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7"/>
  </p:notesMasterIdLst>
  <p:sldIdLst>
    <p:sldId id="256" r:id="rId2"/>
    <p:sldId id="418" r:id="rId3"/>
    <p:sldId id="319" r:id="rId4"/>
    <p:sldId id="321" r:id="rId5"/>
    <p:sldId id="324" r:id="rId6"/>
    <p:sldId id="322" r:id="rId7"/>
    <p:sldId id="323" r:id="rId8"/>
    <p:sldId id="325" r:id="rId9"/>
    <p:sldId id="326" r:id="rId10"/>
    <p:sldId id="327" r:id="rId11"/>
    <p:sldId id="328" r:id="rId12"/>
    <p:sldId id="329" r:id="rId13"/>
    <p:sldId id="330" r:id="rId14"/>
    <p:sldId id="331" r:id="rId15"/>
    <p:sldId id="332" r:id="rId16"/>
    <p:sldId id="333" r:id="rId17"/>
    <p:sldId id="334" r:id="rId18"/>
    <p:sldId id="335" r:id="rId19"/>
    <p:sldId id="337" r:id="rId20"/>
    <p:sldId id="336" r:id="rId21"/>
    <p:sldId id="441" r:id="rId22"/>
    <p:sldId id="443" r:id="rId23"/>
    <p:sldId id="444" r:id="rId24"/>
    <p:sldId id="446" r:id="rId25"/>
    <p:sldId id="447" r:id="rId26"/>
    <p:sldId id="517" r:id="rId27"/>
    <p:sldId id="518" r:id="rId28"/>
    <p:sldId id="440" r:id="rId29"/>
    <p:sldId id="257" r:id="rId30"/>
    <p:sldId id="258" r:id="rId31"/>
    <p:sldId id="259" r:id="rId32"/>
    <p:sldId id="501" r:id="rId33"/>
    <p:sldId id="502" r:id="rId34"/>
    <p:sldId id="503" r:id="rId35"/>
    <p:sldId id="521" r:id="rId36"/>
    <p:sldId id="489" r:id="rId37"/>
    <p:sldId id="490" r:id="rId38"/>
    <p:sldId id="491" r:id="rId39"/>
    <p:sldId id="260" r:id="rId40"/>
    <p:sldId id="261" r:id="rId41"/>
    <p:sldId id="499" r:id="rId42"/>
    <p:sldId id="500" r:id="rId43"/>
    <p:sldId id="458" r:id="rId44"/>
    <p:sldId id="459" r:id="rId45"/>
    <p:sldId id="460" r:id="rId46"/>
    <p:sldId id="461" r:id="rId47"/>
    <p:sldId id="462" r:id="rId48"/>
    <p:sldId id="463" r:id="rId49"/>
    <p:sldId id="464" r:id="rId50"/>
    <p:sldId id="465" r:id="rId51"/>
    <p:sldId id="466"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54" r:id="rId66"/>
    <p:sldId id="455" r:id="rId67"/>
    <p:sldId id="456" r:id="rId68"/>
    <p:sldId id="457" r:id="rId69"/>
    <p:sldId id="498" r:id="rId70"/>
    <p:sldId id="338" r:id="rId71"/>
    <p:sldId id="339" r:id="rId72"/>
    <p:sldId id="340" r:id="rId73"/>
    <p:sldId id="341" r:id="rId74"/>
    <p:sldId id="342" r:id="rId75"/>
    <p:sldId id="1010" r:id="rId76"/>
    <p:sldId id="997" r:id="rId77"/>
    <p:sldId id="998" r:id="rId78"/>
    <p:sldId id="268" r:id="rId79"/>
    <p:sldId id="269" r:id="rId80"/>
    <p:sldId id="270" r:id="rId81"/>
    <p:sldId id="271" r:id="rId82"/>
    <p:sldId id="274" r:id="rId83"/>
    <p:sldId id="275" r:id="rId84"/>
    <p:sldId id="276" r:id="rId85"/>
    <p:sldId id="277" r:id="rId86"/>
    <p:sldId id="999" r:id="rId87"/>
    <p:sldId id="318" r:id="rId88"/>
    <p:sldId id="1000" r:id="rId89"/>
    <p:sldId id="1001" r:id="rId90"/>
    <p:sldId id="1002" r:id="rId91"/>
    <p:sldId id="1003" r:id="rId92"/>
    <p:sldId id="1004" r:id="rId93"/>
    <p:sldId id="1005" r:id="rId94"/>
    <p:sldId id="284" r:id="rId95"/>
    <p:sldId id="1011" r:id="rId96"/>
    <p:sldId id="1012" r:id="rId97"/>
    <p:sldId id="1013" r:id="rId98"/>
    <p:sldId id="1014" r:id="rId99"/>
    <p:sldId id="1006" r:id="rId100"/>
    <p:sldId id="1007" r:id="rId101"/>
    <p:sldId id="1008" r:id="rId102"/>
    <p:sldId id="1009" r:id="rId103"/>
    <p:sldId id="34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98" r:id="rId129"/>
    <p:sldId id="399" r:id="rId130"/>
    <p:sldId id="400" r:id="rId131"/>
    <p:sldId id="401" r:id="rId132"/>
    <p:sldId id="402" r:id="rId133"/>
    <p:sldId id="403" r:id="rId134"/>
    <p:sldId id="404" r:id="rId135"/>
    <p:sldId id="405" r:id="rId136"/>
    <p:sldId id="406" r:id="rId137"/>
    <p:sldId id="407" r:id="rId138"/>
    <p:sldId id="408" r:id="rId139"/>
    <p:sldId id="409" r:id="rId140"/>
    <p:sldId id="410" r:id="rId141"/>
    <p:sldId id="411" r:id="rId142"/>
    <p:sldId id="412" r:id="rId143"/>
    <p:sldId id="413" r:id="rId144"/>
    <p:sldId id="414" r:id="rId145"/>
    <p:sldId id="879" r:id="rId146"/>
    <p:sldId id="416" r:id="rId147"/>
    <p:sldId id="880" r:id="rId148"/>
    <p:sldId id="881" r:id="rId149"/>
    <p:sldId id="419" r:id="rId150"/>
    <p:sldId id="420" r:id="rId151"/>
    <p:sldId id="421" r:id="rId152"/>
    <p:sldId id="422" r:id="rId153"/>
    <p:sldId id="423" r:id="rId154"/>
    <p:sldId id="424" r:id="rId155"/>
    <p:sldId id="911" r:id="rId156"/>
    <p:sldId id="425" r:id="rId157"/>
    <p:sldId id="426" r:id="rId158"/>
    <p:sldId id="427" r:id="rId159"/>
    <p:sldId id="428" r:id="rId160"/>
    <p:sldId id="429" r:id="rId161"/>
    <p:sldId id="919" r:id="rId162"/>
    <p:sldId id="435" r:id="rId163"/>
    <p:sldId id="436" r:id="rId164"/>
    <p:sldId id="437" r:id="rId165"/>
    <p:sldId id="438" r:id="rId166"/>
    <p:sldId id="439" r:id="rId167"/>
    <p:sldId id="920" r:id="rId168"/>
    <p:sldId id="921" r:id="rId169"/>
    <p:sldId id="442" r:id="rId170"/>
    <p:sldId id="922" r:id="rId171"/>
    <p:sldId id="923" r:id="rId172"/>
    <p:sldId id="445" r:id="rId173"/>
    <p:sldId id="924" r:id="rId174"/>
    <p:sldId id="925" r:id="rId175"/>
    <p:sldId id="448" r:id="rId176"/>
    <p:sldId id="449" r:id="rId177"/>
    <p:sldId id="913" r:id="rId178"/>
    <p:sldId id="450" r:id="rId179"/>
    <p:sldId id="451" r:id="rId180"/>
    <p:sldId id="452" r:id="rId181"/>
    <p:sldId id="453" r:id="rId182"/>
    <p:sldId id="926" r:id="rId183"/>
    <p:sldId id="927" r:id="rId184"/>
    <p:sldId id="928" r:id="rId185"/>
    <p:sldId id="929" r:id="rId186"/>
    <p:sldId id="930" r:id="rId187"/>
    <p:sldId id="931" r:id="rId188"/>
    <p:sldId id="932" r:id="rId189"/>
    <p:sldId id="933" r:id="rId190"/>
    <p:sldId id="934" r:id="rId191"/>
    <p:sldId id="935" r:id="rId192"/>
    <p:sldId id="936" r:id="rId193"/>
    <p:sldId id="937" r:id="rId194"/>
    <p:sldId id="467" r:id="rId195"/>
    <p:sldId id="468" r:id="rId196"/>
    <p:sldId id="469" r:id="rId197"/>
    <p:sldId id="470" r:id="rId198"/>
    <p:sldId id="471" r:id="rId199"/>
    <p:sldId id="472" r:id="rId200"/>
    <p:sldId id="473" r:id="rId201"/>
    <p:sldId id="474" r:id="rId202"/>
    <p:sldId id="876" r:id="rId203"/>
    <p:sldId id="938" r:id="rId204"/>
    <p:sldId id="939" r:id="rId205"/>
    <p:sldId id="940" r:id="rId206"/>
    <p:sldId id="941" r:id="rId207"/>
    <p:sldId id="942" r:id="rId208"/>
    <p:sldId id="943" r:id="rId209"/>
    <p:sldId id="944" r:id="rId210"/>
    <p:sldId id="945" r:id="rId211"/>
    <p:sldId id="946" r:id="rId212"/>
    <p:sldId id="947" r:id="rId213"/>
    <p:sldId id="948" r:id="rId214"/>
    <p:sldId id="949" r:id="rId215"/>
    <p:sldId id="950" r:id="rId216"/>
    <p:sldId id="951" r:id="rId217"/>
    <p:sldId id="952" r:id="rId218"/>
    <p:sldId id="492" r:id="rId219"/>
    <p:sldId id="493" r:id="rId220"/>
    <p:sldId id="494" r:id="rId221"/>
    <p:sldId id="495" r:id="rId222"/>
    <p:sldId id="496" r:id="rId223"/>
    <p:sldId id="497" r:id="rId224"/>
    <p:sldId id="953" r:id="rId225"/>
    <p:sldId id="508" r:id="rId226"/>
    <p:sldId id="509" r:id="rId227"/>
    <p:sldId id="510" r:id="rId228"/>
    <p:sldId id="511" r:id="rId229"/>
    <p:sldId id="512" r:id="rId230"/>
    <p:sldId id="513" r:id="rId231"/>
    <p:sldId id="514" r:id="rId232"/>
    <p:sldId id="954" r:id="rId233"/>
    <p:sldId id="516" r:id="rId234"/>
    <p:sldId id="955" r:id="rId235"/>
    <p:sldId id="956" r:id="rId236"/>
    <p:sldId id="867" r:id="rId237"/>
    <p:sldId id="519" r:id="rId238"/>
    <p:sldId id="520" r:id="rId239"/>
    <p:sldId id="957" r:id="rId240"/>
    <p:sldId id="522" r:id="rId241"/>
    <p:sldId id="523" r:id="rId242"/>
    <p:sldId id="524" r:id="rId243"/>
    <p:sldId id="525" r:id="rId244"/>
    <p:sldId id="526" r:id="rId245"/>
    <p:sldId id="527" r:id="rId246"/>
    <p:sldId id="528" r:id="rId247"/>
    <p:sldId id="529" r:id="rId248"/>
    <p:sldId id="530" r:id="rId249"/>
    <p:sldId id="531" r:id="rId250"/>
    <p:sldId id="532" r:id="rId251"/>
    <p:sldId id="533" r:id="rId252"/>
    <p:sldId id="534" r:id="rId253"/>
    <p:sldId id="535" r:id="rId254"/>
    <p:sldId id="536" r:id="rId255"/>
    <p:sldId id="537" r:id="rId256"/>
    <p:sldId id="538" r:id="rId257"/>
    <p:sldId id="539" r:id="rId258"/>
    <p:sldId id="540" r:id="rId259"/>
    <p:sldId id="541" r:id="rId260"/>
    <p:sldId id="542" r:id="rId261"/>
    <p:sldId id="543" r:id="rId262"/>
    <p:sldId id="544" r:id="rId263"/>
    <p:sldId id="552" r:id="rId264"/>
    <p:sldId id="553" r:id="rId265"/>
    <p:sldId id="554" r:id="rId266"/>
    <p:sldId id="555" r:id="rId267"/>
    <p:sldId id="556" r:id="rId268"/>
    <p:sldId id="557" r:id="rId269"/>
    <p:sldId id="566" r:id="rId270"/>
    <p:sldId id="567" r:id="rId271"/>
    <p:sldId id="568" r:id="rId272"/>
    <p:sldId id="569" r:id="rId273"/>
    <p:sldId id="572" r:id="rId274"/>
    <p:sldId id="877" r:id="rId275"/>
    <p:sldId id="958" r:id="rId276"/>
    <p:sldId id="878" r:id="rId277"/>
    <p:sldId id="959" r:id="rId278"/>
    <p:sldId id="960" r:id="rId279"/>
    <p:sldId id="961" r:id="rId280"/>
    <p:sldId id="962" r:id="rId281"/>
    <p:sldId id="882" r:id="rId282"/>
    <p:sldId id="883" r:id="rId283"/>
    <p:sldId id="884" r:id="rId284"/>
    <p:sldId id="885" r:id="rId285"/>
    <p:sldId id="886" r:id="rId286"/>
    <p:sldId id="887" r:id="rId287"/>
    <p:sldId id="888" r:id="rId288"/>
    <p:sldId id="889" r:id="rId289"/>
    <p:sldId id="890" r:id="rId290"/>
    <p:sldId id="891" r:id="rId291"/>
    <p:sldId id="892" r:id="rId292"/>
    <p:sldId id="893" r:id="rId293"/>
    <p:sldId id="904" r:id="rId294"/>
    <p:sldId id="905" r:id="rId295"/>
    <p:sldId id="906" r:id="rId296"/>
    <p:sldId id="894" r:id="rId297"/>
    <p:sldId id="895" r:id="rId298"/>
    <p:sldId id="963" r:id="rId299"/>
    <p:sldId id="964" r:id="rId300"/>
    <p:sldId id="965" r:id="rId301"/>
    <p:sldId id="966" r:id="rId302"/>
    <p:sldId id="967" r:id="rId303"/>
    <p:sldId id="968" r:id="rId304"/>
    <p:sldId id="896" r:id="rId305"/>
    <p:sldId id="897" r:id="rId306"/>
    <p:sldId id="898" r:id="rId307"/>
    <p:sldId id="899" r:id="rId308"/>
    <p:sldId id="900" r:id="rId309"/>
    <p:sldId id="901" r:id="rId310"/>
    <p:sldId id="593" r:id="rId311"/>
    <p:sldId id="907" r:id="rId312"/>
    <p:sldId id="908" r:id="rId313"/>
    <p:sldId id="909" r:id="rId314"/>
    <p:sldId id="910" r:id="rId315"/>
    <p:sldId id="585" r:id="rId316"/>
    <p:sldId id="586" r:id="rId317"/>
    <p:sldId id="587" r:id="rId318"/>
    <p:sldId id="588" r:id="rId319"/>
    <p:sldId id="589" r:id="rId320"/>
    <p:sldId id="590" r:id="rId321"/>
    <p:sldId id="914" r:id="rId322"/>
    <p:sldId id="915" r:id="rId323"/>
    <p:sldId id="916" r:id="rId324"/>
    <p:sldId id="917" r:id="rId325"/>
    <p:sldId id="918" r:id="rId326"/>
    <p:sldId id="969" r:id="rId327"/>
    <p:sldId id="970" r:id="rId328"/>
    <p:sldId id="971" r:id="rId329"/>
    <p:sldId id="972" r:id="rId330"/>
    <p:sldId id="701" r:id="rId331"/>
    <p:sldId id="278" r:id="rId332"/>
    <p:sldId id="285" r:id="rId333"/>
    <p:sldId id="279" r:id="rId334"/>
    <p:sldId id="280" r:id="rId335"/>
    <p:sldId id="281" r:id="rId336"/>
    <p:sldId id="282" r:id="rId337"/>
    <p:sldId id="283" r:id="rId338"/>
    <p:sldId id="973" r:id="rId339"/>
    <p:sldId id="286" r:id="rId340"/>
    <p:sldId id="974" r:id="rId341"/>
    <p:sldId id="975" r:id="rId342"/>
    <p:sldId id="976" r:id="rId343"/>
    <p:sldId id="977" r:id="rId344"/>
    <p:sldId id="262" r:id="rId345"/>
    <p:sldId id="263" r:id="rId346"/>
    <p:sldId id="264" r:id="rId347"/>
    <p:sldId id="265" r:id="rId348"/>
    <p:sldId id="266" r:id="rId349"/>
    <p:sldId id="287" r:id="rId350"/>
    <p:sldId id="288" r:id="rId351"/>
    <p:sldId id="289" r:id="rId352"/>
    <p:sldId id="291" r:id="rId353"/>
    <p:sldId id="292" r:id="rId354"/>
    <p:sldId id="290" r:id="rId355"/>
    <p:sldId id="293" r:id="rId356"/>
    <p:sldId id="294" r:id="rId357"/>
    <p:sldId id="295" r:id="rId358"/>
    <p:sldId id="296" r:id="rId359"/>
    <p:sldId id="297" r:id="rId360"/>
    <p:sldId id="298" r:id="rId361"/>
    <p:sldId id="875" r:id="rId362"/>
    <p:sldId id="299" r:id="rId363"/>
    <p:sldId id="302" r:id="rId364"/>
    <p:sldId id="978" r:id="rId365"/>
    <p:sldId id="979" r:id="rId366"/>
    <p:sldId id="980" r:id="rId367"/>
    <p:sldId id="981" r:id="rId368"/>
    <p:sldId id="982" r:id="rId369"/>
    <p:sldId id="983" r:id="rId370"/>
    <p:sldId id="984" r:id="rId371"/>
    <p:sldId id="985" r:id="rId372"/>
    <p:sldId id="986" r:id="rId373"/>
    <p:sldId id="987" r:id="rId374"/>
    <p:sldId id="988" r:id="rId375"/>
    <p:sldId id="989" r:id="rId376"/>
    <p:sldId id="990" r:id="rId377"/>
    <p:sldId id="300" r:id="rId378"/>
    <p:sldId id="303" r:id="rId379"/>
    <p:sldId id="349" r:id="rId380"/>
    <p:sldId id="346" r:id="rId381"/>
    <p:sldId id="347" r:id="rId382"/>
    <p:sldId id="348" r:id="rId383"/>
    <p:sldId id="350" r:id="rId384"/>
    <p:sldId id="351" r:id="rId385"/>
    <p:sldId id="352" r:id="rId386"/>
    <p:sldId id="353" r:id="rId387"/>
    <p:sldId id="354" r:id="rId388"/>
    <p:sldId id="854" r:id="rId389"/>
    <p:sldId id="856" r:id="rId390"/>
    <p:sldId id="855" r:id="rId391"/>
    <p:sldId id="857" r:id="rId392"/>
    <p:sldId id="858" r:id="rId393"/>
    <p:sldId id="859" r:id="rId394"/>
    <p:sldId id="301" r:id="rId395"/>
    <p:sldId id="304" r:id="rId396"/>
    <p:sldId id="991" r:id="rId397"/>
    <p:sldId id="992" r:id="rId398"/>
    <p:sldId id="993" r:id="rId399"/>
    <p:sldId id="994" r:id="rId400"/>
    <p:sldId id="995" r:id="rId401"/>
    <p:sldId id="996" r:id="rId402"/>
    <p:sldId id="356" r:id="rId403"/>
    <p:sldId id="417" r:id="rId404"/>
    <p:sldId id="789" r:id="rId405"/>
    <p:sldId id="515" r:id="rId40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notesMaster" Target="notesMasters/notes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37.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88ED97-D34E-4F74-872A-3E419E41C4F6}" type="datetimeFigureOut">
              <a:rPr lang="zh-CN" altLang="en-US" smtClean="0"/>
              <a:t>2020/1/28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960337-2D1B-4E45-9FA1-02BD987730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42888" y="1431925"/>
            <a:ext cx="6872287" cy="3865563"/>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5C2AFF-5056-4630-83FB-03DF309EF99B}"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C2AFF-5056-4630-83FB-03DF309EF99B}" type="datetimeFigureOut">
              <a:rPr lang="zh-CN" altLang="en-US" smtClean="0"/>
              <a:t>2020/1/28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DFFF7-AB23-4DE3-9E5B-B232451F4DB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5.png"/></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png"/><Relationship Id="rId5" Type="http://schemas.openxmlformats.org/officeDocument/2006/relationships/oleObject" Target="../embeddings/oleObject10.bin"/><Relationship Id="rId4" Type="http://schemas.openxmlformats.org/officeDocument/2006/relationships/image" Target="../media/image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png"/><Relationship Id="rId5" Type="http://schemas.openxmlformats.org/officeDocument/2006/relationships/oleObject" Target="../embeddings/oleObject12.bin"/><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png"/><Relationship Id="rId5" Type="http://schemas.openxmlformats.org/officeDocument/2006/relationships/oleObject" Target="../embeddings/oleObject14.bin"/><Relationship Id="rId4"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3.png"/><Relationship Id="rId5" Type="http://schemas.openxmlformats.org/officeDocument/2006/relationships/oleObject" Target="../embeddings/oleObject16.bin"/><Relationship Id="rId4" Type="http://schemas.openxmlformats.org/officeDocument/2006/relationships/image" Target="../media/image4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png"/><Relationship Id="rId5" Type="http://schemas.openxmlformats.org/officeDocument/2006/relationships/oleObject" Target="../embeddings/oleObject18.bin"/><Relationship Id="rId4" Type="http://schemas.openxmlformats.org/officeDocument/2006/relationships/image" Target="../media/image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6.png"/><Relationship Id="rId5" Type="http://schemas.openxmlformats.org/officeDocument/2006/relationships/oleObject" Target="../embeddings/oleObject20.bin"/><Relationship Id="rId4"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oleObject" Target="../embeddings/oleObject22.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oleObject" Target="../embeddings/oleObject24.bin"/><Relationship Id="rId4" Type="http://schemas.openxmlformats.org/officeDocument/2006/relationships/image" Target="../media/image50.png"/><Relationship Id="rId9" Type="http://schemas.openxmlformats.org/officeDocument/2006/relationships/oleObject" Target="../embeddings/oleObject26.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4.png"/><Relationship Id="rId5" Type="http://schemas.openxmlformats.org/officeDocument/2006/relationships/oleObject" Target="../embeddings/oleObject28.bin"/><Relationship Id="rId4" Type="http://schemas.openxmlformats.org/officeDocument/2006/relationships/image" Target="../media/image5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5.png"/></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6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6.png"/><Relationship Id="rId5" Type="http://schemas.openxmlformats.org/officeDocument/2006/relationships/oleObject" Target="../embeddings/oleObject38.bin"/><Relationship Id="rId4" Type="http://schemas.openxmlformats.org/officeDocument/2006/relationships/image" Target="../media/image6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0.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oleObject" Target="../embeddings/oleObject4.bin"/><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简单数据结构</a:t>
            </a:r>
          </a:p>
        </p:txBody>
      </p:sp>
      <p:sp>
        <p:nvSpPr>
          <p:cNvPr id="3" name="副标题 2"/>
          <p:cNvSpPr>
            <a:spLocks noGrp="1"/>
          </p:cNvSpPr>
          <p:nvPr>
            <p:ph type="subTitle" idx="1"/>
          </p:nvPr>
        </p:nvSpPr>
        <p:spPr/>
        <p:txBody>
          <a:bodyPr/>
          <a:lstStyle/>
          <a:p>
            <a:r>
              <a:rPr lang="zh-CN" altLang="en-US" dirty="0">
                <a:solidFill>
                  <a:schemeClr val="tx1"/>
                </a:solidFill>
              </a:rPr>
              <a:t>成都七中 </a:t>
            </a:r>
            <a:r>
              <a:rPr lang="en-US" altLang="zh-CN" dirty="0">
                <a:solidFill>
                  <a:schemeClr val="tx1"/>
                </a:solidFill>
              </a:rPr>
              <a:t>nzhtl1477</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6537" y="2924944"/>
            <a:ext cx="2763272" cy="3933057"/>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kkk</a:t>
            </a:r>
            <a:r>
              <a:rPr lang="zh-CN" altLang="en-US" dirty="0"/>
              <a:t>说要讲模板，这里就利用一下</a:t>
            </a:r>
            <a:r>
              <a:rPr lang="en-US" altLang="zh-CN" dirty="0" err="1"/>
              <a:t>hzwer</a:t>
            </a:r>
            <a:r>
              <a:rPr lang="zh-CN" altLang="en-US" dirty="0"/>
              <a:t>的吧</a:t>
            </a:r>
          </a:p>
        </p:txBody>
      </p:sp>
      <p:pic>
        <p:nvPicPr>
          <p:cNvPr id="6" name="Picture 2"/>
          <p:cNvPicPr>
            <a:picLocks noGrp="1" noChangeAspect="1" noChangeArrowheads="1"/>
          </p:cNvPicPr>
          <p:nvPr>
            <p:ph idx="1"/>
          </p:nvPr>
        </p:nvPicPr>
        <p:blipFill>
          <a:blip r:embed="rId2" cstate="print"/>
          <a:srcRect/>
          <a:stretch>
            <a:fillRect/>
          </a:stretch>
        </p:blipFill>
        <p:spPr bwMode="auto">
          <a:xfrm>
            <a:off x="755575" y="1484784"/>
            <a:ext cx="6856157" cy="1872208"/>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可以证明复杂度是期望</a:t>
            </a:r>
            <a:r>
              <a:rPr lang="en-US" altLang="zh-CN" dirty="0"/>
              <a:t>O( (</a:t>
            </a:r>
            <a:r>
              <a:rPr lang="en-US" altLang="zh-CN" dirty="0" err="1"/>
              <a:t>n+m</a:t>
            </a:r>
            <a:r>
              <a:rPr lang="en-US" altLang="zh-CN" dirty="0"/>
              <a:t>)</a:t>
            </a:r>
            <a:r>
              <a:rPr lang="en-US" altLang="zh-CN" dirty="0" err="1"/>
              <a:t>logn</a:t>
            </a:r>
            <a:r>
              <a:rPr lang="en-US" altLang="zh-CN" dirty="0"/>
              <a:t> )</a:t>
            </a:r>
            <a:r>
              <a:rPr lang="zh-CN" altLang="en-US" dirty="0"/>
              <a:t>的</a:t>
            </a:r>
            <a:endParaRPr lang="en-US" altLang="zh-CN" dirty="0"/>
          </a:p>
          <a:p>
            <a:r>
              <a:rPr lang="zh-CN" altLang="en-US" dirty="0"/>
              <a:t>假设有</a:t>
            </a:r>
            <a:r>
              <a:rPr lang="en-US" altLang="zh-CN" dirty="0"/>
              <a:t>k</a:t>
            </a:r>
            <a:r>
              <a:rPr lang="zh-CN" altLang="en-US" dirty="0"/>
              <a:t>种操作，其中一种是区间染色</a:t>
            </a:r>
            <a:endParaRPr lang="en-US" altLang="zh-CN" dirty="0"/>
          </a:p>
          <a:p>
            <a:r>
              <a:rPr lang="zh-CN" altLang="en-US" dirty="0"/>
              <a:t>每次操作的时候有两种可能性：</a:t>
            </a:r>
            <a:endParaRPr lang="en-US" altLang="zh-CN" dirty="0"/>
          </a:p>
          <a:p>
            <a:r>
              <a:rPr lang="en-US" altLang="zh-CN" dirty="0"/>
              <a:t>1.</a:t>
            </a:r>
            <a:r>
              <a:rPr lang="zh-CN" altLang="en-US" dirty="0"/>
              <a:t>以</a:t>
            </a:r>
            <a:r>
              <a:rPr lang="en-US" altLang="zh-CN" dirty="0"/>
              <a:t>O( x )</a:t>
            </a:r>
            <a:r>
              <a:rPr lang="zh-CN" altLang="en-US" dirty="0"/>
              <a:t>的代价消除</a:t>
            </a:r>
            <a:r>
              <a:rPr lang="en-US" altLang="zh-CN" dirty="0"/>
              <a:t>O( x )</a:t>
            </a:r>
            <a:r>
              <a:rPr lang="zh-CN" altLang="en-US" dirty="0"/>
              <a:t>势能，势能</a:t>
            </a:r>
            <a:r>
              <a:rPr lang="en-US" altLang="zh-CN" dirty="0"/>
              <a:t>+2</a:t>
            </a:r>
            <a:r>
              <a:rPr lang="zh-CN" altLang="en-US" dirty="0"/>
              <a:t>，概率</a:t>
            </a:r>
            <a:r>
              <a:rPr lang="en-US" altLang="zh-CN" dirty="0"/>
              <a:t>1/k</a:t>
            </a:r>
          </a:p>
          <a:p>
            <a:r>
              <a:rPr lang="en-US" altLang="zh-CN" dirty="0"/>
              <a:t>2.</a:t>
            </a:r>
            <a:r>
              <a:rPr lang="zh-CN" altLang="en-US" dirty="0"/>
              <a:t>以</a:t>
            </a:r>
            <a:r>
              <a:rPr lang="en-US" altLang="zh-CN" dirty="0"/>
              <a:t>O( x )</a:t>
            </a:r>
            <a:r>
              <a:rPr lang="zh-CN" altLang="en-US" dirty="0"/>
              <a:t>的代价啥都没做，势能</a:t>
            </a:r>
            <a:r>
              <a:rPr lang="en-US" altLang="zh-CN" dirty="0"/>
              <a:t>+2</a:t>
            </a:r>
            <a:r>
              <a:rPr lang="zh-CN" altLang="en-US" dirty="0"/>
              <a:t>，概率</a:t>
            </a:r>
            <a:r>
              <a:rPr lang="en-US" altLang="zh-CN" dirty="0"/>
              <a:t>1-1/k</a:t>
            </a:r>
          </a:p>
          <a:p>
            <a:r>
              <a:rPr lang="zh-CN" altLang="en-US" dirty="0"/>
              <a:t>势能的均摊是</a:t>
            </a:r>
            <a:r>
              <a:rPr lang="en-US" altLang="zh-CN" dirty="0"/>
              <a:t>O( n + m )</a:t>
            </a:r>
          </a:p>
          <a:p>
            <a:r>
              <a:rPr lang="zh-CN" altLang="en-US" dirty="0"/>
              <a:t>于是这部分总的代价是</a:t>
            </a:r>
            <a:r>
              <a:rPr lang="en-US" altLang="zh-CN" dirty="0"/>
              <a:t>O( (</a:t>
            </a:r>
            <a:r>
              <a:rPr lang="en-US" altLang="zh-CN" dirty="0" err="1"/>
              <a:t>n+m</a:t>
            </a:r>
            <a:r>
              <a:rPr lang="en-US" altLang="zh-CN" dirty="0"/>
              <a:t>)k )</a:t>
            </a:r>
          </a:p>
          <a:p>
            <a:r>
              <a:rPr lang="zh-CN" altLang="en-US" dirty="0"/>
              <a:t>所以复杂度瓶颈在于平衡树而不是暴力的均摊部分</a:t>
            </a:r>
            <a:r>
              <a:rPr lang="en-US" altLang="zh-CN" dirty="0"/>
              <a:t>…</a:t>
            </a:r>
            <a:endParaRPr lang="zh-CN" altLang="en-US" dirty="0"/>
          </a:p>
        </p:txBody>
      </p:sp>
    </p:spTree>
    <p:extLst>
      <p:ext uri="{BB962C8B-B14F-4D97-AF65-F5344CB8AC3E}">
        <p14:creationId xmlns:p14="http://schemas.microsoft.com/office/powerpoint/2010/main" val="12516557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各种题都能用，基本上不会被卡</a:t>
            </a:r>
            <a:endParaRPr lang="en-US" altLang="zh-CN" dirty="0"/>
          </a:p>
          <a:p>
            <a:r>
              <a:rPr lang="zh-CN" altLang="en-US" dirty="0"/>
              <a:t>因为大部分出题人都觉得序列维护的那种数据结构题只需要随机数据就足够强了</a:t>
            </a:r>
            <a:r>
              <a:rPr lang="en-US" altLang="zh-CN" dirty="0"/>
              <a:t>…</a:t>
            </a:r>
          </a:p>
          <a:p>
            <a:r>
              <a:rPr lang="zh-CN" altLang="en-US" dirty="0"/>
              <a:t>不过要注意，别被没有区间染色的部分分给卡了</a:t>
            </a:r>
            <a:r>
              <a:rPr lang="en-US" altLang="zh-CN" dirty="0"/>
              <a:t>…</a:t>
            </a:r>
          </a:p>
          <a:p>
            <a:endParaRPr lang="en-US" altLang="zh-CN" dirty="0"/>
          </a:p>
          <a:p>
            <a:r>
              <a:rPr lang="zh-CN" altLang="en-US" dirty="0">
                <a:solidFill>
                  <a:srgbClr val="FF0000"/>
                </a:solidFill>
              </a:rPr>
              <a:t>可以水掉各种题</a:t>
            </a:r>
          </a:p>
        </p:txBody>
      </p:sp>
    </p:spTree>
    <p:extLst>
      <p:ext uri="{BB962C8B-B14F-4D97-AF65-F5344CB8AC3E}">
        <p14:creationId xmlns:p14="http://schemas.microsoft.com/office/powerpoint/2010/main" val="1848446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Effect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75" y="1700808"/>
            <a:ext cx="4297743" cy="105045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1266"/>
            <a:ext cx="4238368" cy="143090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5" y="4171322"/>
            <a:ext cx="4279473" cy="105045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232624"/>
            <a:ext cx="4222768" cy="142400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8368" y="1644718"/>
            <a:ext cx="4798128" cy="1180452"/>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6328" y="2851347"/>
            <a:ext cx="3217999" cy="2560742"/>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1371" y="5321306"/>
            <a:ext cx="3344813" cy="1355147"/>
          </a:xfrm>
          <a:prstGeom prst="rect">
            <a:avLst/>
          </a:prstGeom>
        </p:spPr>
      </p:pic>
    </p:spTree>
    <p:extLst>
      <p:ext uri="{BB962C8B-B14F-4D97-AF65-F5344CB8AC3E}">
        <p14:creationId xmlns:p14="http://schemas.microsoft.com/office/powerpoint/2010/main" val="39404209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3.</a:t>
            </a:r>
            <a:r>
              <a:rPr lang="zh-CN" altLang="en-US" dirty="0"/>
              <a:t>根号数据结构</a:t>
            </a:r>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分块的分类</a:t>
            </a:r>
          </a:p>
        </p:txBody>
      </p:sp>
      <p:sp>
        <p:nvSpPr>
          <p:cNvPr id="3" name="内容占位符 2"/>
          <p:cNvSpPr>
            <a:spLocks noGrp="1"/>
          </p:cNvSpPr>
          <p:nvPr>
            <p:ph idx="1"/>
          </p:nvPr>
        </p:nvSpPr>
        <p:spPr/>
        <p:txBody>
          <a:bodyPr>
            <a:normAutofit fontScale="92500" lnSpcReduction="20000"/>
          </a:bodyPr>
          <a:lstStyle/>
          <a:p>
            <a:r>
              <a:rPr lang="zh-CN" altLang="en-US" dirty="0"/>
              <a:t>静态分块</a:t>
            </a:r>
          </a:p>
          <a:p>
            <a:r>
              <a:rPr lang="zh-CN" altLang="en-US" dirty="0"/>
              <a:t>动态分块</a:t>
            </a:r>
          </a:p>
          <a:p>
            <a:endParaRPr lang="zh-CN" altLang="en-US" dirty="0"/>
          </a:p>
          <a:p>
            <a:r>
              <a:rPr lang="zh-CN" altLang="en-US" dirty="0"/>
              <a:t>静态分块指的是放一些关键点，预处理关键点到关键点的信息来加速查询的，不能支持修改</a:t>
            </a:r>
          </a:p>
          <a:p>
            <a:r>
              <a:rPr lang="zh-CN" altLang="en-US" dirty="0"/>
              <a:t>目前认为：如果可以离线，静态分块是莫队算法的子集</a:t>
            </a:r>
          </a:p>
          <a:p>
            <a:endParaRPr lang="zh-CN" altLang="en-US" dirty="0"/>
          </a:p>
          <a:p>
            <a:r>
              <a:rPr lang="zh-CN" altLang="en-US" dirty="0"/>
              <a:t>动态分块指的是把序列分为一些块，每块维护一些信息，可以支持修改</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动态分块基础</a:t>
            </a:r>
          </a:p>
        </p:txBody>
      </p:sp>
      <p:sp>
        <p:nvSpPr>
          <p:cNvPr id="3" name="副标题 2"/>
          <p:cNvSpPr>
            <a:spLocks noGrp="1"/>
          </p:cNvSpPr>
          <p:nvPr>
            <p:ph type="subTitle" idx="1"/>
          </p:nvPr>
        </p:nvSpPr>
        <p:spPr/>
        <p:txBody>
          <a:bodyPr>
            <a:normAutofit/>
          </a:bodyPr>
          <a:lstStyle/>
          <a:p>
            <a:r>
              <a:rPr lang="zh-CN" altLang="en-US" sz="3600"/>
              <a:t>下列提到的分块默认为动态分块</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p>
        </p:txBody>
      </p:sp>
      <p:sp>
        <p:nvSpPr>
          <p:cNvPr id="3" name="内容占位符 2"/>
          <p:cNvSpPr>
            <a:spLocks noGrp="1"/>
          </p:cNvSpPr>
          <p:nvPr>
            <p:ph idx="1"/>
          </p:nvPr>
        </p:nvSpPr>
        <p:spPr/>
        <p:txBody>
          <a:bodyPr>
            <a:normAutofit fontScale="85000" lnSpcReduction="20000"/>
          </a:bodyPr>
          <a:lstStyle/>
          <a:p>
            <a:r>
              <a:rPr lang="zh-CN" altLang="en-US" dirty="0"/>
              <a:t>要实现：</a:t>
            </a:r>
          </a:p>
          <a:p>
            <a:r>
              <a:rPr lang="en-US" altLang="zh-CN" dirty="0"/>
              <a:t>1.</a:t>
            </a:r>
            <a:r>
              <a:rPr lang="zh-CN" altLang="en-US" dirty="0"/>
              <a:t>区间加</a:t>
            </a:r>
          </a:p>
          <a:p>
            <a:r>
              <a:rPr lang="en-US" altLang="zh-CN" dirty="0"/>
              <a:t>2.</a:t>
            </a:r>
            <a:r>
              <a:rPr lang="zh-CN" altLang="en-US" dirty="0"/>
              <a:t>区间和</a:t>
            </a:r>
          </a:p>
          <a:p>
            <a:endParaRPr lang="zh-CN" altLang="en-US" dirty="0"/>
          </a:p>
          <a:p>
            <a:r>
              <a:rPr lang="zh-CN" altLang="en-US" dirty="0"/>
              <a:t>朴素来做，可以有</a:t>
            </a:r>
            <a:r>
              <a:rPr lang="en-US" altLang="zh-CN" dirty="0"/>
              <a:t>O(1)</a:t>
            </a:r>
            <a:r>
              <a:rPr lang="zh-CN" altLang="en-US" dirty="0"/>
              <a:t>修改</a:t>
            </a:r>
            <a:r>
              <a:rPr lang="en-US" altLang="zh-CN" dirty="0"/>
              <a:t>O(n)</a:t>
            </a:r>
            <a:r>
              <a:rPr lang="zh-CN" altLang="en-US" dirty="0"/>
              <a:t>查询以及</a:t>
            </a:r>
            <a:r>
              <a:rPr lang="en-US" altLang="zh-CN" dirty="0"/>
              <a:t>O(n)</a:t>
            </a:r>
            <a:r>
              <a:rPr lang="zh-CN" altLang="en-US" dirty="0"/>
              <a:t>修改</a:t>
            </a:r>
            <a:r>
              <a:rPr lang="en-US" altLang="zh-CN" dirty="0"/>
              <a:t>O(1)</a:t>
            </a:r>
            <a:r>
              <a:rPr lang="zh-CN" altLang="en-US" dirty="0"/>
              <a:t>查询的暴力做法</a:t>
            </a:r>
          </a:p>
          <a:p>
            <a:endParaRPr lang="zh-CN" altLang="en-US" dirty="0"/>
          </a:p>
          <a:p>
            <a:r>
              <a:rPr lang="zh-CN" altLang="en-US" dirty="0"/>
              <a:t>这个问题可以套用根号平衡达到</a:t>
            </a:r>
            <a:r>
              <a:rPr lang="en-US" altLang="zh-CN" dirty="0"/>
              <a:t>O( sqrt(n) )</a:t>
            </a:r>
            <a:r>
              <a:rPr lang="zh-CN" altLang="en-US" dirty="0"/>
              <a:t>修改</a:t>
            </a:r>
            <a:r>
              <a:rPr lang="en-US" altLang="zh-CN" dirty="0"/>
              <a:t>O( </a:t>
            </a:r>
            <a:r>
              <a:rPr lang="en-US" altLang="zh-CN" dirty="0" err="1">
                <a:sym typeface="+mn-ea"/>
              </a:rPr>
              <a:t>sqrt</a:t>
            </a:r>
            <a:r>
              <a:rPr lang="en-US" altLang="zh-CN" dirty="0">
                <a:sym typeface="+mn-ea"/>
              </a:rPr>
              <a:t>(n)</a:t>
            </a:r>
            <a:r>
              <a:rPr lang="en-US" altLang="zh-CN" dirty="0"/>
              <a:t> )</a:t>
            </a:r>
            <a:r>
              <a:rPr lang="zh-CN" altLang="en-US" dirty="0"/>
              <a:t>查询</a:t>
            </a:r>
          </a:p>
          <a:p>
            <a:endParaRPr lang="zh-CN" altLang="en-US" dirty="0"/>
          </a:p>
          <a:p>
            <a:r>
              <a:rPr lang="zh-CN" altLang="en-US" dirty="0"/>
              <a:t>我们可以把</a:t>
            </a:r>
            <a:r>
              <a:rPr lang="en-US" altLang="zh-CN" dirty="0">
                <a:sym typeface="+mn-ea"/>
              </a:rPr>
              <a:t>sqrt(n)</a:t>
            </a:r>
            <a:r>
              <a:rPr lang="zh-CN" altLang="en-US" dirty="0"/>
              <a:t>个元素放一块里面维护</a:t>
            </a:r>
          </a:p>
          <a:p>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p>
        </p:txBody>
      </p:sp>
      <p:sp>
        <p:nvSpPr>
          <p:cNvPr id="3" name="内容占位符 2"/>
          <p:cNvSpPr>
            <a:spLocks noGrp="1"/>
          </p:cNvSpPr>
          <p:nvPr>
            <p:ph idx="1"/>
          </p:nvPr>
        </p:nvSpPr>
        <p:spPr/>
        <p:txBody>
          <a:bodyPr/>
          <a:lstStyle/>
          <a:p>
            <a:endParaRPr lang="zh-CN" altLang="en-US" dirty="0"/>
          </a:p>
          <a:p>
            <a:endParaRPr lang="zh-CN" altLang="en-US" dirty="0"/>
          </a:p>
          <a:p>
            <a:endParaRPr lang="zh-CN" altLang="en-US" dirty="0"/>
          </a:p>
          <a:p>
            <a:endParaRPr lang="zh-CN" altLang="en-US" dirty="0"/>
          </a:p>
          <a:p>
            <a:r>
              <a:rPr lang="zh-CN" altLang="en-US" dirty="0"/>
              <a:t>我们把每次操作完整覆盖的块定义为</a:t>
            </a:r>
            <a:r>
              <a:rPr lang="en-US" altLang="zh-CN" dirty="0"/>
              <a:t>“</a:t>
            </a:r>
            <a:r>
              <a:rPr lang="zh-CN" altLang="en-US" dirty="0"/>
              <a:t>整块</a:t>
            </a:r>
            <a:r>
              <a:rPr lang="en-US" altLang="zh-CN" dirty="0"/>
              <a:t>”</a:t>
            </a:r>
          </a:p>
          <a:p>
            <a:r>
              <a:rPr lang="zh-CN" altLang="en-US" dirty="0"/>
              <a:t>把每次操作没有完整覆盖的块定义为</a:t>
            </a:r>
            <a:r>
              <a:rPr lang="en-US" altLang="zh-CN" dirty="0"/>
              <a:t>“</a:t>
            </a:r>
            <a:r>
              <a:rPr lang="zh-CN" altLang="en-US" dirty="0"/>
              <a:t>零散块</a:t>
            </a:r>
            <a:r>
              <a:rPr lang="en-US" altLang="zh-CN" dirty="0"/>
              <a:t>”</a:t>
            </a:r>
          </a:p>
        </p:txBody>
      </p:sp>
      <p:graphicFrame>
        <p:nvGraphicFramePr>
          <p:cNvPr id="7" name="对象 6"/>
          <p:cNvGraphicFramePr>
            <a:graphicFrameLocks/>
          </p:cNvGraphicFramePr>
          <p:nvPr/>
        </p:nvGraphicFramePr>
        <p:xfrm>
          <a:off x="194311" y="2226469"/>
          <a:ext cx="8384381" cy="1285875"/>
        </p:xfrm>
        <a:graphic>
          <a:graphicData uri="http://schemas.openxmlformats.org/presentationml/2006/ole">
            <mc:AlternateContent xmlns:mc="http://schemas.openxmlformats.org/markup-compatibility/2006">
              <mc:Choice xmlns:v="urn:schemas-microsoft-com:vml" Requires="v">
                <p:oleObj spid="_x0000_s28681" r:id="rId3" imgW="11736438" imgH="1800476" progId="Paint.Picture">
                  <p:embed/>
                </p:oleObj>
              </mc:Choice>
              <mc:Fallback>
                <p:oleObj r:id="rId3" imgW="11736438" imgH="1800476" progId="Paint.Picture">
                  <p:embed/>
                  <p:pic>
                    <p:nvPicPr>
                      <p:cNvPr id="7" name="对象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1" y="2226469"/>
                        <a:ext cx="8384381"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p>
        </p:txBody>
      </p:sp>
      <p:sp>
        <p:nvSpPr>
          <p:cNvPr id="3" name="内容占位符 2"/>
          <p:cNvSpPr>
            <a:spLocks noGrp="1"/>
          </p:cNvSpPr>
          <p:nvPr>
            <p:ph idx="1"/>
          </p:nvPr>
        </p:nvSpPr>
        <p:spPr/>
        <p:txBody>
          <a:bodyPr/>
          <a:lstStyle/>
          <a:p>
            <a:r>
              <a:rPr lang="zh-CN" altLang="en-US"/>
              <a:t>每次操作最多经过</a:t>
            </a:r>
            <a:r>
              <a:rPr lang="en-US" altLang="zh-CN">
                <a:sym typeface="+mn-ea"/>
              </a:rPr>
              <a:t>O( sqrt(n) )</a:t>
            </a:r>
            <a:r>
              <a:rPr lang="zh-CN" altLang="en-US">
                <a:sym typeface="+mn-ea"/>
              </a:rPr>
              <a:t>个整块，以及</a:t>
            </a:r>
            <a:r>
              <a:rPr lang="en-US" altLang="zh-CN">
                <a:sym typeface="+mn-ea"/>
              </a:rPr>
              <a:t>2</a:t>
            </a:r>
            <a:r>
              <a:rPr lang="zh-CN" altLang="en-US">
                <a:sym typeface="+mn-ea"/>
              </a:rPr>
              <a:t>个零散块</a:t>
            </a:r>
          </a:p>
          <a:p>
            <a:r>
              <a:rPr lang="zh-CN" altLang="en-US">
                <a:sym typeface="+mn-ea"/>
              </a:rPr>
              <a:t>所以我们可以</a:t>
            </a:r>
            <a:r>
              <a:rPr lang="en-US" altLang="zh-CN">
                <a:sym typeface="+mn-ea"/>
              </a:rPr>
              <a:t>O(1)</a:t>
            </a:r>
            <a:r>
              <a:rPr lang="zh-CN" altLang="en-US">
                <a:sym typeface="+mn-ea"/>
              </a:rPr>
              <a:t>维护整块信息，</a:t>
            </a:r>
            <a:r>
              <a:rPr lang="en-US" altLang="zh-CN">
                <a:sym typeface="+mn-ea"/>
              </a:rPr>
              <a:t>O( sqrt(n) )</a:t>
            </a:r>
            <a:r>
              <a:rPr lang="zh-CN" altLang="en-US">
                <a:sym typeface="+mn-ea"/>
              </a:rPr>
              <a:t>查询零散块信息</a:t>
            </a:r>
          </a:p>
          <a:p>
            <a:r>
              <a:rPr lang="zh-CN" altLang="en-US">
                <a:sym typeface="+mn-ea"/>
              </a:rPr>
              <a:t>这样就达到了</a:t>
            </a:r>
            <a:r>
              <a:rPr lang="en-US" altLang="zh-CN">
                <a:sym typeface="+mn-ea"/>
              </a:rPr>
              <a:t>O( msqrt(n) )</a:t>
            </a:r>
            <a:r>
              <a:rPr lang="zh-CN" altLang="en-US">
                <a:sym typeface="+mn-ea"/>
              </a:rPr>
              <a:t>的复杂度</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旋转</a:t>
            </a:r>
          </a:p>
        </p:txBody>
      </p:sp>
      <p:sp>
        <p:nvSpPr>
          <p:cNvPr id="3" name="内容占位符 2"/>
          <p:cNvSpPr>
            <a:spLocks noGrp="1"/>
          </p:cNvSpPr>
          <p:nvPr>
            <p:ph idx="1"/>
          </p:nvPr>
        </p:nvSpPr>
        <p:spPr/>
        <p:txBody>
          <a:bodyPr>
            <a:normAutofit/>
          </a:bodyPr>
          <a:lstStyle/>
          <a:p>
            <a:r>
              <a:rPr lang="zh-CN" altLang="en-US" sz="2800" dirty="0"/>
              <a:t>平衡二叉搜索树主要通过旋转来保持树的平衡，即保证复杂度</a:t>
            </a:r>
          </a:p>
        </p:txBody>
      </p:sp>
      <p:pic>
        <p:nvPicPr>
          <p:cNvPr id="5" name="图片 4" descr="Tree_rotation_animation_250x250.gif"/>
          <p:cNvPicPr>
            <a:picLocks noChangeAspect="1"/>
          </p:cNvPicPr>
          <p:nvPr/>
        </p:nvPicPr>
        <p:blipFill>
          <a:blip r:embed="rId2"/>
          <a:stretch>
            <a:fillRect/>
          </a:stretch>
        </p:blipFill>
        <p:spPr>
          <a:xfrm>
            <a:off x="3275856" y="3284984"/>
            <a:ext cx="3096344" cy="309634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分块</a:t>
            </a:r>
          </a:p>
        </p:txBody>
      </p:sp>
      <p:sp>
        <p:nvSpPr>
          <p:cNvPr id="3" name="内容占位符 2"/>
          <p:cNvSpPr>
            <a:spLocks noGrp="1"/>
          </p:cNvSpPr>
          <p:nvPr>
            <p:ph idx="1"/>
          </p:nvPr>
        </p:nvSpPr>
        <p:spPr/>
        <p:txBody>
          <a:bodyPr/>
          <a:lstStyle/>
          <a:p>
            <a:r>
              <a:rPr lang="zh-CN" altLang="en-US" dirty="0"/>
              <a:t>一个度数</a:t>
            </a:r>
            <a:r>
              <a:rPr lang="en-US" altLang="zh-CN" dirty="0" err="1"/>
              <a:t>sqrtn</a:t>
            </a:r>
            <a:r>
              <a:rPr lang="zh-CN" altLang="en-US" dirty="0"/>
              <a:t>，只有三层的树</a:t>
            </a:r>
          </a:p>
          <a:p>
            <a:endParaRPr lang="zh-CN" altLang="en-US" dirty="0"/>
          </a:p>
        </p:txBody>
      </p:sp>
      <p:graphicFrame>
        <p:nvGraphicFramePr>
          <p:cNvPr id="4" name="对象 3"/>
          <p:cNvGraphicFramePr>
            <a:graphicFrameLocks/>
          </p:cNvGraphicFramePr>
          <p:nvPr/>
        </p:nvGraphicFramePr>
        <p:xfrm>
          <a:off x="411957" y="2823687"/>
          <a:ext cx="8457724" cy="2666524"/>
        </p:xfrm>
        <a:graphic>
          <a:graphicData uri="http://schemas.openxmlformats.org/presentationml/2006/ole">
            <mc:AlternateContent xmlns:mc="http://schemas.openxmlformats.org/markup-compatibility/2006">
              <mc:Choice xmlns:v="urn:schemas-microsoft-com:vml" Requires="v">
                <p:oleObj spid="_x0000_s29705" r:id="rId3" imgW="11266667" imgH="3552381" progId="Paint.Picture">
                  <p:embed/>
                </p:oleObj>
              </mc:Choice>
              <mc:Fallback>
                <p:oleObj r:id="rId3" imgW="11266667" imgH="3552381" progId="Paint.Picture">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57" y="2823687"/>
                        <a:ext cx="8457724" cy="2666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分块</a:t>
            </a:r>
            <a:endParaRPr lang="zh-CN" altLang="en-US" dirty="0"/>
          </a:p>
        </p:txBody>
      </p:sp>
      <p:sp>
        <p:nvSpPr>
          <p:cNvPr id="3" name="内容占位符 2"/>
          <p:cNvSpPr>
            <a:spLocks noGrp="1"/>
          </p:cNvSpPr>
          <p:nvPr>
            <p:ph idx="1"/>
          </p:nvPr>
        </p:nvSpPr>
        <p:spPr/>
        <p:txBody>
          <a:bodyPr/>
          <a:lstStyle/>
          <a:p>
            <a:r>
              <a:rPr lang="zh-CN" altLang="en-US" dirty="0"/>
              <a:t>每次修改只用更新：</a:t>
            </a:r>
            <a:r>
              <a:rPr lang="en-US" altLang="zh-CN" dirty="0" err="1"/>
              <a:t>sqrtn</a:t>
            </a:r>
            <a:r>
              <a:rPr lang="zh-CN" altLang="en-US" dirty="0"/>
              <a:t>个</a:t>
            </a:r>
            <a:r>
              <a:rPr lang="en-US" altLang="zh-CN" dirty="0"/>
              <a:t>size</a:t>
            </a:r>
            <a:r>
              <a:rPr lang="zh-CN" altLang="en-US" dirty="0"/>
              <a:t>为</a:t>
            </a:r>
            <a:r>
              <a:rPr lang="en-US" altLang="zh-CN" dirty="0"/>
              <a:t>1</a:t>
            </a:r>
            <a:r>
              <a:rPr lang="zh-CN" altLang="en-US" dirty="0"/>
              <a:t>的节点以及</a:t>
            </a:r>
            <a:r>
              <a:rPr lang="en-US" altLang="zh-CN" dirty="0"/>
              <a:t>2</a:t>
            </a:r>
            <a:r>
              <a:rPr lang="zh-CN" altLang="en-US" dirty="0"/>
              <a:t>个</a:t>
            </a:r>
            <a:r>
              <a:rPr lang="en-US" altLang="zh-CN" dirty="0"/>
              <a:t>size</a:t>
            </a:r>
            <a:r>
              <a:rPr lang="zh-CN" altLang="en-US" dirty="0"/>
              <a:t>为</a:t>
            </a:r>
            <a:r>
              <a:rPr lang="en-US" altLang="zh-CN" dirty="0" err="1"/>
              <a:t>sqrtn</a:t>
            </a:r>
            <a:r>
              <a:rPr lang="zh-CN" altLang="en-US" dirty="0"/>
              <a:t>的节点</a:t>
            </a:r>
          </a:p>
          <a:p>
            <a:r>
              <a:rPr lang="zh-CN" altLang="en-US" dirty="0"/>
              <a:t>注意到我们不用维护那个</a:t>
            </a:r>
            <a:r>
              <a:rPr lang="en-US" altLang="zh-CN" dirty="0"/>
              <a:t>size</a:t>
            </a:r>
            <a:r>
              <a:rPr lang="zh-CN" altLang="en-US" dirty="0"/>
              <a:t>为</a:t>
            </a:r>
            <a:r>
              <a:rPr lang="en-US" altLang="zh-CN" dirty="0"/>
              <a:t>n</a:t>
            </a:r>
            <a:r>
              <a:rPr lang="zh-CN" altLang="en-US" dirty="0"/>
              <a:t>的根节点的信息</a:t>
            </a:r>
          </a:p>
          <a:p>
            <a:endParaRPr lang="zh-CN" altLang="en-US" dirty="0"/>
          </a:p>
        </p:txBody>
      </p:sp>
      <p:graphicFrame>
        <p:nvGraphicFramePr>
          <p:cNvPr id="16" name="对象 15"/>
          <p:cNvGraphicFramePr>
            <a:graphicFrameLocks/>
          </p:cNvGraphicFramePr>
          <p:nvPr>
            <p:extLst>
              <p:ext uri="{D42A27DB-BD31-4B8C-83A1-F6EECF244321}">
                <p14:modId xmlns:p14="http://schemas.microsoft.com/office/powerpoint/2010/main" val="2112458730"/>
              </p:ext>
            </p:extLst>
          </p:nvPr>
        </p:nvGraphicFramePr>
        <p:xfrm>
          <a:off x="539552" y="3694906"/>
          <a:ext cx="8436293" cy="2888456"/>
        </p:xfrm>
        <a:graphic>
          <a:graphicData uri="http://schemas.openxmlformats.org/presentationml/2006/ole">
            <mc:AlternateContent xmlns:mc="http://schemas.openxmlformats.org/markup-compatibility/2006">
              <mc:Choice xmlns:v="urn:schemas-microsoft-com:vml" Requires="v">
                <p:oleObj spid="_x0000_s30729" r:id="rId3" imgW="11238095" imgH="3847619" progId="Paint.Picture">
                  <p:embed/>
                </p:oleObj>
              </mc:Choice>
              <mc:Fallback>
                <p:oleObj r:id="rId3" imgW="11238095" imgH="3847619" progId="Paint.Picture">
                  <p:embed/>
                  <p:pic>
                    <p:nvPicPr>
                      <p:cNvPr id="16" name="对象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694906"/>
                        <a:ext cx="8436293" cy="2888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分块的作用</a:t>
            </a:r>
          </a:p>
        </p:txBody>
      </p:sp>
      <p:sp>
        <p:nvSpPr>
          <p:cNvPr id="3" name="内容占位符 2"/>
          <p:cNvSpPr>
            <a:spLocks noGrp="1"/>
          </p:cNvSpPr>
          <p:nvPr>
            <p:ph idx="1"/>
          </p:nvPr>
        </p:nvSpPr>
        <p:spPr/>
        <p:txBody>
          <a:bodyPr/>
          <a:lstStyle/>
          <a:p>
            <a:r>
              <a:rPr lang="zh-CN" altLang="en-US"/>
              <a:t>所以如果在分治结构上很难快速合并某些信息，我们就可以利用分块来做</a:t>
            </a:r>
          </a:p>
          <a:p>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经典问题</a:t>
            </a:r>
          </a:p>
        </p:txBody>
      </p:sp>
      <p:sp>
        <p:nvSpPr>
          <p:cNvPr id="3" name="内容占位符 2"/>
          <p:cNvSpPr>
            <a:spLocks noGrp="1"/>
          </p:cNvSpPr>
          <p:nvPr>
            <p:ph idx="1"/>
          </p:nvPr>
        </p:nvSpPr>
        <p:spPr/>
        <p:txBody>
          <a:bodyPr/>
          <a:lstStyle/>
          <a:p>
            <a:r>
              <a:rPr lang="zh-CN" altLang="en-US"/>
              <a:t>维护一个序列</a:t>
            </a:r>
          </a:p>
          <a:p>
            <a:r>
              <a:rPr lang="en-US" altLang="zh-CN"/>
              <a:t>1.</a:t>
            </a:r>
            <a:r>
              <a:rPr lang="zh-CN" altLang="en-US"/>
              <a:t>区间加</a:t>
            </a:r>
          </a:p>
          <a:p>
            <a:r>
              <a:rPr lang="en-US" altLang="zh-CN"/>
              <a:t>2.</a:t>
            </a:r>
            <a:r>
              <a:rPr lang="zh-CN" altLang="en-US"/>
              <a:t>查询区间小于</a:t>
            </a:r>
            <a:r>
              <a:rPr lang="en-US" altLang="zh-CN"/>
              <a:t>x</a:t>
            </a:r>
            <a:r>
              <a:rPr lang="zh-CN" altLang="en-US"/>
              <a:t>的数个数</a:t>
            </a:r>
          </a:p>
          <a:p>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92500" lnSpcReduction="10000"/>
          </a:bodyPr>
          <a:lstStyle/>
          <a:p>
            <a:r>
              <a:rPr lang="zh-CN" altLang="en-US"/>
              <a:t>如果是单点修改，我们可以用树套树实现</a:t>
            </a:r>
          </a:p>
          <a:p>
            <a:r>
              <a:rPr lang="zh-CN" altLang="en-US"/>
              <a:t>但是区间修改后树套树无法快速合并信息</a:t>
            </a:r>
          </a:p>
          <a:p>
            <a:r>
              <a:rPr lang="zh-CN" altLang="en-US"/>
              <a:t>比如我们维护了</a:t>
            </a:r>
            <a:r>
              <a:rPr lang="en-US" altLang="zh-CN"/>
              <a:t>cur</a:t>
            </a:r>
            <a:r>
              <a:rPr lang="zh-CN" altLang="en-US"/>
              <a:t>的一个名次数据结构</a:t>
            </a:r>
          </a:p>
          <a:p>
            <a:r>
              <a:rPr lang="en-US" altLang="zh-CN"/>
              <a:t>cur</a:t>
            </a:r>
            <a:r>
              <a:rPr lang="zh-CN" altLang="en-US"/>
              <a:t>的左儿子没有发生变化</a:t>
            </a:r>
          </a:p>
          <a:p>
            <a:r>
              <a:rPr lang="en-US" altLang="zh-CN"/>
              <a:t>cur</a:t>
            </a:r>
            <a:r>
              <a:rPr lang="zh-CN" altLang="en-US"/>
              <a:t>的右儿子被整体加了</a:t>
            </a:r>
          </a:p>
          <a:p>
            <a:r>
              <a:rPr lang="zh-CN" altLang="en-US"/>
              <a:t>这样我们无法通过这两个儿子的名次数据结构快速维护出</a:t>
            </a:r>
            <a:r>
              <a:rPr lang="en-US" altLang="zh-CN"/>
              <a:t>cur</a:t>
            </a:r>
            <a:r>
              <a:rPr lang="zh-CN" altLang="en-US"/>
              <a:t>的名次数据结构</a:t>
            </a:r>
          </a:p>
          <a:p>
            <a:r>
              <a:rPr lang="zh-CN" altLang="en-US"/>
              <a:t>也无法直接在</a:t>
            </a:r>
            <a:r>
              <a:rPr lang="en-US" altLang="zh-CN"/>
              <a:t>cur</a:t>
            </a:r>
            <a:r>
              <a:rPr lang="zh-CN" altLang="en-US"/>
              <a:t>的名次数据结构上操作</a:t>
            </a:r>
          </a:p>
          <a:p>
            <a:r>
              <a:rPr lang="zh-CN" altLang="en-US"/>
              <a:t>所以分治结构无法在低复杂度解决这个问题</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fontScale="75000" lnSpcReduction="20000"/>
          </a:bodyPr>
          <a:lstStyle/>
          <a:p>
            <a:r>
              <a:rPr lang="zh-CN" altLang="en-US" dirty="0"/>
              <a:t>分块，维护每块的</a:t>
            </a:r>
            <a:r>
              <a:rPr lang="en-US" altLang="zh-CN" dirty="0"/>
              <a:t>OV</a:t>
            </a:r>
            <a:r>
              <a:rPr lang="zh-CN" altLang="en-US" dirty="0"/>
              <a:t>（就是排序后的数组）</a:t>
            </a:r>
          </a:p>
          <a:p>
            <a:r>
              <a:rPr lang="zh-CN" altLang="en-US" dirty="0"/>
              <a:t>每次区间加的时候</a:t>
            </a:r>
          </a:p>
          <a:p>
            <a:r>
              <a:rPr lang="zh-CN" altLang="en-US" dirty="0"/>
              <a:t>整块可以打一个标记</a:t>
            </a:r>
          </a:p>
          <a:p>
            <a:r>
              <a:rPr lang="zh-CN" altLang="en-US" dirty="0"/>
              <a:t>零散块可以重构</a:t>
            </a:r>
          </a:p>
          <a:p>
            <a:endParaRPr lang="zh-CN" altLang="en-US" dirty="0"/>
          </a:p>
          <a:p>
            <a:r>
              <a:rPr lang="zh-CN" altLang="en-US" dirty="0"/>
              <a:t>每次查询的时候</a:t>
            </a:r>
          </a:p>
          <a:p>
            <a:r>
              <a:rPr lang="zh-CN" altLang="en-US" dirty="0"/>
              <a:t>整块查询小于</a:t>
            </a:r>
            <a:r>
              <a:rPr lang="en-US" altLang="zh-CN" dirty="0"/>
              <a:t>x</a:t>
            </a:r>
            <a:r>
              <a:rPr lang="zh-CN" altLang="en-US" dirty="0"/>
              <a:t>的数，这个整块的标记为</a:t>
            </a:r>
            <a:r>
              <a:rPr lang="en-US" altLang="zh-CN" dirty="0"/>
              <a:t>y</a:t>
            </a:r>
            <a:r>
              <a:rPr lang="zh-CN" altLang="en-US" dirty="0"/>
              <a:t>（也就是说这一块所有数都加了</a:t>
            </a:r>
            <a:r>
              <a:rPr lang="en-US" altLang="zh-CN" dirty="0"/>
              <a:t>y</a:t>
            </a:r>
            <a:r>
              <a:rPr lang="zh-CN" altLang="en-US" dirty="0"/>
              <a:t>）</a:t>
            </a:r>
          </a:p>
          <a:p>
            <a:r>
              <a:rPr lang="zh-CN" altLang="en-US" dirty="0"/>
              <a:t>则等价于查整块的排序后的数组里面小于</a:t>
            </a:r>
            <a:r>
              <a:rPr lang="en-US" altLang="zh-CN" dirty="0"/>
              <a:t>x-y</a:t>
            </a:r>
            <a:r>
              <a:rPr lang="zh-CN" altLang="en-US" dirty="0"/>
              <a:t>的数的个数</a:t>
            </a:r>
          </a:p>
          <a:p>
            <a:r>
              <a:rPr lang="zh-CN" altLang="en-US" dirty="0"/>
              <a:t>这个可以二分</a:t>
            </a:r>
          </a:p>
          <a:p>
            <a:r>
              <a:rPr lang="zh-CN" altLang="en-US" dirty="0">
                <a:sym typeface="+mn-ea"/>
              </a:rPr>
              <a:t>零散块就直接暴力查询块内在查询区间内的数是否满足条件</a:t>
            </a:r>
            <a:endParaRPr lang="zh-CN" altLang="en-US" dirty="0"/>
          </a:p>
          <a:p>
            <a:pPr marL="0" indent="0">
              <a:buNone/>
            </a:pP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Complexity</a:t>
            </a:r>
            <a:endParaRPr lang="en-US"/>
          </a:p>
        </p:txBody>
      </p:sp>
      <p:sp>
        <p:nvSpPr>
          <p:cNvPr id="3" name="内容占位符 2"/>
          <p:cNvSpPr>
            <a:spLocks noGrp="1"/>
          </p:cNvSpPr>
          <p:nvPr>
            <p:ph idx="1"/>
          </p:nvPr>
        </p:nvSpPr>
        <p:spPr/>
        <p:txBody>
          <a:bodyPr>
            <a:normAutofit fontScale="85000" lnSpcReduction="20000"/>
          </a:bodyPr>
          <a:lstStyle/>
          <a:p>
            <a:r>
              <a:rPr lang="zh-CN" altLang="en-US">
                <a:sym typeface="+mn-ea"/>
              </a:rPr>
              <a:t>设有</a:t>
            </a:r>
            <a:r>
              <a:rPr lang="en-US" altLang="zh-CN">
                <a:sym typeface="+mn-ea"/>
              </a:rPr>
              <a:t>x</a:t>
            </a:r>
            <a:r>
              <a:rPr lang="zh-CN" altLang="en-US">
                <a:sym typeface="+mn-ea"/>
              </a:rPr>
              <a:t>个块</a:t>
            </a:r>
            <a:endParaRPr lang="zh-CN" altLang="en-US"/>
          </a:p>
          <a:p>
            <a:r>
              <a:rPr lang="zh-CN" altLang="en-US">
                <a:sym typeface="+mn-ea"/>
              </a:rPr>
              <a:t>查询复杂度：</a:t>
            </a:r>
            <a:endParaRPr lang="zh-CN" altLang="en-US"/>
          </a:p>
          <a:p>
            <a:r>
              <a:rPr lang="zh-CN" altLang="en-US">
                <a:sym typeface="+mn-ea"/>
              </a:rPr>
              <a:t>整块</a:t>
            </a:r>
            <a:r>
              <a:rPr lang="en-US" altLang="zh-CN">
                <a:sym typeface="+mn-ea"/>
              </a:rPr>
              <a:t>O( log(n / x) ) * x</a:t>
            </a:r>
            <a:endParaRPr lang="en-US" altLang="zh-CN"/>
          </a:p>
          <a:p>
            <a:r>
              <a:rPr lang="zh-CN" altLang="en-US">
                <a:sym typeface="+mn-ea"/>
              </a:rPr>
              <a:t>零散块</a:t>
            </a:r>
            <a:r>
              <a:rPr lang="en-US" altLang="zh-CN">
                <a:sym typeface="+mn-ea"/>
              </a:rPr>
              <a:t>O( n / x )</a:t>
            </a:r>
            <a:endParaRPr lang="en-US" altLang="zh-CN"/>
          </a:p>
          <a:p>
            <a:r>
              <a:rPr lang="zh-CN" altLang="en-US">
                <a:sym typeface="+mn-ea"/>
              </a:rPr>
              <a:t>修改复杂度：</a:t>
            </a:r>
            <a:endParaRPr lang="zh-CN" altLang="en-US"/>
          </a:p>
          <a:p>
            <a:r>
              <a:rPr lang="zh-CN" altLang="en-US">
                <a:sym typeface="+mn-ea"/>
              </a:rPr>
              <a:t>整块</a:t>
            </a:r>
            <a:r>
              <a:rPr lang="en-US" altLang="zh-CN">
                <a:sym typeface="+mn-ea"/>
              </a:rPr>
              <a:t>O( 1 )</a:t>
            </a:r>
            <a:endParaRPr lang="en-US" altLang="zh-CN"/>
          </a:p>
          <a:p>
            <a:r>
              <a:rPr lang="zh-CN" altLang="en-US">
                <a:sym typeface="+mn-ea"/>
              </a:rPr>
              <a:t>零散块</a:t>
            </a:r>
            <a:r>
              <a:rPr lang="en-US" altLang="zh-CN">
                <a:sym typeface="+mn-ea"/>
              </a:rPr>
              <a:t>O( n / x ) </a:t>
            </a:r>
            <a:r>
              <a:rPr lang="zh-CN" altLang="en-US">
                <a:sym typeface="+mn-ea"/>
              </a:rPr>
              <a:t>（重构的时候用归并）</a:t>
            </a:r>
          </a:p>
          <a:p>
            <a:r>
              <a:rPr lang="zh-CN" altLang="en-US">
                <a:sym typeface="+mn-ea"/>
              </a:rPr>
              <a:t>按照根号平衡算一算可以发现</a:t>
            </a:r>
          </a:p>
          <a:p>
            <a:r>
              <a:rPr lang="zh-CN" altLang="en-US">
                <a:sym typeface="+mn-ea"/>
              </a:rPr>
              <a:t>总复杂度</a:t>
            </a:r>
            <a:r>
              <a:rPr lang="en-US" altLang="zh-CN">
                <a:sym typeface="+mn-ea"/>
              </a:rPr>
              <a:t>O( msqrt( nlogn ) )</a:t>
            </a:r>
          </a:p>
          <a:p>
            <a:r>
              <a:rPr lang="zh-CN" altLang="en-US">
                <a:sym typeface="+mn-ea"/>
              </a:rPr>
              <a:t>此时块大小为</a:t>
            </a:r>
            <a:r>
              <a:rPr lang="en-US" altLang="zh-CN">
                <a:sym typeface="+mn-ea"/>
              </a:rPr>
              <a:t>sqrt( nlogn )</a:t>
            </a:r>
          </a:p>
          <a:p>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大概有另外两个</a:t>
            </a:r>
            <a:r>
              <a:rPr lang="en-US" altLang="zh-CN" dirty="0"/>
              <a:t>O( </a:t>
            </a:r>
            <a:r>
              <a:rPr lang="en-US" altLang="zh-CN" dirty="0" err="1"/>
              <a:t>msqrt</a:t>
            </a:r>
            <a:r>
              <a:rPr lang="en-US" altLang="zh-CN" dirty="0"/>
              <a:t>( n ) )</a:t>
            </a:r>
            <a:r>
              <a:rPr lang="zh-CN" altLang="en-US" dirty="0"/>
              <a:t>的做法</a:t>
            </a:r>
          </a:p>
          <a:p>
            <a:r>
              <a:rPr lang="zh-CN" altLang="en-US" dirty="0"/>
              <a:t>不过没有什么太大的实用价值，写起来很麻烦，常数较大，不一定比</a:t>
            </a:r>
            <a:r>
              <a:rPr lang="en-US" altLang="zh-CN" dirty="0"/>
              <a:t>O( </a:t>
            </a:r>
            <a:r>
              <a:rPr lang="en-US" altLang="zh-CN" dirty="0" err="1"/>
              <a:t>msqrt</a:t>
            </a:r>
            <a:r>
              <a:rPr lang="en-US" altLang="zh-CN" dirty="0"/>
              <a:t>( </a:t>
            </a:r>
            <a:r>
              <a:rPr lang="en-US" altLang="zh-CN" dirty="0" err="1"/>
              <a:t>nlogn</a:t>
            </a:r>
            <a:r>
              <a:rPr lang="en-US" altLang="zh-CN" dirty="0"/>
              <a:t> ) )</a:t>
            </a:r>
            <a:r>
              <a:rPr lang="zh-CN" altLang="en-US" dirty="0"/>
              <a:t>做法快，也基本上没人会</a:t>
            </a:r>
          </a:p>
          <a:p>
            <a:r>
              <a:rPr lang="zh-CN" altLang="en-US" dirty="0"/>
              <a:t>所以这里就不讲了</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[Ynoi2017]</a:t>
            </a:r>
            <a:r>
              <a:rPr lang="zh-CN" altLang="en-US">
                <a:sym typeface="+mn-ea"/>
              </a:rPr>
              <a:t>舌尖上的由乃</a:t>
            </a:r>
            <a:endParaRPr lang="zh-CN" altLang="en-US"/>
          </a:p>
        </p:txBody>
      </p:sp>
      <p:sp>
        <p:nvSpPr>
          <p:cNvPr id="3" name="内容占位符 2"/>
          <p:cNvSpPr>
            <a:spLocks noGrp="1"/>
          </p:cNvSpPr>
          <p:nvPr>
            <p:ph idx="1"/>
          </p:nvPr>
        </p:nvSpPr>
        <p:spPr/>
        <p:txBody>
          <a:bodyPr/>
          <a:lstStyle/>
          <a:p>
            <a:r>
              <a:rPr lang="zh-CN" altLang="en-US">
                <a:sym typeface="+mn-ea"/>
              </a:rPr>
              <a:t>维护一个序列</a:t>
            </a:r>
            <a:endParaRPr lang="zh-CN" altLang="en-US"/>
          </a:p>
          <a:p>
            <a:r>
              <a:rPr lang="en-US" altLang="zh-CN">
                <a:sym typeface="+mn-ea"/>
              </a:rPr>
              <a:t>1.</a:t>
            </a:r>
            <a:r>
              <a:rPr lang="zh-CN" altLang="en-US">
                <a:sym typeface="+mn-ea"/>
              </a:rPr>
              <a:t>区间加</a:t>
            </a:r>
            <a:endParaRPr lang="zh-CN" altLang="en-US"/>
          </a:p>
          <a:p>
            <a:r>
              <a:rPr lang="en-US" altLang="zh-CN">
                <a:sym typeface="+mn-ea"/>
              </a:rPr>
              <a:t>2.</a:t>
            </a:r>
            <a:r>
              <a:rPr lang="zh-CN" altLang="en-US">
                <a:sym typeface="+mn-ea"/>
              </a:rPr>
              <a:t>查询区间</a:t>
            </a:r>
            <a:r>
              <a:rPr lang="en-US">
                <a:sym typeface="+mn-ea"/>
              </a:rPr>
              <a:t>k</a:t>
            </a:r>
            <a:r>
              <a:rPr lang="zh-CN" altLang="en-US">
                <a:sym typeface="+mn-ea"/>
              </a:rPr>
              <a:t>小</a:t>
            </a:r>
          </a:p>
          <a:p>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如果直接套用上一题的做法</a:t>
            </a:r>
          </a:p>
          <a:p>
            <a:r>
              <a:rPr lang="zh-CN" altLang="en-US"/>
              <a:t>每次查询的时候二分答案，然后查询区间中小于</a:t>
            </a:r>
            <a:r>
              <a:rPr lang="en-US" altLang="zh-CN"/>
              <a:t>ans</a:t>
            </a:r>
            <a:r>
              <a:rPr lang="zh-CN" altLang="en-US"/>
              <a:t>的数个数</a:t>
            </a:r>
          </a:p>
          <a:p>
            <a:r>
              <a:rPr lang="zh-CN" altLang="en-US"/>
              <a:t>复杂度是</a:t>
            </a:r>
            <a:r>
              <a:rPr lang="en-US" altLang="zh-CN"/>
              <a:t>O( msqrt( nlogn )logn )</a:t>
            </a:r>
            <a:r>
              <a:rPr lang="zh-CN" altLang="en-US"/>
              <a:t>的</a:t>
            </a:r>
          </a:p>
          <a:p>
            <a:r>
              <a:rPr lang="zh-CN" altLang="en-US"/>
              <a:t>很遗憾，被我卡掉了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的旋转</a:t>
            </a:r>
          </a:p>
        </p:txBody>
      </p:sp>
      <p:sp>
        <p:nvSpPr>
          <p:cNvPr id="3" name="内容占位符 2"/>
          <p:cNvSpPr>
            <a:spLocks noGrp="1"/>
          </p:cNvSpPr>
          <p:nvPr>
            <p:ph idx="1"/>
          </p:nvPr>
        </p:nvSpPr>
        <p:spPr/>
        <p:txBody>
          <a:bodyPr>
            <a:normAutofit/>
          </a:bodyPr>
          <a:lstStyle/>
          <a:p>
            <a:r>
              <a:rPr lang="zh-CN" altLang="en-US" sz="2800" dirty="0"/>
              <a:t>旋转有单旋和双旋，</a:t>
            </a:r>
            <a:r>
              <a:rPr lang="en-US" altLang="zh-CN" sz="2800" dirty="0" err="1"/>
              <a:t>treap</a:t>
            </a:r>
            <a:r>
              <a:rPr lang="zh-CN" altLang="en-US" sz="2800" dirty="0"/>
              <a:t>只需要单旋，这一点比较简单</a:t>
            </a:r>
          </a:p>
        </p:txBody>
      </p:sp>
      <p:pic>
        <p:nvPicPr>
          <p:cNvPr id="5" name="Picture 1" descr="C:\Users\Administrator\AppData\Roaming\Tencent\Users\1974015903\QQ\WinTemp\RichOle\YS__R~Y`[T[LM_FILN3C91E.png"/>
          <p:cNvPicPr>
            <a:picLocks noChangeAspect="1" noChangeArrowheads="1"/>
          </p:cNvPicPr>
          <p:nvPr/>
        </p:nvPicPr>
        <p:blipFill>
          <a:blip r:embed="rId2" cstate="print"/>
          <a:srcRect/>
          <a:stretch>
            <a:fillRect/>
          </a:stretch>
        </p:blipFill>
        <p:spPr bwMode="auto">
          <a:xfrm>
            <a:off x="683567" y="2780928"/>
            <a:ext cx="4968553" cy="2127682"/>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将块大小设为</a:t>
            </a:r>
            <a:r>
              <a:rPr lang="en-US" altLang="zh-CN"/>
              <a:t>sqrt(n)logn</a:t>
            </a:r>
          </a:p>
          <a:p>
            <a:r>
              <a:rPr lang="zh-CN" altLang="en-US"/>
              <a:t>每次修改显然复杂度为</a:t>
            </a:r>
            <a:r>
              <a:rPr lang="en-US" altLang="zh-CN"/>
              <a:t>sqrt(n)logn</a:t>
            </a:r>
          </a:p>
          <a:p>
            <a:r>
              <a:rPr lang="zh-CN" altLang="en-US"/>
              <a:t>二分答案，每次查询</a:t>
            </a:r>
          </a:p>
          <a:p>
            <a:r>
              <a:rPr lang="zh-CN" altLang="en-US"/>
              <a:t>则有</a:t>
            </a:r>
            <a:r>
              <a:rPr lang="en-US" altLang="zh-CN"/>
              <a:t>sqrt(n)/logn</a:t>
            </a:r>
            <a:r>
              <a:rPr lang="zh-CN" altLang="en-US"/>
              <a:t>个整块，这部分复杂度为</a:t>
            </a:r>
            <a:r>
              <a:rPr lang="en-US" altLang="zh-CN"/>
              <a:t>O( sqrt(n) )</a:t>
            </a:r>
            <a:r>
              <a:rPr lang="zh-CN" altLang="en-US"/>
              <a:t>单次</a:t>
            </a:r>
          </a:p>
          <a:p>
            <a:r>
              <a:rPr lang="zh-CN" altLang="en-US"/>
              <a:t>有</a:t>
            </a:r>
            <a:r>
              <a:rPr lang="en-US" altLang="zh-CN"/>
              <a:t>sqrt(n)logn</a:t>
            </a:r>
            <a:r>
              <a:rPr lang="zh-CN" altLang="en-US"/>
              <a:t>个零散的点，这部分复杂度为</a:t>
            </a:r>
            <a:r>
              <a:rPr lang="en-US" altLang="zh-CN"/>
              <a:t>O( sqrt(n)logn )</a:t>
            </a:r>
            <a:r>
              <a:rPr lang="zh-CN" altLang="en-US"/>
              <a:t>单次</a:t>
            </a:r>
          </a:p>
          <a:p>
            <a:r>
              <a:rPr lang="zh-CN" altLang="en-US"/>
              <a:t>想办法优化掉零散点的复杂度</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可以预先先把零散的两个块归并成为一个假的块</a:t>
            </a:r>
          </a:p>
          <a:p>
            <a:r>
              <a:rPr lang="zh-CN" altLang="en-US"/>
              <a:t>这样我们每次二分答案之后只用在这个假的块上面二分即可</a:t>
            </a:r>
          </a:p>
          <a:p>
            <a:endParaRPr lang="zh-CN" altLang="en-US"/>
          </a:p>
          <a:p>
            <a:r>
              <a:rPr lang="zh-CN" altLang="en-US"/>
              <a:t>总复杂度</a:t>
            </a:r>
            <a:r>
              <a:rPr lang="en-US" altLang="zh-CN"/>
              <a:t>O( msqrt(n)logn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dirty="0"/>
              <a:t>存在</a:t>
            </a:r>
            <a:r>
              <a:rPr lang="en-US" altLang="zh-CN" dirty="0"/>
              <a:t>O(</a:t>
            </a:r>
            <a:r>
              <a:rPr lang="zh-CN" altLang="en-US" dirty="0"/>
              <a:t> </a:t>
            </a:r>
            <a:r>
              <a:rPr lang="en-US" altLang="zh-CN" dirty="0" err="1"/>
              <a:t>msqrt</a:t>
            </a:r>
            <a:r>
              <a:rPr lang="en-US" altLang="zh-CN" dirty="0"/>
              <a:t>( </a:t>
            </a:r>
            <a:r>
              <a:rPr lang="en-US" altLang="zh-CN" dirty="0" err="1"/>
              <a:t>nlogn</a:t>
            </a:r>
            <a:r>
              <a:rPr lang="en-US" altLang="zh-CN" dirty="0"/>
              <a:t> ) )</a:t>
            </a:r>
            <a:r>
              <a:rPr lang="zh-CN" altLang="en-US" dirty="0"/>
              <a:t>的算法，基于复杂的多序列二分，</a:t>
            </a:r>
            <a:r>
              <a:rPr lang="en-US" altLang="zh-CN" dirty="0"/>
              <a:t>not practical</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用根号平衡来优化数据结构复杂度</a:t>
            </a:r>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维护一个序列，支持：</a:t>
            </a:r>
          </a:p>
          <a:p>
            <a:r>
              <a:rPr lang="en-US" altLang="zh-CN"/>
              <a:t>O( 1 )</a:t>
            </a:r>
            <a:r>
              <a:rPr lang="zh-CN" altLang="en-US"/>
              <a:t>单点修改，</a:t>
            </a:r>
            <a:r>
              <a:rPr lang="en-US" altLang="zh-CN"/>
              <a:t>O( sqrt(n) )</a:t>
            </a:r>
            <a:r>
              <a:rPr lang="zh-CN" altLang="en-US"/>
              <a:t>区间和</a:t>
            </a:r>
          </a:p>
          <a:p>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lstStyle/>
          <a:p>
            <a:r>
              <a:rPr lang="zh-CN" altLang="en-US">
                <a:sym typeface="+mn-ea"/>
              </a:rPr>
              <a:t>分块维护块内和，每次修改的时候更新块内和以及该位置在数组上的值</a:t>
            </a:r>
          </a:p>
          <a:p>
            <a:r>
              <a:rPr lang="zh-CN" altLang="en-US"/>
              <a:t>查询的时候就和普通分块一样查</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en-US" altLang="zh-CN"/>
          </a:p>
        </p:txBody>
      </p:sp>
      <p:sp>
        <p:nvSpPr>
          <p:cNvPr id="3" name="内容占位符 2"/>
          <p:cNvSpPr>
            <a:spLocks noGrp="1"/>
          </p:cNvSpPr>
          <p:nvPr>
            <p:ph idx="1"/>
          </p:nvPr>
        </p:nvSpPr>
        <p:spPr/>
        <p:txBody>
          <a:bodyPr/>
          <a:lstStyle/>
          <a:p>
            <a:r>
              <a:rPr lang="zh-CN" altLang="en-US"/>
              <a:t>修改：</a:t>
            </a:r>
          </a:p>
          <a:p>
            <a:endParaRPr lang="zh-CN" altLang="en-US"/>
          </a:p>
          <a:p>
            <a:endParaRPr lang="zh-CN" altLang="en-US"/>
          </a:p>
          <a:p>
            <a:endParaRPr lang="zh-CN" altLang="en-US"/>
          </a:p>
          <a:p>
            <a:endParaRPr lang="zh-CN" altLang="en-US"/>
          </a:p>
          <a:p>
            <a:r>
              <a:rPr lang="zh-CN" altLang="en-US"/>
              <a:t>查询：</a:t>
            </a:r>
          </a:p>
          <a:p>
            <a:endParaRPr lang="zh-CN" altLang="en-US"/>
          </a:p>
        </p:txBody>
      </p:sp>
      <p:graphicFrame>
        <p:nvGraphicFramePr>
          <p:cNvPr id="6" name="对象 5"/>
          <p:cNvGraphicFramePr>
            <a:graphicFrameLocks/>
          </p:cNvGraphicFramePr>
          <p:nvPr/>
        </p:nvGraphicFramePr>
        <p:xfrm>
          <a:off x="793909" y="2641759"/>
          <a:ext cx="6727508" cy="1336834"/>
        </p:xfrm>
        <a:graphic>
          <a:graphicData uri="http://schemas.openxmlformats.org/presentationml/2006/ole">
            <mc:AlternateContent xmlns:mc="http://schemas.openxmlformats.org/markup-compatibility/2006">
              <mc:Choice xmlns:v="urn:schemas-microsoft-com:vml" Requires="v">
                <p:oleObj spid="_x0000_s31760" r:id="rId3" imgW="8961905" imgH="1781424" progId="Paint.Picture">
                  <p:embed/>
                </p:oleObj>
              </mc:Choice>
              <mc:Fallback>
                <p:oleObj r:id="rId3" imgW="8961905" imgH="1781424" progId="Paint.Picture">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09" y="2641759"/>
                        <a:ext cx="6727508" cy="13368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p:cNvGraphicFramePr>
          <p:nvPr/>
        </p:nvGraphicFramePr>
        <p:xfrm>
          <a:off x="793909" y="4603909"/>
          <a:ext cx="6727508" cy="1243965"/>
        </p:xfrm>
        <a:graphic>
          <a:graphicData uri="http://schemas.openxmlformats.org/presentationml/2006/ole">
            <mc:AlternateContent xmlns:mc="http://schemas.openxmlformats.org/markup-compatibility/2006">
              <mc:Choice xmlns:v="urn:schemas-microsoft-com:vml" Requires="v">
                <p:oleObj spid="_x0000_s31761" r:id="rId5" imgW="8961905" imgH="1657581" progId="PBrush">
                  <p:embed/>
                </p:oleObj>
              </mc:Choice>
              <mc:Fallback>
                <p:oleObj r:id="rId5" imgW="8961905" imgH="1657581" progId="PBrush">
                  <p:embed/>
                  <p:pic>
                    <p:nvPicPr>
                      <p:cNvPr id="8" name="对象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909" y="4603909"/>
                        <a:ext cx="6727508" cy="1243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维护一个序列，支持：</a:t>
            </a:r>
          </a:p>
          <a:p>
            <a:r>
              <a:rPr lang="en-US" altLang="zh-CN"/>
              <a:t>O( sqrt(n) )</a:t>
            </a:r>
            <a:r>
              <a:rPr lang="zh-CN" altLang="en-US"/>
              <a:t>单点修改，</a:t>
            </a:r>
            <a:r>
              <a:rPr lang="en-US" altLang="zh-CN"/>
              <a:t>O(1)</a:t>
            </a:r>
            <a:r>
              <a:rPr lang="zh-CN" altLang="en-US"/>
              <a:t>区间和</a:t>
            </a:r>
          </a:p>
          <a:p>
            <a:endParaRPr lang="en-US" altLang="zh-C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lstStyle/>
          <a:p>
            <a:r>
              <a:rPr lang="zh-CN" altLang="en-US"/>
              <a:t>分块维护块内前缀和和块外前缀和</a:t>
            </a:r>
          </a:p>
          <a:p>
            <a:r>
              <a:rPr lang="zh-CN" altLang="en-US"/>
              <a:t>也就是说维护每个块块内前</a:t>
            </a:r>
            <a:r>
              <a:rPr lang="en-US" altLang="zh-CN"/>
              <a:t>x</a:t>
            </a:r>
            <a:r>
              <a:rPr lang="zh-CN" altLang="en-US"/>
              <a:t>数的和</a:t>
            </a:r>
          </a:p>
          <a:p>
            <a:r>
              <a:rPr lang="zh-CN" altLang="en-US"/>
              <a:t>以及维护前</a:t>
            </a:r>
            <a:r>
              <a:rPr lang="en-US" altLang="zh-CN"/>
              <a:t>x</a:t>
            </a:r>
            <a:r>
              <a:rPr lang="zh-CN" altLang="en-US"/>
              <a:t>的块的和</a:t>
            </a:r>
          </a:p>
          <a:p>
            <a:r>
              <a:rPr lang="zh-CN" altLang="en-US"/>
              <a:t>更新的时候分别更新这两个前缀和</a:t>
            </a:r>
          </a:p>
          <a:p>
            <a:r>
              <a:rPr lang="zh-CN" altLang="en-US"/>
              <a:t>查询的时候把这两个前缀和拼起来</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修改：</a:t>
            </a:r>
          </a:p>
          <a:p>
            <a:endParaRPr lang="zh-CN" altLang="en-US"/>
          </a:p>
          <a:p>
            <a:endParaRPr lang="zh-CN" altLang="en-US"/>
          </a:p>
          <a:p>
            <a:endParaRPr lang="zh-CN" altLang="en-US"/>
          </a:p>
          <a:p>
            <a:endParaRPr lang="zh-CN" altLang="en-US"/>
          </a:p>
          <a:p>
            <a:r>
              <a:rPr lang="zh-CN" altLang="en-US"/>
              <a:t>查询：</a:t>
            </a:r>
          </a:p>
          <a:p>
            <a:endParaRPr lang="zh-CN" altLang="en-US"/>
          </a:p>
          <a:p>
            <a:endParaRPr lang="zh-CN" altLang="en-US"/>
          </a:p>
        </p:txBody>
      </p:sp>
      <p:graphicFrame>
        <p:nvGraphicFramePr>
          <p:cNvPr id="4" name="对象 3"/>
          <p:cNvGraphicFramePr>
            <a:graphicFrameLocks/>
          </p:cNvGraphicFramePr>
          <p:nvPr/>
        </p:nvGraphicFramePr>
        <p:xfrm>
          <a:off x="836295" y="2636520"/>
          <a:ext cx="6720364" cy="1229678"/>
        </p:xfrm>
        <a:graphic>
          <a:graphicData uri="http://schemas.openxmlformats.org/presentationml/2006/ole">
            <mc:AlternateContent xmlns:mc="http://schemas.openxmlformats.org/markup-compatibility/2006">
              <mc:Choice xmlns:v="urn:schemas-microsoft-com:vml" Requires="v">
                <p:oleObj spid="_x0000_s32784" r:id="rId3" imgW="8952381" imgH="1638529" progId="PBrush">
                  <p:embed/>
                </p:oleObj>
              </mc:Choice>
              <mc:Fallback>
                <p:oleObj r:id="rId3" imgW="8952381" imgH="1638529"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295" y="2636520"/>
                        <a:ext cx="6720364" cy="1229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p:cNvGraphicFramePr>
          <p:nvPr/>
        </p:nvGraphicFramePr>
        <p:xfrm>
          <a:off x="836296" y="4544854"/>
          <a:ext cx="6763226" cy="1322546"/>
        </p:xfrm>
        <a:graphic>
          <a:graphicData uri="http://schemas.openxmlformats.org/presentationml/2006/ole">
            <mc:AlternateContent xmlns:mc="http://schemas.openxmlformats.org/markup-compatibility/2006">
              <mc:Choice xmlns:v="urn:schemas-microsoft-com:vml" Requires="v">
                <p:oleObj spid="_x0000_s32785" r:id="rId5" imgW="9011908" imgH="1762371" progId="Paint.Picture">
                  <p:embed/>
                </p:oleObj>
              </mc:Choice>
              <mc:Fallback>
                <p:oleObj r:id="rId5" imgW="9011908" imgH="1762371" progId="Paint.Picture">
                  <p:embed/>
                  <p:pic>
                    <p:nvPicPr>
                      <p:cNvPr id="6" name="对象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96" y="4544854"/>
                        <a:ext cx="6763226" cy="1322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的插入</a:t>
            </a:r>
          </a:p>
        </p:txBody>
      </p:sp>
      <p:sp>
        <p:nvSpPr>
          <p:cNvPr id="3" name="内容占位符 2"/>
          <p:cNvSpPr>
            <a:spLocks noGrp="1"/>
          </p:cNvSpPr>
          <p:nvPr>
            <p:ph idx="1"/>
          </p:nvPr>
        </p:nvSpPr>
        <p:spPr/>
        <p:txBody>
          <a:bodyPr>
            <a:normAutofit/>
          </a:bodyPr>
          <a:lstStyle/>
          <a:p>
            <a:r>
              <a:rPr lang="zh-CN" altLang="en-US" sz="2800" dirty="0"/>
              <a:t>先给这个节点分配一个随机的堆权值</a:t>
            </a:r>
            <a:endParaRPr lang="en-US" altLang="zh-CN" sz="2800" dirty="0"/>
          </a:p>
          <a:p>
            <a:r>
              <a:rPr lang="zh-CN" altLang="en-US" sz="2800" dirty="0"/>
              <a:t>然后把这个节点按照</a:t>
            </a:r>
            <a:r>
              <a:rPr lang="en-US" altLang="zh-CN" sz="2800" dirty="0" err="1"/>
              <a:t>bst</a:t>
            </a:r>
            <a:r>
              <a:rPr lang="zh-CN" altLang="en-US" sz="2800" dirty="0"/>
              <a:t>的规则插入到一个叶子上：</a:t>
            </a:r>
            <a:endParaRPr lang="en-US" altLang="zh-CN" sz="2800" dirty="0"/>
          </a:p>
          <a:p>
            <a:r>
              <a:rPr lang="zh-CN" altLang="en-US" sz="2800" dirty="0"/>
              <a:t>从根节点开始，逐个判断当前节点的值与插入值的大小关系。如果插入值小于当前节点值，则递归至左儿子；大于则递归至右儿子；</a:t>
            </a:r>
            <a:endParaRPr lang="en-US" altLang="zh-CN" sz="2800" dirty="0"/>
          </a:p>
          <a:p>
            <a:r>
              <a:rPr lang="zh-CN" altLang="en-US" sz="2800" dirty="0"/>
              <a:t>然后通过旋转来调整，使得</a:t>
            </a:r>
            <a:r>
              <a:rPr lang="en-US" altLang="zh-CN" sz="2800" dirty="0" err="1"/>
              <a:t>treap</a:t>
            </a:r>
            <a:r>
              <a:rPr lang="zh-CN" altLang="en-US" sz="2800" dirty="0"/>
              <a:t>满足堆性质</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sym typeface="+mn-ea"/>
              </a:rPr>
              <a:t>维护一个序列，支持：</a:t>
            </a:r>
            <a:endParaRPr lang="zh-CN" altLang="en-US"/>
          </a:p>
          <a:p>
            <a:r>
              <a:rPr lang="en-US" altLang="zh-CN">
                <a:sym typeface="+mn-ea"/>
              </a:rPr>
              <a:t>O( sqrt(n) )</a:t>
            </a:r>
            <a:r>
              <a:rPr lang="zh-CN" altLang="en-US">
                <a:sym typeface="+mn-ea"/>
              </a:rPr>
              <a:t>区间加，</a:t>
            </a:r>
            <a:r>
              <a:rPr lang="en-US" altLang="zh-CN">
                <a:sym typeface="+mn-ea"/>
              </a:rPr>
              <a:t>O(1)</a:t>
            </a:r>
            <a:r>
              <a:rPr lang="zh-CN" altLang="en-US">
                <a:sym typeface="+mn-ea"/>
              </a:rPr>
              <a:t>查单点</a:t>
            </a:r>
            <a:endParaRPr lang="zh-CN" altLang="en-US"/>
          </a:p>
          <a:p>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直接分块</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sym typeface="+mn-ea"/>
              </a:rPr>
              <a:t>修改：</a:t>
            </a:r>
            <a:endParaRPr lang="zh-CN" altLang="en-US"/>
          </a:p>
          <a:p>
            <a:endParaRPr lang="zh-CN" altLang="en-US"/>
          </a:p>
          <a:p>
            <a:endParaRPr lang="zh-CN" altLang="en-US"/>
          </a:p>
          <a:p>
            <a:endParaRPr lang="zh-CN" altLang="en-US"/>
          </a:p>
          <a:p>
            <a:endParaRPr lang="zh-CN" altLang="en-US"/>
          </a:p>
          <a:p>
            <a:r>
              <a:rPr lang="zh-CN" altLang="en-US">
                <a:sym typeface="+mn-ea"/>
              </a:rPr>
              <a:t>查询：</a:t>
            </a:r>
            <a:endParaRPr lang="zh-CN" altLang="en-US"/>
          </a:p>
          <a:p>
            <a:endParaRPr lang="zh-CN" altLang="en-US"/>
          </a:p>
          <a:p>
            <a:endParaRPr lang="zh-CN" altLang="en-US"/>
          </a:p>
        </p:txBody>
      </p:sp>
      <p:graphicFrame>
        <p:nvGraphicFramePr>
          <p:cNvPr id="4" name="对象 3"/>
          <p:cNvGraphicFramePr>
            <a:graphicFrameLocks/>
          </p:cNvGraphicFramePr>
          <p:nvPr/>
        </p:nvGraphicFramePr>
        <p:xfrm>
          <a:off x="697707" y="2717483"/>
          <a:ext cx="6677501" cy="1243965"/>
        </p:xfrm>
        <a:graphic>
          <a:graphicData uri="http://schemas.openxmlformats.org/presentationml/2006/ole">
            <mc:AlternateContent xmlns:mc="http://schemas.openxmlformats.org/markup-compatibility/2006">
              <mc:Choice xmlns:v="urn:schemas-microsoft-com:vml" Requires="v">
                <p:oleObj spid="_x0000_s33808" r:id="rId3" imgW="8895238" imgH="1657581" progId="PBrush">
                  <p:embed/>
                </p:oleObj>
              </mc:Choice>
              <mc:Fallback>
                <p:oleObj r:id="rId3" imgW="8895238" imgH="1657581"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07" y="2717483"/>
                        <a:ext cx="6677501" cy="1243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p:cNvGraphicFramePr>
          <p:nvPr/>
        </p:nvGraphicFramePr>
        <p:xfrm>
          <a:off x="697707" y="4544854"/>
          <a:ext cx="6763226" cy="1322546"/>
        </p:xfrm>
        <a:graphic>
          <a:graphicData uri="http://schemas.openxmlformats.org/presentationml/2006/ole">
            <mc:AlternateContent xmlns:mc="http://schemas.openxmlformats.org/markup-compatibility/2006">
              <mc:Choice xmlns:v="urn:schemas-microsoft-com:vml" Requires="v">
                <p:oleObj spid="_x0000_s33809" r:id="rId5" imgW="9011908" imgH="1762371" progId="Paint.Picture">
                  <p:embed/>
                </p:oleObj>
              </mc:Choice>
              <mc:Fallback>
                <p:oleObj r:id="rId5" imgW="9011908" imgH="1762371" progId="Paint.Picture">
                  <p:embed/>
                  <p:pic>
                    <p:nvPicPr>
                      <p:cNvPr id="6" name="对象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07" y="4544854"/>
                        <a:ext cx="6763226" cy="1322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lstStyle/>
          <a:p>
            <a:r>
              <a:rPr lang="zh-CN" altLang="en-US">
                <a:sym typeface="+mn-ea"/>
              </a:rPr>
              <a:t>维护一个序列，支持：</a:t>
            </a:r>
            <a:endParaRPr lang="zh-CN" altLang="en-US"/>
          </a:p>
          <a:p>
            <a:r>
              <a:rPr lang="en-US" altLang="zh-CN">
                <a:sym typeface="+mn-ea"/>
              </a:rPr>
              <a:t>O(1)</a:t>
            </a:r>
            <a:r>
              <a:rPr lang="zh-CN" altLang="en-US">
                <a:sym typeface="+mn-ea"/>
              </a:rPr>
              <a:t>区间加，</a:t>
            </a:r>
            <a:r>
              <a:rPr lang="en-US" altLang="zh-CN">
                <a:sym typeface="+mn-ea"/>
              </a:rPr>
              <a:t>O( sqrt(n) )</a:t>
            </a:r>
            <a:r>
              <a:rPr lang="zh-CN" altLang="en-US">
                <a:sym typeface="+mn-ea"/>
              </a:rPr>
              <a:t>查单点</a:t>
            </a:r>
            <a:endParaRPr lang="zh-CN" altLang="en-US"/>
          </a:p>
          <a:p>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每次对区间</a:t>
            </a:r>
            <a:r>
              <a:rPr lang="en-US" altLang="zh-CN"/>
              <a:t>[l,r]</a:t>
            </a:r>
            <a:r>
              <a:rPr lang="zh-CN" altLang="en-US"/>
              <a:t>加</a:t>
            </a:r>
            <a:r>
              <a:rPr lang="en-US" altLang="zh-CN"/>
              <a:t>x</a:t>
            </a:r>
            <a:r>
              <a:rPr lang="zh-CN" altLang="en-US"/>
              <a:t>的时候</a:t>
            </a:r>
          </a:p>
          <a:p>
            <a:r>
              <a:rPr lang="zh-CN" altLang="en-US"/>
              <a:t>差分为前缀</a:t>
            </a:r>
            <a:r>
              <a:rPr lang="en-US" altLang="zh-CN"/>
              <a:t>[1,l-1]</a:t>
            </a:r>
            <a:r>
              <a:rPr lang="zh-CN" altLang="en-US"/>
              <a:t>减</a:t>
            </a:r>
            <a:r>
              <a:rPr lang="en-US" altLang="zh-CN"/>
              <a:t>x</a:t>
            </a:r>
            <a:r>
              <a:rPr lang="zh-CN" altLang="en-US"/>
              <a:t>，前缀</a:t>
            </a:r>
            <a:r>
              <a:rPr lang="en-US" altLang="zh-CN"/>
              <a:t>[1,r]</a:t>
            </a:r>
            <a:r>
              <a:rPr lang="zh-CN" altLang="en-US"/>
              <a:t>加</a:t>
            </a:r>
            <a:r>
              <a:rPr lang="en-US" altLang="zh-CN"/>
              <a:t>x</a:t>
            </a:r>
          </a:p>
          <a:p>
            <a:r>
              <a:rPr lang="zh-CN" altLang="en-US"/>
              <a:t>同时在数组上和块上打标记</a:t>
            </a:r>
          </a:p>
          <a:p>
            <a:r>
              <a:rPr lang="zh-CN" altLang="en-US"/>
              <a:t>使得区间</a:t>
            </a:r>
            <a:r>
              <a:rPr lang="en-US" altLang="zh-CN"/>
              <a:t>[l,r]</a:t>
            </a:r>
            <a:r>
              <a:rPr lang="zh-CN" altLang="en-US"/>
              <a:t>加</a:t>
            </a:r>
            <a:r>
              <a:rPr lang="en-US" altLang="zh-CN"/>
              <a:t>x</a:t>
            </a:r>
          </a:p>
          <a:p>
            <a:r>
              <a:rPr lang="zh-CN" altLang="en-US"/>
              <a:t>查询的时候就扫过块外的标记和块内的标记即可</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sym typeface="+mn-ea"/>
              </a:rPr>
              <a:t>修改：</a:t>
            </a:r>
            <a:endParaRPr lang="zh-CN" altLang="en-US"/>
          </a:p>
          <a:p>
            <a:endParaRPr lang="zh-CN" altLang="en-US"/>
          </a:p>
          <a:p>
            <a:endParaRPr lang="zh-CN" altLang="en-US"/>
          </a:p>
          <a:p>
            <a:endParaRPr lang="zh-CN" altLang="en-US"/>
          </a:p>
          <a:p>
            <a:endParaRPr lang="zh-CN" altLang="en-US"/>
          </a:p>
          <a:p>
            <a:r>
              <a:rPr lang="zh-CN" altLang="en-US">
                <a:sym typeface="+mn-ea"/>
              </a:rPr>
              <a:t>查询：</a:t>
            </a:r>
            <a:endParaRPr lang="zh-CN" altLang="en-US"/>
          </a:p>
          <a:p>
            <a:endParaRPr lang="zh-CN" altLang="en-US"/>
          </a:p>
          <a:p>
            <a:endParaRPr lang="zh-CN" altLang="en-US"/>
          </a:p>
        </p:txBody>
      </p:sp>
      <p:graphicFrame>
        <p:nvGraphicFramePr>
          <p:cNvPr id="7" name="对象 6"/>
          <p:cNvGraphicFramePr>
            <a:graphicFrameLocks/>
          </p:cNvGraphicFramePr>
          <p:nvPr/>
        </p:nvGraphicFramePr>
        <p:xfrm>
          <a:off x="722948" y="2636520"/>
          <a:ext cx="6713220" cy="1229678"/>
        </p:xfrm>
        <a:graphic>
          <a:graphicData uri="http://schemas.openxmlformats.org/presentationml/2006/ole">
            <mc:AlternateContent xmlns:mc="http://schemas.openxmlformats.org/markup-compatibility/2006">
              <mc:Choice xmlns:v="urn:schemas-microsoft-com:vml" Requires="v">
                <p:oleObj spid="_x0000_s34832" r:id="rId3" imgW="8942857" imgH="1638529" progId="PBrush">
                  <p:embed/>
                </p:oleObj>
              </mc:Choice>
              <mc:Fallback>
                <p:oleObj r:id="rId3" imgW="8942857" imgH="1638529" progId="PBrush">
                  <p:embed/>
                  <p:pic>
                    <p:nvPicPr>
                      <p:cNvPr id="7" name="对象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48" y="2636520"/>
                        <a:ext cx="6713220" cy="1229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p:cNvGraphicFramePr>
          <p:nvPr/>
        </p:nvGraphicFramePr>
        <p:xfrm>
          <a:off x="722948" y="4531995"/>
          <a:ext cx="6791801" cy="1308259"/>
        </p:xfrm>
        <a:graphic>
          <a:graphicData uri="http://schemas.openxmlformats.org/presentationml/2006/ole">
            <mc:AlternateContent xmlns:mc="http://schemas.openxmlformats.org/markup-compatibility/2006">
              <mc:Choice xmlns:v="urn:schemas-microsoft-com:vml" Requires="v">
                <p:oleObj spid="_x0000_s34833" r:id="rId5" imgW="9047619" imgH="1743318" progId="PBrush">
                  <p:embed/>
                </p:oleObj>
              </mc:Choice>
              <mc:Fallback>
                <p:oleObj r:id="rId5" imgW="9047619" imgH="1743318" progId="PBrush">
                  <p:embed/>
                  <p:pic>
                    <p:nvPicPr>
                      <p:cNvPr id="9" name="对象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948" y="4531995"/>
                        <a:ext cx="6791801" cy="1308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维护一个集合，支持：</a:t>
            </a:r>
          </a:p>
          <a:p>
            <a:r>
              <a:rPr lang="en-US" altLang="zh-CN"/>
              <a:t>O(1)</a:t>
            </a:r>
            <a:r>
              <a:rPr lang="zh-CN" altLang="en-US"/>
              <a:t>插入一个数</a:t>
            </a:r>
          </a:p>
          <a:p>
            <a:r>
              <a:rPr lang="en-US" altLang="zh-CN"/>
              <a:t>O( sqrt(n) )</a:t>
            </a:r>
            <a:r>
              <a:rPr lang="zh-CN" altLang="en-US"/>
              <a:t>查询</a:t>
            </a:r>
            <a:r>
              <a:rPr lang="en-US" altLang="zh-CN"/>
              <a:t>k</a:t>
            </a:r>
            <a:r>
              <a:rPr lang="zh-CN" altLang="en-US"/>
              <a:t>小</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离散化后对值域进行分块</a:t>
            </a:r>
          </a:p>
          <a:p>
            <a:r>
              <a:rPr lang="zh-CN" altLang="en-US"/>
              <a:t>还是维护第</a:t>
            </a:r>
            <a:r>
              <a:rPr lang="en-US" altLang="zh-CN"/>
              <a:t>i</a:t>
            </a:r>
            <a:r>
              <a:rPr lang="zh-CN" altLang="en-US"/>
              <a:t>个块里面有多少个数</a:t>
            </a:r>
          </a:p>
          <a:p>
            <a:r>
              <a:rPr lang="zh-CN" altLang="en-US"/>
              <a:t>查询的时候从第一个块开始往右跑</a:t>
            </a:r>
          </a:p>
          <a:p>
            <a:r>
              <a:rPr lang="zh-CN" altLang="en-US"/>
              <a:t>最多走过</a:t>
            </a:r>
            <a:r>
              <a:rPr lang="en-US" altLang="zh-CN"/>
              <a:t>sqrt(n)</a:t>
            </a:r>
            <a:r>
              <a:rPr lang="zh-CN" altLang="en-US"/>
              <a:t>个整块和</a:t>
            </a:r>
            <a:r>
              <a:rPr lang="en-US" altLang="zh-CN"/>
              <a:t>sqrt(n)</a:t>
            </a:r>
            <a:r>
              <a:rPr lang="zh-CN" altLang="en-US"/>
              <a:t>个零散的数</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lstStyle/>
          <a:p>
            <a:r>
              <a:rPr lang="zh-CN" altLang="en-US"/>
              <a:t>修改：</a:t>
            </a:r>
          </a:p>
          <a:p>
            <a:endParaRPr lang="zh-CN" altLang="en-US"/>
          </a:p>
          <a:p>
            <a:endParaRPr lang="zh-CN" altLang="en-US"/>
          </a:p>
          <a:p>
            <a:endParaRPr lang="zh-CN" altLang="en-US"/>
          </a:p>
          <a:p>
            <a:endParaRPr lang="zh-CN" altLang="en-US"/>
          </a:p>
          <a:p>
            <a:r>
              <a:rPr lang="zh-CN" altLang="en-US"/>
              <a:t>查询：</a:t>
            </a:r>
          </a:p>
        </p:txBody>
      </p:sp>
      <p:graphicFrame>
        <p:nvGraphicFramePr>
          <p:cNvPr id="6" name="对象 5"/>
          <p:cNvGraphicFramePr>
            <a:graphicFrameLocks/>
          </p:cNvGraphicFramePr>
          <p:nvPr/>
        </p:nvGraphicFramePr>
        <p:xfrm>
          <a:off x="793909" y="2641759"/>
          <a:ext cx="6727508" cy="1336834"/>
        </p:xfrm>
        <a:graphic>
          <a:graphicData uri="http://schemas.openxmlformats.org/presentationml/2006/ole">
            <mc:AlternateContent xmlns:mc="http://schemas.openxmlformats.org/markup-compatibility/2006">
              <mc:Choice xmlns:v="urn:schemas-microsoft-com:vml" Requires="v">
                <p:oleObj spid="_x0000_s35856" r:id="rId3" imgW="8961905" imgH="1781424" progId="Paint.Picture">
                  <p:embed/>
                </p:oleObj>
              </mc:Choice>
              <mc:Fallback>
                <p:oleObj r:id="rId3" imgW="8961905" imgH="1781424" progId="Paint.Picture">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09" y="2641759"/>
                        <a:ext cx="6727508" cy="13368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p:cNvGraphicFramePr>
          <p:nvPr/>
        </p:nvGraphicFramePr>
        <p:xfrm>
          <a:off x="793909" y="4539139"/>
          <a:ext cx="6748939" cy="1293971"/>
        </p:xfrm>
        <a:graphic>
          <a:graphicData uri="http://schemas.openxmlformats.org/presentationml/2006/ole">
            <mc:AlternateContent xmlns:mc="http://schemas.openxmlformats.org/markup-compatibility/2006">
              <mc:Choice xmlns:v="urn:schemas-microsoft-com:vml" Requires="v">
                <p:oleObj spid="_x0000_s35857" r:id="rId5" imgW="8992855" imgH="1724266" progId="Paint.Picture">
                  <p:embed/>
                </p:oleObj>
              </mc:Choice>
              <mc:Fallback>
                <p:oleObj r:id="rId5" imgW="8992855" imgH="1724266" progId="Paint.Picture">
                  <p:embed/>
                  <p:pic>
                    <p:nvPicPr>
                      <p:cNvPr id="4" name="对象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909" y="4539139"/>
                        <a:ext cx="6748939" cy="12939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lstStyle/>
          <a:p>
            <a:r>
              <a:rPr lang="zh-CN" altLang="en-US">
                <a:sym typeface="+mn-ea"/>
              </a:rPr>
              <a:t>维护一个集合，支持：</a:t>
            </a:r>
            <a:endParaRPr lang="zh-CN" altLang="en-US"/>
          </a:p>
          <a:p>
            <a:r>
              <a:rPr lang="en-US" altLang="zh-CN">
                <a:sym typeface="+mn-ea"/>
              </a:rPr>
              <a:t>O( sqrt(n) )</a:t>
            </a:r>
            <a:r>
              <a:rPr lang="zh-CN" altLang="en-US">
                <a:sym typeface="+mn-ea"/>
              </a:rPr>
              <a:t>插入一个数</a:t>
            </a:r>
            <a:endParaRPr lang="zh-CN" altLang="en-US"/>
          </a:p>
          <a:p>
            <a:r>
              <a:rPr lang="en-US" altLang="zh-CN">
                <a:sym typeface="+mn-ea"/>
              </a:rPr>
              <a:t>O(1)</a:t>
            </a:r>
            <a:r>
              <a:rPr lang="zh-CN" altLang="en-US">
                <a:sym typeface="+mn-ea"/>
              </a:rPr>
              <a:t>查询</a:t>
            </a:r>
            <a:r>
              <a:rPr lang="en-US" altLang="zh-CN">
                <a:sym typeface="+mn-ea"/>
              </a:rPr>
              <a:t>k</a:t>
            </a:r>
            <a:r>
              <a:rPr lang="zh-CN" altLang="en-US">
                <a:sym typeface="+mn-ea"/>
              </a:rPr>
              <a:t>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395535" y="1556791"/>
            <a:ext cx="7645232" cy="4824537"/>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值域分块</a:t>
            </a:r>
          </a:p>
          <a:p>
            <a:r>
              <a:rPr lang="zh-CN" altLang="en-US"/>
              <a:t>对于每个数维护一下其在哪个块里面</a:t>
            </a:r>
          </a:p>
          <a:p>
            <a:r>
              <a:rPr lang="zh-CN" altLang="en-US"/>
              <a:t>对于每个块维护一个</a:t>
            </a:r>
            <a:r>
              <a:rPr lang="en-US" altLang="zh-CN"/>
              <a:t>OV</a:t>
            </a:r>
            <a:r>
              <a:rPr lang="zh-CN" altLang="en-US"/>
              <a:t>（有序表）表示这个块内的所有数存在的数，从小到大</a:t>
            </a:r>
          </a:p>
          <a:p>
            <a:r>
              <a:rPr lang="zh-CN" altLang="en-US"/>
              <a:t>这样我们修改的时候只会改变</a:t>
            </a:r>
            <a:r>
              <a:rPr lang="en-US" altLang="zh-CN"/>
              <a:t>sqrt( n )</a:t>
            </a:r>
            <a:r>
              <a:rPr lang="zh-CN" altLang="en-US"/>
              <a:t>个数所从属的块</a:t>
            </a:r>
          </a:p>
          <a:p>
            <a:r>
              <a:rPr lang="zh-CN" altLang="en-US"/>
              <a:t>查询的时候定位到其所属于的块，然后找到其在该块中对应的值</a:t>
            </a:r>
          </a:p>
          <a:p>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p>
        </p:txBody>
      </p:sp>
      <p:sp>
        <p:nvSpPr>
          <p:cNvPr id="3" name="内容占位符 2"/>
          <p:cNvSpPr>
            <a:spLocks noGrp="1"/>
          </p:cNvSpPr>
          <p:nvPr>
            <p:ph idx="1"/>
          </p:nvPr>
        </p:nvSpPr>
        <p:spPr/>
        <p:txBody>
          <a:bodyPr/>
          <a:lstStyle/>
          <a:p>
            <a:r>
              <a:rPr lang="zh-CN" altLang="en-US"/>
              <a:t>修改：</a:t>
            </a:r>
          </a:p>
          <a:p>
            <a:endParaRPr lang="zh-CN" altLang="en-US"/>
          </a:p>
          <a:p>
            <a:endParaRPr lang="zh-CN" altLang="en-US"/>
          </a:p>
          <a:p>
            <a:endParaRPr lang="zh-CN" altLang="en-US"/>
          </a:p>
          <a:p>
            <a:endParaRPr lang="zh-CN" altLang="en-US"/>
          </a:p>
          <a:p>
            <a:r>
              <a:rPr lang="zh-CN" altLang="en-US"/>
              <a:t>查询：</a:t>
            </a:r>
          </a:p>
        </p:txBody>
      </p:sp>
      <p:graphicFrame>
        <p:nvGraphicFramePr>
          <p:cNvPr id="8" name="对象 7"/>
          <p:cNvGraphicFramePr>
            <a:graphicFrameLocks/>
          </p:cNvGraphicFramePr>
          <p:nvPr/>
        </p:nvGraphicFramePr>
        <p:xfrm>
          <a:off x="801053" y="2824639"/>
          <a:ext cx="6741795" cy="1208246"/>
        </p:xfrm>
        <a:graphic>
          <a:graphicData uri="http://schemas.openxmlformats.org/presentationml/2006/ole">
            <mc:AlternateContent xmlns:mc="http://schemas.openxmlformats.org/markup-compatibility/2006">
              <mc:Choice xmlns:v="urn:schemas-microsoft-com:vml" Requires="v">
                <p:oleObj spid="_x0000_s36880" r:id="rId3" imgW="8980952" imgH="1609524" progId="PBrush">
                  <p:embed/>
                </p:oleObj>
              </mc:Choice>
              <mc:Fallback>
                <p:oleObj r:id="rId3" imgW="8980952" imgH="1609524" progId="PBrush">
                  <p:embed/>
                  <p:pic>
                    <p:nvPicPr>
                      <p:cNvPr id="8" name="对象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53" y="2824639"/>
                        <a:ext cx="6741795" cy="1208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p:cNvGraphicFramePr>
          <p:nvPr/>
        </p:nvGraphicFramePr>
        <p:xfrm>
          <a:off x="843915" y="4636771"/>
          <a:ext cx="6698933" cy="1236821"/>
        </p:xfrm>
        <a:graphic>
          <a:graphicData uri="http://schemas.openxmlformats.org/presentationml/2006/ole">
            <mc:AlternateContent xmlns:mc="http://schemas.openxmlformats.org/markup-compatibility/2006">
              <mc:Choice xmlns:v="urn:schemas-microsoft-com:vml" Requires="v">
                <p:oleObj spid="_x0000_s36881" r:id="rId5" imgW="8923810" imgH="1647619" progId="PBrush">
                  <p:embed/>
                </p:oleObj>
              </mc:Choice>
              <mc:Fallback>
                <p:oleObj r:id="rId5" imgW="8923810" imgH="1647619" progId="PBrush">
                  <p:embed/>
                  <p:pic>
                    <p:nvPicPr>
                      <p:cNvPr id="10" name="对象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915" y="4636771"/>
                        <a:ext cx="6698933" cy="123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CodeChef</a:t>
            </a:r>
            <a:r>
              <a:rPr lang="en-US" altLang="zh-CN" dirty="0"/>
              <a:t> Chef and </a:t>
            </a:r>
            <a:r>
              <a:rPr lang="en-US" altLang="zh-CN" dirty="0" err="1"/>
              <a:t>Churu</a:t>
            </a:r>
            <a:endParaRPr lang="zh-CN" altLang="en-US" dirty="0"/>
          </a:p>
        </p:txBody>
      </p:sp>
      <p:sp>
        <p:nvSpPr>
          <p:cNvPr id="3" name="内容占位符 2"/>
          <p:cNvSpPr>
            <a:spLocks noGrp="1"/>
          </p:cNvSpPr>
          <p:nvPr>
            <p:ph idx="1"/>
          </p:nvPr>
        </p:nvSpPr>
        <p:spPr/>
        <p:txBody>
          <a:bodyPr/>
          <a:lstStyle/>
          <a:p>
            <a:r>
              <a:rPr lang="zh-CN" altLang="en-US" dirty="0"/>
              <a:t>给</a:t>
            </a:r>
            <a:r>
              <a:rPr lang="en-US" altLang="zh-CN" dirty="0"/>
              <a:t>n</a:t>
            </a:r>
            <a:r>
              <a:rPr lang="zh-CN" altLang="en-US" dirty="0"/>
              <a:t>个数，给定</a:t>
            </a:r>
            <a:r>
              <a:rPr lang="en-US" altLang="zh-CN" dirty="0"/>
              <a:t>m</a:t>
            </a:r>
            <a:r>
              <a:rPr lang="zh-CN" altLang="en-US" dirty="0"/>
              <a:t>函数，每个函数为序列中第</a:t>
            </a:r>
            <a:r>
              <a:rPr lang="en-US" altLang="zh-CN" dirty="0"/>
              <a:t>li </a:t>
            </a:r>
            <a:r>
              <a:rPr lang="zh-CN" altLang="en-US" dirty="0"/>
              <a:t>到第</a:t>
            </a:r>
            <a:r>
              <a:rPr lang="en-US" altLang="zh-CN" dirty="0" err="1"/>
              <a:t>ri</a:t>
            </a:r>
            <a:r>
              <a:rPr lang="zh-CN" altLang="en-US" dirty="0"/>
              <a:t>个数的和</a:t>
            </a:r>
            <a:endParaRPr lang="en-US" altLang="zh-CN" dirty="0"/>
          </a:p>
          <a:p>
            <a:r>
              <a:rPr lang="zh-CN" altLang="en-US" dirty="0"/>
              <a:t>有</a:t>
            </a:r>
            <a:r>
              <a:rPr lang="en-US" altLang="zh-CN" dirty="0"/>
              <a:t>q</a:t>
            </a:r>
            <a:r>
              <a:rPr lang="zh-CN" altLang="en-US" dirty="0"/>
              <a:t>个两种类型的操作：</a:t>
            </a:r>
          </a:p>
          <a:p>
            <a:endParaRPr lang="zh-CN" altLang="en-US" dirty="0"/>
          </a:p>
          <a:p>
            <a:r>
              <a:rPr lang="en-US" altLang="zh-CN" dirty="0"/>
              <a:t>1 x y </a:t>
            </a:r>
            <a:r>
              <a:rPr lang="zh-CN" altLang="en-US" dirty="0"/>
              <a:t>把序列中的第</a:t>
            </a:r>
            <a:r>
              <a:rPr lang="en-US" altLang="zh-CN" dirty="0"/>
              <a:t>x</a:t>
            </a:r>
            <a:r>
              <a:rPr lang="zh-CN" altLang="en-US" dirty="0"/>
              <a:t>个数改为</a:t>
            </a:r>
            <a:r>
              <a:rPr lang="en-US" altLang="zh-CN" dirty="0"/>
              <a:t>y</a:t>
            </a:r>
          </a:p>
          <a:p>
            <a:r>
              <a:rPr lang="en-US" altLang="zh-CN" dirty="0"/>
              <a:t>2 x y </a:t>
            </a:r>
            <a:r>
              <a:rPr lang="zh-CN" altLang="en-US" dirty="0"/>
              <a:t>求第</a:t>
            </a:r>
            <a:r>
              <a:rPr lang="en-US" altLang="zh-CN" dirty="0"/>
              <a:t>x</a:t>
            </a:r>
            <a:r>
              <a:rPr lang="zh-CN" altLang="en-US" dirty="0"/>
              <a:t>个函数到第</a:t>
            </a:r>
            <a:r>
              <a:rPr lang="en-US" altLang="zh-CN" dirty="0"/>
              <a:t>y</a:t>
            </a:r>
            <a:r>
              <a:rPr lang="zh-CN" altLang="en-US" dirty="0"/>
              <a:t>个函数的和</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92500" lnSpcReduction="20000"/>
          </a:bodyPr>
          <a:lstStyle/>
          <a:p>
            <a:r>
              <a:rPr lang="zh-CN" altLang="en-US"/>
              <a:t>因为函数不变，所以把函数分块</a:t>
            </a:r>
          </a:p>
          <a:p>
            <a:r>
              <a:rPr lang="zh-CN" altLang="en-US"/>
              <a:t>维护一个前</a:t>
            </a:r>
            <a:r>
              <a:rPr lang="en-US" altLang="zh-CN"/>
              <a:t>i</a:t>
            </a:r>
            <a:r>
              <a:rPr lang="zh-CN" altLang="en-US"/>
              <a:t>个块的函数的前缀和，代表前</a:t>
            </a:r>
            <a:r>
              <a:rPr lang="en-US" altLang="zh-CN"/>
              <a:t>i</a:t>
            </a:r>
            <a:r>
              <a:rPr lang="zh-CN" altLang="en-US"/>
              <a:t>个块中每个序列上的点的出现次数</a:t>
            </a:r>
          </a:p>
          <a:p>
            <a:r>
              <a:rPr lang="zh-CN" altLang="en-US"/>
              <a:t>然后再维护一个前</a:t>
            </a:r>
            <a:r>
              <a:rPr lang="en-US" altLang="zh-CN"/>
              <a:t>i</a:t>
            </a:r>
            <a:r>
              <a:rPr lang="zh-CN" altLang="en-US"/>
              <a:t>个块的函数的答案</a:t>
            </a:r>
          </a:p>
          <a:p>
            <a:r>
              <a:rPr lang="zh-CN" altLang="en-US"/>
              <a:t>每次修改只需要查询这个序列上的点在前</a:t>
            </a:r>
            <a:r>
              <a:rPr lang="en-US" altLang="zh-CN"/>
              <a:t>i</a:t>
            </a:r>
            <a:r>
              <a:rPr lang="zh-CN" altLang="en-US"/>
              <a:t>个块的函数中的出现次数即可</a:t>
            </a:r>
          </a:p>
          <a:p>
            <a:r>
              <a:rPr lang="zh-CN" altLang="en-US"/>
              <a:t>然后零散的部分，即用一个</a:t>
            </a:r>
            <a:r>
              <a:rPr lang="en-US" altLang="zh-CN"/>
              <a:t>O( sqrt(n) )</a:t>
            </a:r>
            <a:r>
              <a:rPr lang="zh-CN" altLang="en-US"/>
              <a:t>修改，</a:t>
            </a:r>
            <a:r>
              <a:rPr lang="en-US" altLang="zh-CN"/>
              <a:t>O( 1 )</a:t>
            </a:r>
            <a:r>
              <a:rPr lang="zh-CN" altLang="en-US"/>
              <a:t>查询的分块维护即可</a:t>
            </a:r>
          </a:p>
          <a:p>
            <a:endParaRPr lang="zh-CN" altLang="en-US"/>
          </a:p>
          <a:p>
            <a:r>
              <a:rPr lang="en-US" altLang="zh-CN"/>
              <a:t>O( nsqrtn + msqrtn ) = O( msqrtn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简单莫队算法</a:t>
            </a:r>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普通莫队算法</a:t>
            </a:r>
          </a:p>
        </p:txBody>
      </p:sp>
      <p:sp>
        <p:nvSpPr>
          <p:cNvPr id="3" name="内容占位符 2"/>
          <p:cNvSpPr>
            <a:spLocks noGrp="1"/>
          </p:cNvSpPr>
          <p:nvPr>
            <p:ph idx="1"/>
          </p:nvPr>
        </p:nvSpPr>
        <p:spPr/>
        <p:txBody>
          <a:bodyPr/>
          <a:lstStyle/>
          <a:p>
            <a:r>
              <a:rPr lang="zh-CN" altLang="en-US" dirty="0"/>
              <a:t>理想莫队信息：维护一个子集的信息，支持</a:t>
            </a:r>
            <a:r>
              <a:rPr lang="en-US" altLang="zh-CN" dirty="0"/>
              <a:t>O( a )</a:t>
            </a:r>
            <a:r>
              <a:rPr lang="zh-CN" altLang="en-US" dirty="0"/>
              <a:t>插入一个元素，</a:t>
            </a:r>
            <a:r>
              <a:rPr lang="en-US" altLang="zh-CN" dirty="0"/>
              <a:t>O( b )</a:t>
            </a:r>
            <a:r>
              <a:rPr lang="zh-CN" altLang="en-US" dirty="0"/>
              <a:t>删除一个元素，无法比直接暴力更高效地合并</a:t>
            </a:r>
            <a:endParaRPr lang="en-US" altLang="zh-CN" dirty="0"/>
          </a:p>
          <a:p>
            <a:r>
              <a:rPr lang="zh-CN" altLang="en-US" dirty="0"/>
              <a:t>问题：给出一个点集，多次询问点集的一个子集的信息</a:t>
            </a:r>
            <a:endParaRPr lang="en-US" altLang="zh-CN" dirty="0"/>
          </a:p>
          <a:p>
            <a:r>
              <a:rPr lang="zh-CN" altLang="en-US" dirty="0"/>
              <a:t>这里只考虑类似区间信息的维护</a:t>
            </a:r>
          </a:p>
        </p:txBody>
      </p:sp>
    </p:spTree>
    <p:extLst>
      <p:ext uri="{BB962C8B-B14F-4D97-AF65-F5344CB8AC3E}">
        <p14:creationId xmlns:p14="http://schemas.microsoft.com/office/powerpoint/2010/main" val="2975478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普通莫队的本质</a:t>
            </a:r>
          </a:p>
        </p:txBody>
      </p:sp>
      <p:sp>
        <p:nvSpPr>
          <p:cNvPr id="3" name="内容占位符 2"/>
          <p:cNvSpPr>
            <a:spLocks noGrp="1"/>
          </p:cNvSpPr>
          <p:nvPr>
            <p:ph idx="1"/>
          </p:nvPr>
        </p:nvSpPr>
        <p:spPr/>
        <p:txBody>
          <a:bodyPr>
            <a:normAutofit lnSpcReduction="10000"/>
          </a:bodyPr>
          <a:lstStyle/>
          <a:p>
            <a:r>
              <a:rPr lang="zh-CN" altLang="en-US"/>
              <a:t>假设有两个区间询问</a:t>
            </a:r>
          </a:p>
          <a:p>
            <a:r>
              <a:rPr lang="en-US" altLang="zh-CN"/>
              <a:t>[l1,r1],[l2,r2]</a:t>
            </a:r>
          </a:p>
          <a:p>
            <a:r>
              <a:rPr lang="zh-CN" altLang="en-US"/>
              <a:t>如果我们可以</a:t>
            </a:r>
            <a:r>
              <a:rPr lang="en-US" altLang="zh-CN"/>
              <a:t>O(x)</a:t>
            </a:r>
            <a:r>
              <a:rPr lang="zh-CN" altLang="en-US"/>
              <a:t>插入或者删除一个元素</a:t>
            </a:r>
          </a:p>
          <a:p>
            <a:r>
              <a:rPr lang="zh-CN" altLang="en-US"/>
              <a:t>即我们已经得到了</a:t>
            </a:r>
            <a:r>
              <a:rPr lang="en-US" altLang="zh-CN"/>
              <a:t>[l,r]</a:t>
            </a:r>
            <a:r>
              <a:rPr lang="zh-CN" altLang="en-US"/>
              <a:t>的答案</a:t>
            </a:r>
          </a:p>
          <a:p>
            <a:r>
              <a:rPr lang="zh-CN" altLang="en-US"/>
              <a:t>可以</a:t>
            </a:r>
            <a:r>
              <a:rPr lang="en-US" altLang="zh-CN"/>
              <a:t>O(x)</a:t>
            </a:r>
            <a:r>
              <a:rPr lang="zh-CN" altLang="en-US"/>
              <a:t>转移得到</a:t>
            </a:r>
          </a:p>
          <a:p>
            <a:r>
              <a:rPr lang="en-US" altLang="zh-CN"/>
              <a:t>[l,r+1],[l,r-1],[l-1,r],[l+1,r]</a:t>
            </a:r>
            <a:r>
              <a:rPr lang="zh-CN" altLang="en-US"/>
              <a:t>的答案</a:t>
            </a:r>
          </a:p>
          <a:p>
            <a:r>
              <a:rPr lang="zh-CN" altLang="en-US"/>
              <a:t>那么我们可以</a:t>
            </a:r>
            <a:r>
              <a:rPr lang="en-US" altLang="zh-CN"/>
              <a:t>O( x * ( |r1-r2|+|l1-l2| ) ) </a:t>
            </a:r>
          </a:p>
          <a:p>
            <a:r>
              <a:rPr lang="zh-CN" altLang="en-US"/>
              <a:t>由</a:t>
            </a:r>
            <a:r>
              <a:rPr lang="en-US" altLang="zh-CN"/>
              <a:t>[l1,r1]</a:t>
            </a:r>
            <a:r>
              <a:rPr lang="zh-CN" altLang="en-US"/>
              <a:t>的答案得到</a:t>
            </a:r>
            <a:r>
              <a:rPr lang="en-US" altLang="zh-CN"/>
              <a:t>[l2,r2]</a:t>
            </a:r>
            <a:r>
              <a:rPr lang="zh-CN" altLang="en-US"/>
              <a:t>的答案</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普通莫队的本质</a:t>
            </a:r>
            <a:endParaRPr lang="zh-CN" altLang="en-US"/>
          </a:p>
        </p:txBody>
      </p:sp>
      <p:sp>
        <p:nvSpPr>
          <p:cNvPr id="3" name="内容占位符 2"/>
          <p:cNvSpPr>
            <a:spLocks noGrp="1"/>
          </p:cNvSpPr>
          <p:nvPr>
            <p:ph idx="1"/>
          </p:nvPr>
        </p:nvSpPr>
        <p:spPr/>
        <p:txBody>
          <a:bodyPr>
            <a:normAutofit fontScale="92500"/>
          </a:bodyPr>
          <a:lstStyle/>
          <a:p>
            <a:r>
              <a:rPr lang="zh-CN" altLang="en-US"/>
              <a:t>于是序列长</a:t>
            </a:r>
            <a:r>
              <a:rPr lang="en-US" altLang="zh-CN"/>
              <a:t>n</a:t>
            </a:r>
            <a:r>
              <a:rPr lang="zh-CN" altLang="en-US"/>
              <a:t>，有</a:t>
            </a:r>
            <a:r>
              <a:rPr lang="en-US" altLang="zh-CN"/>
              <a:t>m</a:t>
            </a:r>
            <a:r>
              <a:rPr lang="zh-CN" altLang="en-US"/>
              <a:t>个询问</a:t>
            </a:r>
          </a:p>
          <a:p>
            <a:r>
              <a:rPr lang="zh-CN" altLang="en-US"/>
              <a:t>我们可以以一种特殊的顺序依次处理每个询问</a:t>
            </a:r>
          </a:p>
          <a:p>
            <a:r>
              <a:rPr lang="zh-CN" altLang="en-US"/>
              <a:t>使得</a:t>
            </a:r>
            <a:r>
              <a:rPr lang="en-US" altLang="zh-CN"/>
              <a:t>sigma( |li-li-1| + |ri-ri-1| )</a:t>
            </a:r>
            <a:r>
              <a:rPr lang="zh-CN" altLang="en-US"/>
              <a:t>在一个可以接受的范围内</a:t>
            </a:r>
          </a:p>
          <a:p>
            <a:endParaRPr lang="zh-CN" altLang="en-US"/>
          </a:p>
          <a:p>
            <a:r>
              <a:rPr lang="zh-CN" altLang="en-US"/>
              <a:t>可以对序列分块，然后把询问排序</a:t>
            </a:r>
          </a:p>
          <a:p>
            <a:r>
              <a:rPr lang="zh-CN" altLang="en-US"/>
              <a:t>排序的时候以左端点所在块编号为第一关键字</a:t>
            </a:r>
          </a:p>
          <a:p>
            <a:r>
              <a:rPr lang="zh-CN" altLang="en-US"/>
              <a:t>右端点位置为第二关键字</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p>
        </p:txBody>
      </p:sp>
      <p:sp>
        <p:nvSpPr>
          <p:cNvPr id="3" name="内容占位符 2"/>
          <p:cNvSpPr>
            <a:spLocks noGrp="1"/>
          </p:cNvSpPr>
          <p:nvPr>
            <p:ph idx="1"/>
          </p:nvPr>
        </p:nvSpPr>
        <p:spPr/>
        <p:txBody>
          <a:bodyPr/>
          <a:lstStyle/>
          <a:p>
            <a:r>
              <a:rPr lang="zh-CN" altLang="en-US" dirty="0"/>
              <a:t>可以证明这样的复杂度是</a:t>
            </a:r>
            <a:r>
              <a:rPr lang="en-US" altLang="zh-CN" dirty="0"/>
              <a:t>O( </a:t>
            </a:r>
            <a:r>
              <a:rPr lang="en-US" altLang="zh-CN" dirty="0" err="1"/>
              <a:t>nsqrt</a:t>
            </a:r>
            <a:r>
              <a:rPr lang="en-US" altLang="zh-CN" dirty="0"/>
              <a:t>( m ) + m )</a:t>
            </a:r>
            <a:r>
              <a:rPr lang="zh-CN" altLang="en-US" dirty="0"/>
              <a:t>的</a:t>
            </a:r>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p>
        </p:txBody>
      </p:sp>
      <p:sp>
        <p:nvSpPr>
          <p:cNvPr id="3" name="内容占位符 2"/>
          <p:cNvSpPr>
            <a:spLocks noGrp="1"/>
          </p:cNvSpPr>
          <p:nvPr>
            <p:ph idx="1"/>
          </p:nvPr>
        </p:nvSpPr>
        <p:spPr/>
        <p:txBody>
          <a:bodyPr/>
          <a:lstStyle/>
          <a:p>
            <a:r>
              <a:rPr lang="zh-CN" altLang="en-US"/>
              <a:t>不是</a:t>
            </a:r>
            <a:r>
              <a:rPr lang="en-US" altLang="zh-CN"/>
              <a:t>msqrt( n )</a:t>
            </a:r>
            <a:r>
              <a:rPr lang="zh-CN" altLang="en-US"/>
              <a:t>吗？</a:t>
            </a:r>
          </a:p>
          <a:p>
            <a:r>
              <a:rPr lang="zh-CN" altLang="en-US"/>
              <a:t>然而的确是</a:t>
            </a:r>
            <a:r>
              <a:rPr lang="en-US" altLang="zh-CN"/>
              <a:t>nsqrt( m )</a:t>
            </a:r>
            <a:r>
              <a:rPr lang="zh-CN" altLang="en-US"/>
              <a:t>的</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p>
        </p:txBody>
      </p:sp>
      <p:sp>
        <p:nvSpPr>
          <p:cNvPr id="3" name="内容占位符 2"/>
          <p:cNvSpPr>
            <a:spLocks noGrp="1"/>
          </p:cNvSpPr>
          <p:nvPr>
            <p:ph idx="1"/>
          </p:nvPr>
        </p:nvSpPr>
        <p:spPr/>
        <p:txBody>
          <a:bodyPr>
            <a:normAutofit/>
          </a:bodyPr>
          <a:lstStyle/>
          <a:p>
            <a:r>
              <a:rPr lang="zh-CN" altLang="en-US" sz="2800" dirty="0"/>
              <a:t>和普通的</a:t>
            </a:r>
            <a:r>
              <a:rPr lang="en-US" altLang="zh-CN" sz="2800" dirty="0"/>
              <a:t>BST</a:t>
            </a:r>
            <a:r>
              <a:rPr lang="zh-CN" altLang="en-US" sz="2800" dirty="0"/>
              <a:t>删除一样：</a:t>
            </a:r>
            <a:endParaRPr lang="en-US" altLang="zh-CN" sz="2800" dirty="0"/>
          </a:p>
          <a:p>
            <a:r>
              <a:rPr lang="zh-CN" altLang="en-US" sz="2800" dirty="0"/>
              <a:t>如果删除值小于当前节点值，则递归至左儿子；大于则递归至右儿子</a:t>
            </a:r>
            <a:endParaRPr lang="en-US" altLang="zh-CN" sz="2800" dirty="0"/>
          </a:p>
          <a:p>
            <a:r>
              <a:rPr lang="zh-CN" altLang="en-US" sz="2800" dirty="0"/>
              <a:t>若当前节点数值的出现次数大于 </a:t>
            </a:r>
            <a:r>
              <a:rPr lang="en-US" altLang="zh-CN" sz="2800" dirty="0"/>
              <a:t>1 </a:t>
            </a:r>
            <a:r>
              <a:rPr lang="zh-CN" altLang="en-US" sz="2800" dirty="0"/>
              <a:t>，则减一（通常将同一个权值缩掉）</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p>
        </p:txBody>
      </p:sp>
      <p:sp>
        <p:nvSpPr>
          <p:cNvPr id="3" name="内容占位符 2"/>
          <p:cNvSpPr>
            <a:spLocks noGrp="1"/>
          </p:cNvSpPr>
          <p:nvPr>
            <p:ph idx="1"/>
          </p:nvPr>
        </p:nvSpPr>
        <p:spPr/>
        <p:txBody>
          <a:bodyPr>
            <a:normAutofit fontScale="85000" lnSpcReduction="20000"/>
          </a:bodyPr>
          <a:lstStyle/>
          <a:p>
            <a:r>
              <a:rPr lang="zh-CN" altLang="en-US" dirty="0"/>
              <a:t>有没有更优的做法呢</a:t>
            </a:r>
          </a:p>
          <a:p>
            <a:endParaRPr lang="zh-CN" altLang="en-US" dirty="0"/>
          </a:p>
          <a:p>
            <a:r>
              <a:rPr lang="zh-CN" altLang="en-US" dirty="0"/>
              <a:t>我们可以用曼哈顿距离最小生成树去近似这个问题</a:t>
            </a:r>
          </a:p>
          <a:p>
            <a:r>
              <a:rPr lang="zh-CN" altLang="en-US" dirty="0"/>
              <a:t>把每个询问</a:t>
            </a:r>
            <a:r>
              <a:rPr lang="en-US" altLang="zh-CN" dirty="0"/>
              <a:t>[</a:t>
            </a:r>
            <a:r>
              <a:rPr lang="en-US" altLang="zh-CN" dirty="0" err="1"/>
              <a:t>l,r</a:t>
            </a:r>
            <a:r>
              <a:rPr lang="en-US" altLang="zh-CN" dirty="0"/>
              <a:t>]</a:t>
            </a:r>
            <a:r>
              <a:rPr lang="zh-CN" altLang="en-US" dirty="0"/>
              <a:t>看做二维平面上的点</a:t>
            </a:r>
          </a:p>
          <a:p>
            <a:r>
              <a:rPr lang="zh-CN" altLang="en-US" dirty="0"/>
              <a:t>于是我们按照建出来的曼哈顿距离最小生成树去</a:t>
            </a:r>
            <a:r>
              <a:rPr lang="en-US" altLang="zh-CN" dirty="0"/>
              <a:t>DFS</a:t>
            </a:r>
          </a:p>
          <a:p>
            <a:r>
              <a:rPr lang="zh-CN" altLang="en-US" dirty="0"/>
              <a:t>这个做法的复杂度和最优转移一定是同阶的</a:t>
            </a:r>
          </a:p>
          <a:p>
            <a:endParaRPr lang="zh-CN" altLang="en-US" dirty="0"/>
          </a:p>
          <a:p>
            <a:r>
              <a:rPr lang="zh-CN" altLang="en-US" dirty="0"/>
              <a:t>曼哈顿距离最小生成树和刚刚介绍的排序算法的最坏复杂度是一样的，所以莫队问题可以直接按块排序</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莫队的优秀写法</a:t>
            </a:r>
          </a:p>
        </p:txBody>
      </p:sp>
      <p:graphicFrame>
        <p:nvGraphicFramePr>
          <p:cNvPr id="4" name="内容占位符 3"/>
          <p:cNvGraphicFramePr>
            <a:graphicFrameLocks noGrp="1"/>
          </p:cNvGraphicFramePr>
          <p:nvPr>
            <p:ph idx="1"/>
          </p:nvPr>
        </p:nvGraphicFramePr>
        <p:xfrm>
          <a:off x="1940719" y="1773079"/>
          <a:ext cx="5263039" cy="4079081"/>
        </p:xfrm>
        <a:graphic>
          <a:graphicData uri="http://schemas.openxmlformats.org/presentationml/2006/ole">
            <mc:AlternateContent xmlns:mc="http://schemas.openxmlformats.org/markup-compatibility/2006">
              <mc:Choice xmlns:v="urn:schemas-microsoft-com:vml" Requires="v">
                <p:oleObj spid="_x0000_s37897" r:id="rId3" imgW="7361905" imgH="5706272" progId="Paint.Picture">
                  <p:embed/>
                </p:oleObj>
              </mc:Choice>
              <mc:Fallback>
                <p:oleObj r:id="rId3" imgW="7361905" imgH="5706272" progId="Paint.Picture">
                  <p:embed/>
                  <p:pic>
                    <p:nvPicPr>
                      <p:cNvPr id="4" name="内容占位符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719" y="1773079"/>
                        <a:ext cx="5263039" cy="4079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莫队卡常数的基本方法</a:t>
            </a:r>
          </a:p>
        </p:txBody>
      </p:sp>
      <p:sp>
        <p:nvSpPr>
          <p:cNvPr id="3" name="内容占位符 2"/>
          <p:cNvSpPr>
            <a:spLocks noGrp="1"/>
          </p:cNvSpPr>
          <p:nvPr>
            <p:ph idx="1"/>
          </p:nvPr>
        </p:nvSpPr>
        <p:spPr/>
        <p:txBody>
          <a:bodyPr/>
          <a:lstStyle/>
          <a:p>
            <a:r>
              <a:rPr lang="zh-CN" altLang="en-US"/>
              <a:t>排序要按照奇偶分别排</a:t>
            </a:r>
          </a:p>
          <a:p>
            <a:r>
              <a:rPr lang="zh-CN" altLang="en-US"/>
              <a:t>这样可以块一倍</a:t>
            </a:r>
          </a:p>
          <a:p>
            <a:r>
              <a:rPr lang="zh-CN" altLang="en-US"/>
              <a:t>调那个常数可以块</a:t>
            </a:r>
            <a:r>
              <a:rPr lang="en-US" altLang="zh-CN"/>
              <a:t>10%</a:t>
            </a:r>
            <a:r>
              <a:rPr lang="zh-CN" altLang="en-US"/>
              <a:t>左右</a:t>
            </a:r>
          </a:p>
        </p:txBody>
      </p:sp>
      <p:graphicFrame>
        <p:nvGraphicFramePr>
          <p:cNvPr id="8" name="对象 7"/>
          <p:cNvGraphicFramePr>
            <a:graphicFrameLocks/>
          </p:cNvGraphicFramePr>
          <p:nvPr/>
        </p:nvGraphicFramePr>
        <p:xfrm>
          <a:off x="654844" y="3433286"/>
          <a:ext cx="7567613" cy="660083"/>
        </p:xfrm>
        <a:graphic>
          <a:graphicData uri="http://schemas.openxmlformats.org/presentationml/2006/ole">
            <mc:AlternateContent xmlns:mc="http://schemas.openxmlformats.org/markup-compatibility/2006">
              <mc:Choice xmlns:v="urn:schemas-microsoft-com:vml" Requires="v">
                <p:oleObj spid="_x0000_s38921" r:id="rId4" imgW="10050278" imgH="876190" progId="PBrush">
                  <p:embed/>
                </p:oleObj>
              </mc:Choice>
              <mc:Fallback>
                <p:oleObj r:id="rId4" imgW="10050278" imgH="876190" progId="PBrush">
                  <p:embed/>
                  <p:pic>
                    <p:nvPicPr>
                      <p:cNvPr id="8" name="对象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844" y="3433286"/>
                        <a:ext cx="7567613" cy="660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图片 3"/>
          <p:cNvPicPr>
            <a:picLocks noChangeAspect="1"/>
          </p:cNvPicPr>
          <p:nvPr/>
        </p:nvPicPr>
        <p:blipFill>
          <a:blip r:embed="rId6" cstate="print"/>
          <a:stretch>
            <a:fillRect/>
          </a:stretch>
        </p:blipFill>
        <p:spPr>
          <a:xfrm>
            <a:off x="628650" y="4145470"/>
            <a:ext cx="3093328" cy="294084"/>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a:t>查询一个区间中每个数出现次数的平方和</a:t>
            </a:r>
          </a:p>
          <a:p>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裸上莫队，定义</a:t>
            </a:r>
            <a:r>
              <a:rPr lang="en-US" altLang="zh-CN" dirty="0" err="1"/>
              <a:t>cnt</a:t>
            </a:r>
            <a:r>
              <a:rPr lang="en-US" altLang="zh-CN" dirty="0"/>
              <a:t>[x]</a:t>
            </a:r>
            <a:r>
              <a:rPr lang="zh-CN" altLang="en-US" dirty="0"/>
              <a:t>为</a:t>
            </a:r>
            <a:r>
              <a:rPr lang="en-US" altLang="zh-CN" dirty="0"/>
              <a:t>x</a:t>
            </a:r>
            <a:r>
              <a:rPr lang="zh-CN" altLang="en-US" dirty="0"/>
              <a:t>的出现次数</a:t>
            </a:r>
          </a:p>
          <a:p>
            <a:r>
              <a:rPr lang="zh-CN" altLang="en-US" dirty="0"/>
              <a:t>每次更新的时候，如果插入</a:t>
            </a:r>
            <a:r>
              <a:rPr lang="zh-CN" dirty="0"/>
              <a:t>一个</a:t>
            </a:r>
            <a:r>
              <a:rPr lang="en-US" altLang="zh-CN" dirty="0"/>
              <a:t>x</a:t>
            </a:r>
          </a:p>
          <a:p>
            <a:r>
              <a:rPr lang="zh-CN" altLang="en-US" dirty="0"/>
              <a:t>则</a:t>
            </a:r>
            <a:r>
              <a:rPr lang="en-US" altLang="zh-CN" dirty="0" err="1"/>
              <a:t>ans</a:t>
            </a:r>
            <a:r>
              <a:rPr lang="en-US" altLang="zh-CN" dirty="0"/>
              <a:t> += 2 * </a:t>
            </a:r>
            <a:r>
              <a:rPr lang="en-US" altLang="zh-CN" dirty="0" err="1"/>
              <a:t>cnt</a:t>
            </a:r>
            <a:r>
              <a:rPr lang="en-US" altLang="zh-CN" dirty="0"/>
              <a:t>[x] + 1</a:t>
            </a:r>
          </a:p>
          <a:p>
            <a:r>
              <a:rPr lang="zh-CN" altLang="en-US" dirty="0"/>
              <a:t>如果删除一个</a:t>
            </a:r>
            <a:r>
              <a:rPr lang="en-US" altLang="zh-CN" dirty="0"/>
              <a:t>x</a:t>
            </a:r>
          </a:p>
          <a:p>
            <a:r>
              <a:rPr lang="zh-CN" altLang="en-US" dirty="0">
                <a:sym typeface="+mn-ea"/>
              </a:rPr>
              <a:t>则</a:t>
            </a:r>
            <a:r>
              <a:rPr lang="en-US" altLang="zh-CN" dirty="0" err="1">
                <a:sym typeface="+mn-ea"/>
              </a:rPr>
              <a:t>ans</a:t>
            </a:r>
            <a:r>
              <a:rPr lang="en-US" altLang="zh-CN" dirty="0">
                <a:sym typeface="+mn-ea"/>
              </a:rPr>
              <a:t> -= 2 * </a:t>
            </a:r>
            <a:r>
              <a:rPr lang="en-US" altLang="zh-CN" dirty="0" err="1">
                <a:sym typeface="+mn-ea"/>
              </a:rPr>
              <a:t>cnt</a:t>
            </a:r>
            <a:r>
              <a:rPr lang="en-US" altLang="zh-CN" dirty="0">
                <a:sym typeface="+mn-ea"/>
              </a:rPr>
              <a:t>[x] – 1</a:t>
            </a:r>
          </a:p>
          <a:p>
            <a:endParaRPr lang="en-US" altLang="zh-CN" dirty="0">
              <a:sym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E2A02-A03C-4994-BB42-17DFB530DF10}"/>
              </a:ext>
            </a:extLst>
          </p:cNvPr>
          <p:cNvSpPr>
            <a:spLocks noGrp="1"/>
          </p:cNvSpPr>
          <p:nvPr>
            <p:ph type="title"/>
          </p:nvPr>
        </p:nvSpPr>
        <p:spPr/>
        <p:txBody>
          <a:bodyPr/>
          <a:lstStyle/>
          <a:p>
            <a:r>
              <a:rPr lang="en-US" altLang="zh-CN" dirty="0"/>
              <a:t>Notice</a:t>
            </a:r>
            <a:endParaRPr lang="zh-CN" altLang="en-US" dirty="0"/>
          </a:p>
        </p:txBody>
      </p:sp>
      <p:sp>
        <p:nvSpPr>
          <p:cNvPr id="3" name="内容占位符 2">
            <a:extLst>
              <a:ext uri="{FF2B5EF4-FFF2-40B4-BE49-F238E27FC236}">
                <a16:creationId xmlns:a16="http://schemas.microsoft.com/office/drawing/2014/main" id="{E1F54FBF-8D2F-4ED3-802E-63680E2AE915}"/>
              </a:ext>
            </a:extLst>
          </p:cNvPr>
          <p:cNvSpPr>
            <a:spLocks noGrp="1"/>
          </p:cNvSpPr>
          <p:nvPr>
            <p:ph idx="1"/>
          </p:nvPr>
        </p:nvSpPr>
        <p:spPr/>
        <p:txBody>
          <a:bodyPr/>
          <a:lstStyle/>
          <a:p>
            <a:r>
              <a:rPr lang="zh-CN" altLang="en-US" dirty="0">
                <a:sym typeface="+mn-ea"/>
              </a:rPr>
              <a:t>此题存在</a:t>
            </a:r>
            <a:r>
              <a:rPr lang="en-US" altLang="zh-CN" dirty="0">
                <a:sym typeface="+mn-ea"/>
              </a:rPr>
              <a:t>O( n^1.41 )</a:t>
            </a:r>
            <a:r>
              <a:rPr lang="zh-CN" altLang="en-US" dirty="0">
                <a:sym typeface="+mn-ea"/>
              </a:rPr>
              <a:t>的算法，依赖快速矩阵乘法而</a:t>
            </a:r>
            <a:r>
              <a:rPr lang="en-US" altLang="zh-CN" dirty="0">
                <a:sym typeface="+mn-ea"/>
              </a:rPr>
              <a:t>not practical</a:t>
            </a:r>
            <a:endParaRPr lang="en-US" altLang="zh-CN" dirty="0"/>
          </a:p>
          <a:p>
            <a:endParaRPr lang="zh-CN" altLang="en-US" dirty="0"/>
          </a:p>
        </p:txBody>
      </p:sp>
    </p:spTree>
    <p:extLst>
      <p:ext uri="{BB962C8B-B14F-4D97-AF65-F5344CB8AC3E}">
        <p14:creationId xmlns:p14="http://schemas.microsoft.com/office/powerpoint/2010/main" val="35472633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Luogu4396 [</a:t>
            </a:r>
            <a:r>
              <a:rPr lang="zh-CN" altLang="en-US" dirty="0"/>
              <a:t>Ahoi2013</a:t>
            </a:r>
            <a:r>
              <a:rPr lang="en-US" altLang="zh-CN" dirty="0"/>
              <a:t>]</a:t>
            </a:r>
            <a:r>
              <a:rPr lang="zh-CN" altLang="en-US" dirty="0"/>
              <a:t>作业</a:t>
            </a:r>
          </a:p>
        </p:txBody>
      </p:sp>
      <p:sp>
        <p:nvSpPr>
          <p:cNvPr id="3" name="内容占位符 2"/>
          <p:cNvSpPr>
            <a:spLocks noGrp="1"/>
          </p:cNvSpPr>
          <p:nvPr>
            <p:ph idx="1"/>
          </p:nvPr>
        </p:nvSpPr>
        <p:spPr/>
        <p:txBody>
          <a:bodyPr/>
          <a:lstStyle/>
          <a:p>
            <a:r>
              <a:rPr lang="zh-CN" altLang="en-US"/>
              <a:t>查询区间</a:t>
            </a:r>
            <a:r>
              <a:rPr lang="en-US" altLang="zh-CN"/>
              <a:t>[l,r]</a:t>
            </a:r>
            <a:r>
              <a:rPr lang="zh-CN" altLang="en-US"/>
              <a:t>中值在</a:t>
            </a:r>
            <a:r>
              <a:rPr lang="en-US" altLang="zh-CN"/>
              <a:t>[a,b]</a:t>
            </a:r>
            <a:r>
              <a:rPr lang="zh-CN" altLang="en-US"/>
              <a:t>内的不同数个数</a:t>
            </a:r>
          </a:p>
          <a:p>
            <a:r>
              <a:rPr lang="en-US" altLang="zh-CN"/>
              <a:t>n &lt;= 1e5 , m &lt;= 1e6</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dirty="0"/>
              <a:t>这是个特殊的三维偏序</a:t>
            </a:r>
          </a:p>
          <a:p>
            <a:r>
              <a:rPr lang="zh-CN" altLang="en-US" dirty="0"/>
              <a:t>由于这个题的特殊性质所以可以用莫队实现</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a:t>首先可以跑个莫队</a:t>
            </a:r>
          </a:p>
          <a:p>
            <a:r>
              <a:rPr lang="zh-CN" altLang="en-US"/>
              <a:t>维护一个树状数组</a:t>
            </a:r>
          </a:p>
          <a:p>
            <a:endParaRPr lang="zh-CN" altLang="en-US"/>
          </a:p>
          <a:p>
            <a:r>
              <a:rPr lang="zh-CN" altLang="en-US"/>
              <a:t>复杂度</a:t>
            </a:r>
            <a:r>
              <a:rPr lang="en-US" altLang="zh-CN"/>
              <a:t>O( nsqrt( m )logn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normAutofit lnSpcReduction="10000"/>
          </a:bodyPr>
          <a:lstStyle/>
          <a:p>
            <a:r>
              <a:rPr lang="zh-CN" altLang="en-US"/>
              <a:t>这类莫队有一个通用的优化方法</a:t>
            </a:r>
          </a:p>
          <a:p>
            <a:endParaRPr lang="zh-CN" altLang="en-US"/>
          </a:p>
          <a:p>
            <a:r>
              <a:rPr lang="zh-CN" altLang="en-US"/>
              <a:t>莫队总共修改</a:t>
            </a:r>
            <a:r>
              <a:rPr lang="en-US" altLang="zh-CN"/>
              <a:t>O( nsqrt( m ) )</a:t>
            </a:r>
            <a:r>
              <a:rPr lang="zh-CN" altLang="en-US"/>
              <a:t>次</a:t>
            </a:r>
          </a:p>
          <a:p>
            <a:r>
              <a:rPr lang="zh-CN" altLang="en-US"/>
              <a:t>查询只有</a:t>
            </a:r>
            <a:r>
              <a:rPr lang="en-US" altLang="zh-CN"/>
              <a:t>O( m )</a:t>
            </a:r>
            <a:r>
              <a:rPr lang="zh-CN" altLang="en-US"/>
              <a:t>次</a:t>
            </a:r>
          </a:p>
          <a:p>
            <a:endParaRPr lang="zh-CN" altLang="en-US"/>
          </a:p>
          <a:p>
            <a:r>
              <a:rPr lang="zh-CN" altLang="en-US"/>
              <a:t>树状数组修改和查询复杂度</a:t>
            </a:r>
            <a:r>
              <a:rPr lang="en-US" altLang="zh-CN"/>
              <a:t>O( logn )</a:t>
            </a:r>
          </a:p>
          <a:p>
            <a:r>
              <a:rPr lang="zh-CN" altLang="en-US"/>
              <a:t>但是如果用值域分块的话</a:t>
            </a:r>
          </a:p>
          <a:p>
            <a:r>
              <a:rPr lang="zh-CN" altLang="en-US"/>
              <a:t>值域分块可以</a:t>
            </a:r>
            <a:r>
              <a:rPr lang="en-US" altLang="zh-CN"/>
              <a:t>O( 1 )</a:t>
            </a:r>
            <a:r>
              <a:rPr lang="zh-CN" altLang="en-US"/>
              <a:t>修改</a:t>
            </a:r>
            <a:r>
              <a:rPr lang="en-US" altLang="zh-CN"/>
              <a:t>O( sqrt( n ) )</a:t>
            </a:r>
            <a:r>
              <a:rPr lang="zh-CN" altLang="en-US"/>
              <a:t>查询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p>
        </p:txBody>
      </p:sp>
      <p:sp>
        <p:nvSpPr>
          <p:cNvPr id="3" name="内容占位符 2"/>
          <p:cNvSpPr>
            <a:spLocks noGrp="1"/>
          </p:cNvSpPr>
          <p:nvPr>
            <p:ph idx="1"/>
          </p:nvPr>
        </p:nvSpPr>
        <p:spPr/>
        <p:txBody>
          <a:bodyPr>
            <a:normAutofit/>
          </a:bodyPr>
          <a:lstStyle/>
          <a:p>
            <a:r>
              <a:rPr lang="zh-CN" altLang="en-US" sz="2800" dirty="0"/>
              <a:t>若当前节点数值的出现次数等于于 </a:t>
            </a:r>
            <a:r>
              <a:rPr lang="en-US" altLang="zh-CN" sz="2800" dirty="0"/>
              <a:t>1 : </a:t>
            </a:r>
          </a:p>
          <a:p>
            <a:r>
              <a:rPr lang="zh-CN" altLang="en-US" sz="2800" dirty="0"/>
              <a:t>若当前节点没有左儿子与右儿子，则直接删除该节点（置 </a:t>
            </a:r>
            <a:r>
              <a:rPr lang="en-US" altLang="zh-CN" sz="2800" dirty="0"/>
              <a:t>0</a:t>
            </a:r>
            <a:r>
              <a:rPr lang="zh-CN" altLang="en-US" sz="2800" dirty="0"/>
              <a:t>）； </a:t>
            </a:r>
          </a:p>
          <a:p>
            <a:r>
              <a:rPr lang="zh-CN" altLang="en-US" sz="2800" dirty="0"/>
              <a:t>若当前节点没有左儿子或右儿子，则将左儿子或右儿子替代该节点； </a:t>
            </a:r>
          </a:p>
          <a:p>
            <a:r>
              <a:rPr lang="zh-CN" altLang="en-US" sz="2800" dirty="0"/>
              <a:t>若当前节点有左儿子与右儿子，则不断旋转 当前节点，并走到当前节点新的对应位置，直到没有左儿子或右儿子为止。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a:t>于是我们对这个进行根号平衡</a:t>
            </a:r>
          </a:p>
          <a:p>
            <a:endParaRPr lang="zh-CN" altLang="en-US"/>
          </a:p>
          <a:p>
            <a:r>
              <a:rPr lang="zh-CN" altLang="en-US">
                <a:sym typeface="+mn-ea"/>
              </a:rPr>
              <a:t>修改</a:t>
            </a:r>
            <a:r>
              <a:rPr lang="en-US" altLang="zh-CN">
                <a:sym typeface="+mn-ea"/>
              </a:rPr>
              <a:t>O( nsqrt( m ) )</a:t>
            </a:r>
            <a:r>
              <a:rPr lang="zh-CN" altLang="en-US">
                <a:sym typeface="+mn-ea"/>
              </a:rPr>
              <a:t>次，每次</a:t>
            </a:r>
            <a:r>
              <a:rPr lang="en-US" altLang="zh-CN">
                <a:sym typeface="+mn-ea"/>
              </a:rPr>
              <a:t>O( 1 )</a:t>
            </a:r>
          </a:p>
          <a:p>
            <a:r>
              <a:rPr lang="zh-CN" altLang="en-US">
                <a:sym typeface="+mn-ea"/>
              </a:rPr>
              <a:t>查询</a:t>
            </a:r>
            <a:r>
              <a:rPr lang="en-US" altLang="zh-CN">
                <a:sym typeface="+mn-ea"/>
              </a:rPr>
              <a:t>O( m )</a:t>
            </a:r>
            <a:r>
              <a:rPr lang="zh-CN" altLang="en-US">
                <a:sym typeface="+mn-ea"/>
              </a:rPr>
              <a:t>次，每次</a:t>
            </a:r>
            <a:r>
              <a:rPr lang="en-US" altLang="zh-CN">
                <a:sym typeface="+mn-ea"/>
              </a:rPr>
              <a:t>O( sqrt( n ) )</a:t>
            </a:r>
          </a:p>
          <a:p>
            <a:endParaRPr lang="en-US" altLang="zh-CN">
              <a:sym typeface="+mn-ea"/>
            </a:endParaRPr>
          </a:p>
          <a:p>
            <a:r>
              <a:rPr lang="zh-CN" altLang="en-US">
                <a:sym typeface="+mn-ea"/>
              </a:rPr>
              <a:t>总复杂度</a:t>
            </a:r>
            <a:r>
              <a:rPr lang="en-US" altLang="zh-CN">
                <a:sym typeface="+mn-ea"/>
              </a:rPr>
              <a:t>O( nsqrt( m ) + msqrt( n ) ) = O( msqrt( n )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DA55-F9CE-496D-82BA-724345551129}"/>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9337A849-F405-4556-9304-04D0A560943D}"/>
              </a:ext>
            </a:extLst>
          </p:cNvPr>
          <p:cNvSpPr>
            <a:spLocks noGrp="1"/>
          </p:cNvSpPr>
          <p:nvPr>
            <p:ph idx="1"/>
          </p:nvPr>
        </p:nvSpPr>
        <p:spPr/>
        <p:txBody>
          <a:bodyPr/>
          <a:lstStyle/>
          <a:p>
            <a:r>
              <a:rPr lang="zh-CN" altLang="en-US" dirty="0"/>
              <a:t>显然存在</a:t>
            </a:r>
            <a:r>
              <a:rPr lang="en-US" altLang="zh-CN" dirty="0"/>
              <a:t>polylog</a:t>
            </a:r>
            <a:r>
              <a:rPr lang="zh-CN" altLang="en-US" dirty="0"/>
              <a:t>解法，这里不做介绍</a:t>
            </a:r>
          </a:p>
        </p:txBody>
      </p:sp>
    </p:spTree>
    <p:extLst>
      <p:ext uri="{BB962C8B-B14F-4D97-AF65-F5344CB8AC3E}">
        <p14:creationId xmlns:p14="http://schemas.microsoft.com/office/powerpoint/2010/main" val="16806455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rgbClr val="FF0000"/>
                </a:solidFill>
              </a:rPr>
              <a:t>(</a:t>
            </a:r>
            <a:r>
              <a:rPr lang="zh-CN" altLang="en-US" dirty="0">
                <a:solidFill>
                  <a:srgbClr val="FF0000"/>
                </a:solidFill>
              </a:rPr>
              <a:t>习题</a:t>
            </a:r>
            <a:r>
              <a:rPr lang="en-US" altLang="zh-CN" dirty="0">
                <a:solidFill>
                  <a:srgbClr val="FF0000"/>
                </a:solidFill>
              </a:rPr>
              <a:t>)</a:t>
            </a:r>
            <a:r>
              <a:rPr lang="en-US" altLang="zh-CN" dirty="0"/>
              <a:t>[Ynoi2016]</a:t>
            </a:r>
            <a:r>
              <a:rPr lang="zh-CN" altLang="en-US" dirty="0"/>
              <a:t>这是我自己的发明</a:t>
            </a:r>
          </a:p>
        </p:txBody>
      </p:sp>
      <p:sp>
        <p:nvSpPr>
          <p:cNvPr id="3" name="内容占位符 2"/>
          <p:cNvSpPr>
            <a:spLocks noGrp="1"/>
          </p:cNvSpPr>
          <p:nvPr>
            <p:ph idx="1"/>
          </p:nvPr>
        </p:nvSpPr>
        <p:spPr/>
        <p:txBody>
          <a:bodyPr/>
          <a:lstStyle/>
          <a:p>
            <a:r>
              <a:rPr lang="zh-CN" altLang="en-US" dirty="0"/>
              <a:t>给一个树，n 个点，有点权，初始根是 1</a:t>
            </a:r>
          </a:p>
          <a:p>
            <a:r>
              <a:rPr lang="zh-CN" altLang="en-US" dirty="0"/>
              <a:t>m 个操作，每次操作：</a:t>
            </a:r>
          </a:p>
          <a:p>
            <a:r>
              <a:rPr lang="zh-CN" altLang="en-US" dirty="0"/>
              <a:t>1.将树根换为 x</a:t>
            </a:r>
          </a:p>
          <a:p>
            <a:r>
              <a:rPr lang="zh-CN" altLang="en-US" dirty="0"/>
              <a:t>2.给出两个点 x，y，从 x 的子树中选每一个点，y 的子树中选每一个点，如果两个点点权相等，ans++，求 ans</a:t>
            </a:r>
          </a:p>
          <a:p>
            <a:endParaRPr lang="zh-CN" altLang="en-US" dirty="0"/>
          </a:p>
          <a:p>
            <a:r>
              <a:rPr lang="zh-CN" altLang="en-US" dirty="0"/>
              <a:t>n &lt;= 1</a:t>
            </a:r>
            <a:r>
              <a:rPr lang="en-US" altLang="zh-CN" dirty="0"/>
              <a:t>e5</a:t>
            </a:r>
            <a:r>
              <a:rPr lang="zh-CN" altLang="en-US" dirty="0"/>
              <a:t> , m &lt;= 5</a:t>
            </a:r>
            <a:r>
              <a:rPr lang="en-US" altLang="zh-CN" dirty="0"/>
              <a:t>e5</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Hint</a:t>
            </a:r>
          </a:p>
        </p:txBody>
      </p:sp>
      <p:sp>
        <p:nvSpPr>
          <p:cNvPr id="3" name="内容占位符 2"/>
          <p:cNvSpPr>
            <a:spLocks noGrp="1"/>
          </p:cNvSpPr>
          <p:nvPr>
            <p:ph idx="1"/>
          </p:nvPr>
        </p:nvSpPr>
        <p:spPr/>
        <p:txBody>
          <a:bodyPr/>
          <a:lstStyle/>
          <a:p>
            <a:r>
              <a:rPr lang="zh-CN" altLang="en-US"/>
              <a:t>肯定是按照</a:t>
            </a:r>
            <a:r>
              <a:rPr lang="en-US" altLang="zh-CN"/>
              <a:t>DFS</a:t>
            </a:r>
            <a:r>
              <a:rPr lang="zh-CN" altLang="en-US"/>
              <a:t>序转换为区间查询</a:t>
            </a:r>
          </a:p>
          <a:p>
            <a:r>
              <a:rPr lang="zh-CN" altLang="en-US"/>
              <a:t>两个区间不好维护，但是这个信息具有可减性</a:t>
            </a:r>
          </a:p>
          <a:p>
            <a:r>
              <a:rPr lang="zh-CN" altLang="en-US"/>
              <a:t>可以考虑差分</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lnSpcReduction="10000"/>
          </a:bodyPr>
          <a:lstStyle/>
          <a:p>
            <a:r>
              <a:rPr lang="zh-CN" altLang="en-US">
                <a:sym typeface="+mn-ea"/>
              </a:rPr>
              <a:t>按照</a:t>
            </a:r>
            <a:r>
              <a:rPr lang="en-US" altLang="zh-CN">
                <a:sym typeface="+mn-ea"/>
              </a:rPr>
              <a:t>DFS</a:t>
            </a:r>
            <a:r>
              <a:rPr lang="zh-CN" altLang="en-US">
                <a:sym typeface="+mn-ea"/>
              </a:rPr>
              <a:t>序转换为区间查询</a:t>
            </a:r>
          </a:p>
          <a:p>
            <a:r>
              <a:rPr lang="zh-CN" altLang="en-US"/>
              <a:t>然后考虑差分</a:t>
            </a:r>
          </a:p>
          <a:p>
            <a:r>
              <a:rPr lang="en-US" altLang="zh-CN"/>
              <a:t>[l1,r1] - [l2,r2]</a:t>
            </a:r>
            <a:r>
              <a:rPr lang="zh-CN" altLang="en-US"/>
              <a:t>的询问</a:t>
            </a:r>
          </a:p>
          <a:p>
            <a:r>
              <a:rPr lang="zh-CN" altLang="en-US"/>
              <a:t>可以差分为：</a:t>
            </a:r>
          </a:p>
          <a:p>
            <a:r>
              <a:rPr lang="en-US" altLang="zh-CN"/>
              <a:t>F(l1,r1,l2,r2)=F</a:t>
            </a:r>
            <a:r>
              <a:rPr lang="zh-CN" altLang="en-US"/>
              <a:t>(1,r1,1,r2)-</a:t>
            </a:r>
            <a:r>
              <a:rPr lang="en-US" altLang="zh-CN"/>
              <a:t>F</a:t>
            </a:r>
            <a:r>
              <a:rPr lang="zh-CN" altLang="en-US"/>
              <a:t>(1,l1-1,1,r2)-</a:t>
            </a:r>
            <a:r>
              <a:rPr lang="en-US" altLang="zh-CN"/>
              <a:t>F</a:t>
            </a:r>
            <a:r>
              <a:rPr lang="zh-CN" altLang="en-US"/>
              <a:t>(1,r1,1,l2-1)+</a:t>
            </a:r>
            <a:r>
              <a:rPr lang="en-US" altLang="zh-CN"/>
              <a:t>F</a:t>
            </a:r>
            <a:r>
              <a:rPr lang="zh-CN" altLang="en-US"/>
              <a:t>(1,l1-1,1,l2-1)</a:t>
            </a:r>
          </a:p>
          <a:p>
            <a:r>
              <a:rPr lang="zh-CN" altLang="en-US"/>
              <a:t>这样都变成了前缀的区间</a:t>
            </a:r>
          </a:p>
          <a:p>
            <a:r>
              <a:rPr lang="zh-CN" altLang="en-US"/>
              <a:t>就可以在这个上面跑莫队了</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这个题</a:t>
            </a:r>
            <a:r>
              <a:rPr lang="en-US" altLang="zh-CN" dirty="0"/>
              <a:t>m=5e5</a:t>
            </a:r>
            <a:r>
              <a:rPr lang="zh-CN" altLang="en-US" dirty="0"/>
              <a:t>，然后这个差分会导致最多差分出</a:t>
            </a:r>
            <a:r>
              <a:rPr lang="en-US" altLang="zh-CN" dirty="0"/>
              <a:t>9</a:t>
            </a:r>
            <a:r>
              <a:rPr lang="zh-CN" altLang="en-US" dirty="0"/>
              <a:t>个询问</a:t>
            </a:r>
          </a:p>
          <a:p>
            <a:r>
              <a:rPr lang="zh-CN" altLang="en-US" dirty="0"/>
              <a:t>询问最后有</a:t>
            </a:r>
            <a:r>
              <a:rPr lang="en-US" altLang="zh-CN" dirty="0"/>
              <a:t>5e6</a:t>
            </a:r>
            <a:r>
              <a:rPr lang="zh-CN" altLang="en-US" dirty="0"/>
              <a:t>个左右，排序的</a:t>
            </a:r>
            <a:r>
              <a:rPr lang="en-US" altLang="zh-CN" dirty="0"/>
              <a:t>O( </a:t>
            </a:r>
            <a:r>
              <a:rPr lang="en-US" altLang="zh-CN" dirty="0" err="1"/>
              <a:t>mlogm</a:t>
            </a:r>
            <a:r>
              <a:rPr lang="en-US" altLang="zh-CN" dirty="0"/>
              <a:t> )</a:t>
            </a:r>
            <a:r>
              <a:rPr lang="zh-CN" altLang="en-US" dirty="0"/>
              <a:t>比较慢</a:t>
            </a:r>
          </a:p>
          <a:p>
            <a:r>
              <a:rPr lang="zh-CN" altLang="en-US" dirty="0"/>
              <a:t>可以考虑对莫队的询问进行基数排序</a:t>
            </a:r>
          </a:p>
          <a:p>
            <a:r>
              <a:rPr lang="zh-CN" altLang="en-US" dirty="0"/>
              <a:t>总复杂度</a:t>
            </a:r>
            <a:r>
              <a:rPr lang="en-US" altLang="zh-CN" dirty="0"/>
              <a:t>O( </a:t>
            </a:r>
            <a:r>
              <a:rPr lang="en-US" altLang="zh-CN" dirty="0" err="1"/>
              <a:t>nsqrt</a:t>
            </a:r>
            <a:r>
              <a:rPr lang="en-US" altLang="zh-CN" dirty="0"/>
              <a:t>( m ) + m )</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Bzoj3920 Yunna</a:t>
            </a:r>
            <a:r>
              <a:rPr lang="zh-CN" altLang="en-US"/>
              <a:t>的礼物</a:t>
            </a:r>
          </a:p>
        </p:txBody>
      </p:sp>
      <p:sp>
        <p:nvSpPr>
          <p:cNvPr id="3" name="内容占位符 2"/>
          <p:cNvSpPr>
            <a:spLocks noGrp="1"/>
          </p:cNvSpPr>
          <p:nvPr>
            <p:ph idx="1"/>
          </p:nvPr>
        </p:nvSpPr>
        <p:spPr/>
        <p:txBody>
          <a:bodyPr/>
          <a:lstStyle/>
          <a:p>
            <a:r>
              <a:rPr lang="zh-CN" altLang="en-US"/>
              <a:t>序列，查询区间中出现次数</a:t>
            </a:r>
            <a:r>
              <a:rPr lang="en-US" altLang="zh-CN"/>
              <a:t>k1</a:t>
            </a:r>
            <a:r>
              <a:rPr lang="zh-CN" altLang="en-US"/>
              <a:t>小的数里面的</a:t>
            </a:r>
            <a:r>
              <a:rPr lang="en-US" altLang="zh-CN"/>
              <a:t>k2</a:t>
            </a:r>
            <a:r>
              <a:rPr lang="zh-CN" altLang="en-US"/>
              <a:t>小的数</a:t>
            </a:r>
          </a:p>
          <a:p>
            <a:endParaRPr lang="zh-CN" altLang="en-US"/>
          </a:p>
          <a:p>
            <a:r>
              <a:rPr lang="zh-CN" altLang="en-US"/>
              <a:t>卡空间</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Technology</a:t>
            </a:r>
          </a:p>
        </p:txBody>
      </p:sp>
      <p:sp>
        <p:nvSpPr>
          <p:cNvPr id="3" name="内容占位符 2"/>
          <p:cNvSpPr>
            <a:spLocks noGrp="1"/>
          </p:cNvSpPr>
          <p:nvPr>
            <p:ph idx="1"/>
          </p:nvPr>
        </p:nvSpPr>
        <p:spPr/>
        <p:txBody>
          <a:bodyPr/>
          <a:lstStyle/>
          <a:p>
            <a:r>
              <a:rPr lang="zh-CN" altLang="en-US"/>
              <a:t>我们可以考虑进行高维离散化</a:t>
            </a:r>
          </a:p>
          <a:p>
            <a:r>
              <a:rPr lang="zh-CN" altLang="en-US"/>
              <a:t>比如说，对于一个数</a:t>
            </a:r>
            <a:r>
              <a:rPr lang="en-US" altLang="zh-CN"/>
              <a:t>x</a:t>
            </a:r>
            <a:r>
              <a:rPr lang="zh-CN" altLang="en-US"/>
              <a:t>，其在序列中出现了</a:t>
            </a:r>
            <a:r>
              <a:rPr lang="en-US" altLang="zh-CN"/>
              <a:t>y</a:t>
            </a:r>
            <a:r>
              <a:rPr lang="zh-CN" altLang="en-US"/>
              <a:t>次</a:t>
            </a:r>
          </a:p>
          <a:p>
            <a:r>
              <a:rPr lang="zh-CN" altLang="en-US"/>
              <a:t>开个</a:t>
            </a:r>
            <a:r>
              <a:rPr lang="en-US" altLang="zh-CN"/>
              <a:t>vector &lt; int &gt; v[ MAXN ]</a:t>
            </a:r>
          </a:p>
          <a:p>
            <a:r>
              <a:rPr lang="zh-CN" altLang="en-US"/>
              <a:t>在</a:t>
            </a:r>
            <a:r>
              <a:rPr lang="en-US" altLang="zh-CN"/>
              <a:t>v[1] , v[2] ... v[y]</a:t>
            </a:r>
            <a:r>
              <a:rPr lang="zh-CN" altLang="en-US"/>
              <a:t>中都</a:t>
            </a:r>
            <a:r>
              <a:rPr lang="en-US" altLang="zh-CN"/>
              <a:t>push_back( x )</a:t>
            </a:r>
          </a:p>
          <a:p>
            <a:r>
              <a:rPr lang="zh-CN" altLang="en-US"/>
              <a:t>然后对于每个</a:t>
            </a:r>
            <a:r>
              <a:rPr lang="en-US" altLang="zh-CN"/>
              <a:t>vector</a:t>
            </a:r>
            <a:r>
              <a:rPr lang="zh-CN" altLang="en-US"/>
              <a:t>，分别进行离散化</a:t>
            </a:r>
          </a:p>
          <a:p>
            <a:r>
              <a:rPr lang="zh-CN" altLang="en-US"/>
              <a:t>这样就保证了空间线性</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Technology</a:t>
            </a:r>
            <a:endParaRPr lang="zh-CN" altLang="en-US"/>
          </a:p>
        </p:txBody>
      </p:sp>
      <p:sp>
        <p:nvSpPr>
          <p:cNvPr id="3" name="内容占位符 2"/>
          <p:cNvSpPr>
            <a:spLocks noGrp="1"/>
          </p:cNvSpPr>
          <p:nvPr>
            <p:ph idx="1"/>
          </p:nvPr>
        </p:nvSpPr>
        <p:spPr/>
        <p:txBody>
          <a:bodyPr/>
          <a:lstStyle/>
          <a:p>
            <a:r>
              <a:rPr lang="zh-CN" altLang="en-US"/>
              <a:t>高维离散化这个技巧还可以用来在</a:t>
            </a:r>
            <a:r>
              <a:rPr lang="en-US" altLang="zh-CN"/>
              <a:t>1e5</a:t>
            </a:r>
            <a:r>
              <a:rPr lang="zh-CN" altLang="en-US"/>
              <a:t>的范围下跑二维树状数组</a:t>
            </a:r>
          </a:p>
          <a:p>
            <a:r>
              <a:rPr lang="zh-CN" altLang="en-US"/>
              <a:t>即对于每次树状数组修改的时候，把所有涉及到的节点保存下来，然后对这些节点进行离散化</a:t>
            </a:r>
            <a:endParaRPr lang="en-US" altLang="zh-C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于是我们离散化之后</a:t>
            </a:r>
          </a:p>
          <a:p>
            <a:r>
              <a:rPr lang="zh-CN" altLang="en-US"/>
              <a:t>就可以边跑莫队边维护一个值域分块来搞了</a:t>
            </a:r>
          </a:p>
          <a:p>
            <a:r>
              <a:rPr lang="en-US" altLang="zh-CN"/>
              <a:t>O( nsqrt( m ) + msqrt( n ) ) = O( msqrt( n )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683568" y="1484784"/>
            <a:ext cx="7511947" cy="3600400"/>
          </a:xfrm>
          <a:prstGeom prst="rect">
            <a:avLst/>
          </a:prstGeom>
          <a:noFill/>
          <a:ln w="9525">
            <a:noFill/>
            <a:miter lim="800000"/>
            <a:headEnd/>
            <a:tailEnd/>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Bzoj4241</a:t>
            </a:r>
            <a:r>
              <a:rPr lang="zh-CN" altLang="en-US" dirty="0"/>
              <a:t>历史研究</a:t>
            </a:r>
          </a:p>
        </p:txBody>
      </p:sp>
      <p:sp>
        <p:nvSpPr>
          <p:cNvPr id="3" name="内容占位符 2"/>
          <p:cNvSpPr>
            <a:spLocks noGrp="1"/>
          </p:cNvSpPr>
          <p:nvPr>
            <p:ph idx="1"/>
          </p:nvPr>
        </p:nvSpPr>
        <p:spPr/>
        <p:txBody>
          <a:bodyPr/>
          <a:lstStyle/>
          <a:p>
            <a:r>
              <a:rPr lang="zh-CN" altLang="en-US"/>
              <a:t>序列，定义</a:t>
            </a:r>
            <a:r>
              <a:rPr lang="en-US" altLang="zh-CN"/>
              <a:t>Chtholly(l,r,x)</a:t>
            </a:r>
            <a:r>
              <a:rPr lang="zh-CN" altLang="en-US"/>
              <a:t>为</a:t>
            </a:r>
            <a:r>
              <a:rPr lang="en-US" altLang="zh-CN"/>
              <a:t>x</a:t>
            </a:r>
            <a:r>
              <a:rPr lang="zh-CN" altLang="en-US"/>
              <a:t>在区间</a:t>
            </a:r>
            <a:r>
              <a:rPr lang="en-US" altLang="zh-CN"/>
              <a:t>[l,r]</a:t>
            </a:r>
            <a:r>
              <a:rPr lang="zh-CN" altLang="en-US"/>
              <a:t>中出现次数，查询一个区间中最大的</a:t>
            </a:r>
            <a:r>
              <a:rPr lang="en-US" altLang="zh-CN"/>
              <a:t>x*Chtholly(l,r,x)</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可能出现的答案只有</a:t>
            </a:r>
            <a:r>
              <a:rPr lang="en-US" altLang="zh-CN"/>
              <a:t>n</a:t>
            </a:r>
            <a:r>
              <a:rPr lang="zh-CN" altLang="en-US"/>
              <a:t>种</a:t>
            </a:r>
          </a:p>
          <a:p>
            <a:r>
              <a:rPr lang="zh-CN" altLang="en-US"/>
              <a:t>和刚刚那个题类似，一个数</a:t>
            </a:r>
            <a:r>
              <a:rPr lang="en-US" altLang="zh-CN"/>
              <a:t>x</a:t>
            </a:r>
            <a:r>
              <a:rPr lang="zh-CN" altLang="en-US"/>
              <a:t>出现次数为</a:t>
            </a:r>
            <a:r>
              <a:rPr lang="en-US" altLang="zh-CN"/>
              <a:t>y</a:t>
            </a:r>
            <a:r>
              <a:rPr lang="zh-CN" altLang="en-US"/>
              <a:t>，则答案有可能为</a:t>
            </a:r>
          </a:p>
          <a:p>
            <a:r>
              <a:rPr lang="en-US" altLang="zh-CN"/>
              <a:t>x*1,x*2...x*y</a:t>
            </a:r>
          </a:p>
          <a:p>
            <a:r>
              <a:rPr lang="zh-CN" altLang="en-US"/>
              <a:t>于是将这些可能的值放一起离散化</a:t>
            </a:r>
          </a:p>
          <a:p>
            <a:r>
              <a:rPr lang="zh-CN" altLang="en-US"/>
              <a:t>然后就可以套用值域分块来</a:t>
            </a:r>
          </a:p>
          <a:p>
            <a:r>
              <a:rPr lang="en-US" altLang="zh-CN"/>
              <a:t>O( nsqrt( m ) + msqrt( n ) ) = O( msqrt( n ) )</a:t>
            </a:r>
            <a:r>
              <a:rPr lang="zh-CN" altLang="en-US"/>
              <a:t>做了</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[Ynoi2015]</a:t>
            </a:r>
            <a:r>
              <a:rPr lang="en-US">
                <a:sym typeface="+mn-ea"/>
              </a:rPr>
              <a:t>いずれその陽は落ちるとしても</a:t>
            </a:r>
          </a:p>
        </p:txBody>
      </p:sp>
      <p:sp>
        <p:nvSpPr>
          <p:cNvPr id="3" name="内容占位符 2"/>
          <p:cNvSpPr>
            <a:spLocks noGrp="1"/>
          </p:cNvSpPr>
          <p:nvPr>
            <p:ph idx="1"/>
          </p:nvPr>
        </p:nvSpPr>
        <p:spPr/>
        <p:txBody>
          <a:bodyPr>
            <a:normAutofit lnSpcReduction="10000"/>
          </a:bodyPr>
          <a:lstStyle/>
          <a:p>
            <a:r>
              <a:rPr lang="zh-CN" altLang="en-US"/>
              <a:t>给你一个序列a，每次查询一个区间[l,r]。</a:t>
            </a:r>
          </a:p>
          <a:p>
            <a:r>
              <a:rPr lang="zh-CN" altLang="en-US"/>
              <a:t>这个区间一共可以形成2^(r-l+1)个子序列，即每个数出现或者不出现，定义一个子序列对答案的贡献为其去重之后的和，即如果一个数x在这个子序列里出现了多次，那么只算一次。</a:t>
            </a:r>
          </a:p>
          <a:p>
            <a:r>
              <a:rPr lang="zh-CN" altLang="en-US"/>
              <a:t>查询区间[l,r]里面每个子序列的贡献的和。</a:t>
            </a:r>
          </a:p>
          <a:p>
            <a:r>
              <a:rPr lang="zh-CN" altLang="en-US"/>
              <a:t>然而由乃为了让这个题变麻烦，所以每次的膜数不一样。</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考虑单次询问怎么算</a:t>
            </a:r>
          </a:p>
          <a:p>
            <a:r>
              <a:rPr lang="zh-CN" altLang="en-US" dirty="0"/>
              <a:t>对于数x，假设出现了y次，区间长度是len</a:t>
            </a:r>
          </a:p>
          <a:p>
            <a:r>
              <a:rPr lang="zh-CN" altLang="en-US" dirty="0"/>
              <a:t>则x对答案的贡献是</a:t>
            </a:r>
          </a:p>
          <a:p>
            <a:r>
              <a:rPr lang="zh-CN" altLang="en-US" dirty="0"/>
              <a:t>             是除了x之外的数有这么多个不同的子序列，这些对x的贡献没有影响</a:t>
            </a:r>
          </a:p>
          <a:p>
            <a:r>
              <a:rPr lang="zh-CN" altLang="en-US" dirty="0"/>
              <a:t>             是所有x构成的子序列中有             种至少包含一个x，有1种不包含x</a:t>
            </a:r>
          </a:p>
          <a:p>
            <a:endParaRPr lang="zh-CN" altLang="en-US" dirty="0"/>
          </a:p>
        </p:txBody>
      </p:sp>
      <p:graphicFrame>
        <p:nvGraphicFramePr>
          <p:cNvPr id="4" name="对象 3"/>
          <p:cNvGraphicFramePr>
            <a:graphicFrameLocks/>
          </p:cNvGraphicFramePr>
          <p:nvPr>
            <p:extLst>
              <p:ext uri="{D42A27DB-BD31-4B8C-83A1-F6EECF244321}">
                <p14:modId xmlns:p14="http://schemas.microsoft.com/office/powerpoint/2010/main" val="3978255726"/>
              </p:ext>
            </p:extLst>
          </p:nvPr>
        </p:nvGraphicFramePr>
        <p:xfrm>
          <a:off x="4499992" y="2924944"/>
          <a:ext cx="3349466" cy="304324"/>
        </p:xfrm>
        <a:graphic>
          <a:graphicData uri="http://schemas.openxmlformats.org/presentationml/2006/ole">
            <mc:AlternateContent xmlns:mc="http://schemas.openxmlformats.org/markup-compatibility/2006">
              <mc:Choice xmlns:v="urn:schemas-microsoft-com:vml" Requires="v">
                <p:oleObj spid="_x0000_s39966" r:id="rId3" imgW="2723810" imgH="247685" progId="PBrush">
                  <p:embed/>
                </p:oleObj>
              </mc:Choice>
              <mc:Fallback>
                <p:oleObj r:id="rId3" imgW="2723810" imgH="247685"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924944"/>
                        <a:ext cx="3349466" cy="304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p:cNvGraphicFramePr>
          <p:nvPr>
            <p:extLst>
              <p:ext uri="{D42A27DB-BD31-4B8C-83A1-F6EECF244321}">
                <p14:modId xmlns:p14="http://schemas.microsoft.com/office/powerpoint/2010/main" val="2750772356"/>
              </p:ext>
            </p:extLst>
          </p:nvPr>
        </p:nvGraphicFramePr>
        <p:xfrm>
          <a:off x="1043608" y="3436070"/>
          <a:ext cx="713899" cy="358140"/>
        </p:xfrm>
        <a:graphic>
          <a:graphicData uri="http://schemas.openxmlformats.org/presentationml/2006/ole">
            <mc:AlternateContent xmlns:mc="http://schemas.openxmlformats.org/markup-compatibility/2006">
              <mc:Choice xmlns:v="urn:schemas-microsoft-com:vml" Requires="v">
                <p:oleObj spid="_x0000_s39967" r:id="rId5" imgW="438095" imgH="219222" progId="PBrush">
                  <p:embed/>
                </p:oleObj>
              </mc:Choice>
              <mc:Fallback>
                <p:oleObj r:id="rId5" imgW="438095" imgH="219222" progId="PBrush">
                  <p:embed/>
                  <p:pic>
                    <p:nvPicPr>
                      <p:cNvPr id="6" name="对象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3436070"/>
                        <a:ext cx="713899" cy="358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p:cNvGraphicFramePr>
          <p:nvPr>
            <p:extLst>
              <p:ext uri="{D42A27DB-BD31-4B8C-83A1-F6EECF244321}">
                <p14:modId xmlns:p14="http://schemas.microsoft.com/office/powerpoint/2010/main" val="1356392140"/>
              </p:ext>
            </p:extLst>
          </p:nvPr>
        </p:nvGraphicFramePr>
        <p:xfrm>
          <a:off x="1043608" y="4553478"/>
          <a:ext cx="713423" cy="305753"/>
        </p:xfrm>
        <a:graphic>
          <a:graphicData uri="http://schemas.openxmlformats.org/presentationml/2006/ole">
            <mc:AlternateContent xmlns:mc="http://schemas.openxmlformats.org/markup-compatibility/2006">
              <mc:Choice xmlns:v="urn:schemas-microsoft-com:vml" Requires="v">
                <p:oleObj spid="_x0000_s39968" r:id="rId7" imgW="466543" imgH="200159" progId="PBrush">
                  <p:embed/>
                </p:oleObj>
              </mc:Choice>
              <mc:Fallback>
                <p:oleObj r:id="rId7" imgW="466543" imgH="200159" progId="PBrush">
                  <p:embed/>
                  <p:pic>
                    <p:nvPicPr>
                      <p:cNvPr id="8" name="对象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553478"/>
                        <a:ext cx="713423" cy="305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p:cNvGraphicFramePr>
          <p:nvPr>
            <p:extLst>
              <p:ext uri="{D42A27DB-BD31-4B8C-83A1-F6EECF244321}">
                <p14:modId xmlns:p14="http://schemas.microsoft.com/office/powerpoint/2010/main" val="3447979152"/>
              </p:ext>
            </p:extLst>
          </p:nvPr>
        </p:nvGraphicFramePr>
        <p:xfrm>
          <a:off x="6876256" y="4553478"/>
          <a:ext cx="713423" cy="305753"/>
        </p:xfrm>
        <a:graphic>
          <a:graphicData uri="http://schemas.openxmlformats.org/presentationml/2006/ole">
            <mc:AlternateContent xmlns:mc="http://schemas.openxmlformats.org/markup-compatibility/2006">
              <mc:Choice xmlns:v="urn:schemas-microsoft-com:vml" Requires="v">
                <p:oleObj spid="_x0000_s39969" r:id="rId9" imgW="466543" imgH="200159" progId="PBrush">
                  <p:embed/>
                </p:oleObj>
              </mc:Choice>
              <mc:Fallback>
                <p:oleObj r:id="rId9" imgW="466543" imgH="200159" progId="PBrush">
                  <p:embed/>
                  <p:pic>
                    <p:nvPicPr>
                      <p:cNvPr id="10" name="对象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256" y="4553478"/>
                        <a:ext cx="713423" cy="305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sym typeface="+mn-ea"/>
              </a:rPr>
              <a:t>如果每次模数一样的话，直接边跑莫队维护就可以了。。。</a:t>
            </a:r>
            <a:endParaRPr lang="zh-CN" altLang="en-US" dirty="0"/>
          </a:p>
          <a:p>
            <a:r>
              <a:rPr lang="zh-CN" altLang="en-US" dirty="0">
                <a:sym typeface="+mn-ea"/>
              </a:rPr>
              <a:t>然而每次模数不一样</a:t>
            </a:r>
            <a:endParaRPr lang="zh-CN" altLang="en-US" dirty="0"/>
          </a:p>
          <a:p>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注意到贡献分为两部分         与</a:t>
            </a:r>
          </a:p>
          <a:p>
            <a:r>
              <a:rPr lang="zh-CN" altLang="en-US" dirty="0"/>
              <a:t>其中第一部分非常好维护</a:t>
            </a:r>
          </a:p>
          <a:p>
            <a:r>
              <a:rPr lang="zh-CN" altLang="en-US" dirty="0"/>
              <a:t>第二部分的贡献，可以把出现次数相同的数一起维护贡献</a:t>
            </a:r>
          </a:p>
          <a:p>
            <a:r>
              <a:rPr lang="zh-CN" altLang="en-US" dirty="0"/>
              <a:t>注意到一个区间中只有</a:t>
            </a:r>
            <a:r>
              <a:rPr lang="en-US" altLang="zh-CN" dirty="0"/>
              <a:t>O( </a:t>
            </a:r>
            <a:r>
              <a:rPr lang="en-US" altLang="zh-CN" dirty="0" err="1"/>
              <a:t>sqrt</a:t>
            </a:r>
            <a:r>
              <a:rPr lang="en-US" altLang="zh-CN" dirty="0"/>
              <a:t>( n ) )</a:t>
            </a:r>
            <a:r>
              <a:rPr lang="zh-CN" altLang="en-US" dirty="0"/>
              <a:t>种不同的出现次数</a:t>
            </a:r>
          </a:p>
          <a:p>
            <a:endParaRPr lang="zh-CN" altLang="en-US" dirty="0"/>
          </a:p>
        </p:txBody>
      </p:sp>
      <p:graphicFrame>
        <p:nvGraphicFramePr>
          <p:cNvPr id="4" name="对象 3"/>
          <p:cNvGraphicFramePr>
            <a:graphicFrameLocks/>
          </p:cNvGraphicFramePr>
          <p:nvPr>
            <p:extLst>
              <p:ext uri="{D42A27DB-BD31-4B8C-83A1-F6EECF244321}">
                <p14:modId xmlns:p14="http://schemas.microsoft.com/office/powerpoint/2010/main" val="2227565083"/>
              </p:ext>
            </p:extLst>
          </p:nvPr>
        </p:nvGraphicFramePr>
        <p:xfrm>
          <a:off x="5076056" y="1750657"/>
          <a:ext cx="587693" cy="300514"/>
        </p:xfrm>
        <a:graphic>
          <a:graphicData uri="http://schemas.openxmlformats.org/presentationml/2006/ole">
            <mc:AlternateContent xmlns:mc="http://schemas.openxmlformats.org/markup-compatibility/2006">
              <mc:Choice xmlns:v="urn:schemas-microsoft-com:vml" Requires="v">
                <p:oleObj spid="_x0000_s40976" r:id="rId3" imgW="409632" imgH="209524" progId="PBrush">
                  <p:embed/>
                </p:oleObj>
              </mc:Choice>
              <mc:Fallback>
                <p:oleObj r:id="rId3" imgW="409632" imgH="209524"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750657"/>
                        <a:ext cx="587693" cy="3005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p:cNvGraphicFramePr>
          <p:nvPr>
            <p:extLst>
              <p:ext uri="{D42A27DB-BD31-4B8C-83A1-F6EECF244321}">
                <p14:modId xmlns:p14="http://schemas.microsoft.com/office/powerpoint/2010/main" val="657958955"/>
              </p:ext>
            </p:extLst>
          </p:nvPr>
        </p:nvGraphicFramePr>
        <p:xfrm>
          <a:off x="6527563" y="1772816"/>
          <a:ext cx="1175861" cy="300038"/>
        </p:xfrm>
        <a:graphic>
          <a:graphicData uri="http://schemas.openxmlformats.org/presentationml/2006/ole">
            <mc:AlternateContent xmlns:mc="http://schemas.openxmlformats.org/markup-compatibility/2006">
              <mc:Choice xmlns:v="urn:schemas-microsoft-com:vml" Requires="v">
                <p:oleObj spid="_x0000_s40977" r:id="rId5" imgW="895238" imgH="228571" progId="PBrush">
                  <p:embed/>
                </p:oleObj>
              </mc:Choice>
              <mc:Fallback>
                <p:oleObj r:id="rId5" imgW="895238" imgH="228571" progId="PBrush">
                  <p:embed/>
                  <p:pic>
                    <p:nvPicPr>
                      <p:cNvPr id="6" name="对象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63" y="1772816"/>
                        <a:ext cx="1175861"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normAutofit fontScale="92500" lnSpcReduction="20000"/>
          </a:bodyPr>
          <a:lstStyle/>
          <a:p>
            <a:r>
              <a:rPr lang="zh-CN" altLang="en-US" dirty="0">
                <a:sym typeface="+mn-ea"/>
              </a:rPr>
              <a:t>因为</a:t>
            </a:r>
            <a:r>
              <a:rPr lang="en-US" altLang="zh-CN" dirty="0">
                <a:sym typeface="+mn-ea"/>
              </a:rPr>
              <a:t>1+2+...+</a:t>
            </a:r>
            <a:r>
              <a:rPr lang="en-US" altLang="zh-CN" dirty="0" err="1">
                <a:sym typeface="+mn-ea"/>
              </a:rPr>
              <a:t>sqrt</a:t>
            </a:r>
            <a:r>
              <a:rPr lang="en-US" altLang="zh-CN" dirty="0">
                <a:sym typeface="+mn-ea"/>
              </a:rPr>
              <a:t>(n) = O(n)</a:t>
            </a:r>
            <a:endParaRPr lang="en-US" altLang="zh-CN" dirty="0"/>
          </a:p>
          <a:p>
            <a:r>
              <a:rPr lang="zh-CN" altLang="en-US" dirty="0">
                <a:sym typeface="+mn-ea"/>
              </a:rPr>
              <a:t>这是一个自然根号</a:t>
            </a:r>
            <a:endParaRPr lang="zh-CN" altLang="en-US" dirty="0"/>
          </a:p>
          <a:p>
            <a:r>
              <a:rPr lang="zh-CN" altLang="en-US" dirty="0">
                <a:sym typeface="+mn-ea"/>
              </a:rPr>
              <a:t>所以我们可以用一个均摊的莫队来维护区间可能的出现次数，从而维护区间中所有出现次数</a:t>
            </a:r>
            <a:endParaRPr lang="en-US" altLang="zh-CN" dirty="0">
              <a:sym typeface="+mn-ea"/>
            </a:endParaRPr>
          </a:p>
          <a:p>
            <a:r>
              <a:rPr lang="zh-CN" altLang="en-US" dirty="0"/>
              <a:t>然后为了</a:t>
            </a:r>
            <a:r>
              <a:rPr lang="en-US" altLang="zh-CN" dirty="0"/>
              <a:t>O(1)</a:t>
            </a:r>
            <a:r>
              <a:rPr lang="zh-CN" altLang="en-US" dirty="0"/>
              <a:t>实现快速幂，我们可以每次</a:t>
            </a:r>
            <a:r>
              <a:rPr lang="en-US" altLang="zh-CN" dirty="0"/>
              <a:t>O( </a:t>
            </a:r>
            <a:r>
              <a:rPr lang="en-US" altLang="zh-CN" dirty="0" err="1"/>
              <a:t>sqrt</a:t>
            </a:r>
            <a:r>
              <a:rPr lang="en-US" altLang="zh-CN" dirty="0"/>
              <a:t>(n) )</a:t>
            </a:r>
            <a:r>
              <a:rPr lang="zh-CN" altLang="en-US" dirty="0"/>
              <a:t>算出</a:t>
            </a:r>
            <a:endParaRPr lang="en-US" altLang="zh-CN" dirty="0"/>
          </a:p>
          <a:p>
            <a:r>
              <a:rPr lang="en-US" altLang="zh-CN" dirty="0"/>
              <a:t>2^1,2^2…2^sqrt(n) % p</a:t>
            </a:r>
          </a:p>
          <a:p>
            <a:r>
              <a:rPr lang="zh-CN" altLang="en-US"/>
              <a:t>以及</a:t>
            </a:r>
            <a:r>
              <a:rPr lang="en-US" altLang="zh-CN"/>
              <a:t>2^sqrt(n</a:t>
            </a:r>
            <a:r>
              <a:rPr lang="en-US" altLang="zh-CN" dirty="0"/>
              <a:t>),2^2sqrt(n)…2^sqrt(n)*</a:t>
            </a:r>
            <a:r>
              <a:rPr lang="en-US" altLang="zh-CN" dirty="0" err="1"/>
              <a:t>sqrt</a:t>
            </a:r>
            <a:r>
              <a:rPr lang="en-US" altLang="zh-CN" dirty="0"/>
              <a:t>(n) % p</a:t>
            </a:r>
          </a:p>
          <a:p>
            <a:r>
              <a:rPr lang="zh-CN" altLang="en-US" dirty="0"/>
              <a:t>总复杂度</a:t>
            </a:r>
            <a:r>
              <a:rPr lang="en-US" altLang="zh-CN" dirty="0"/>
              <a:t>O( </a:t>
            </a:r>
            <a:r>
              <a:rPr lang="en-US" altLang="zh-CN" dirty="0" err="1"/>
              <a:t>nsqrt</a:t>
            </a:r>
            <a:r>
              <a:rPr lang="en-US" altLang="zh-CN" dirty="0"/>
              <a:t>( m ) + </a:t>
            </a:r>
            <a:r>
              <a:rPr lang="en-US" altLang="zh-CN" dirty="0" err="1"/>
              <a:t>msqrt</a:t>
            </a:r>
            <a:r>
              <a:rPr lang="en-US" altLang="zh-CN" dirty="0"/>
              <a:t>( n ) ) = O( </a:t>
            </a:r>
            <a:r>
              <a:rPr lang="en-US" altLang="zh-CN" dirty="0" err="1"/>
              <a:t>msqrt</a:t>
            </a:r>
            <a:r>
              <a:rPr lang="en-US" altLang="zh-CN" dirty="0"/>
              <a:t>( n )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p>
        </p:txBody>
      </p:sp>
      <p:sp>
        <p:nvSpPr>
          <p:cNvPr id="3" name="内容占位符 2"/>
          <p:cNvSpPr>
            <a:spLocks noGrp="1"/>
          </p:cNvSpPr>
          <p:nvPr>
            <p:ph idx="1"/>
          </p:nvPr>
        </p:nvSpPr>
        <p:spPr/>
        <p:txBody>
          <a:bodyPr/>
          <a:lstStyle/>
          <a:p>
            <a:r>
              <a:rPr lang="zh-CN" altLang="en-US" dirty="0"/>
              <a:t>我们可以直接在快速幂上跑类似</a:t>
            </a:r>
            <a:r>
              <a:rPr lang="en-US" altLang="zh-CN" dirty="0"/>
              <a:t>finger search</a:t>
            </a:r>
            <a:r>
              <a:rPr lang="zh-CN" altLang="en-US" dirty="0"/>
              <a:t>的东西</a:t>
            </a:r>
            <a:endParaRPr lang="en-US" altLang="zh-CN" dirty="0"/>
          </a:p>
          <a:p>
            <a:r>
              <a:rPr lang="zh-CN" altLang="en-US" dirty="0"/>
              <a:t>如果维护了</a:t>
            </a:r>
            <a:r>
              <a:rPr lang="en-US" altLang="zh-CN" dirty="0"/>
              <a:t>sorted</a:t>
            </a:r>
            <a:r>
              <a:rPr lang="zh-CN" altLang="en-US" dirty="0"/>
              <a:t>的次幂，我们已知</a:t>
            </a:r>
            <a:r>
              <a:rPr lang="en-US" altLang="zh-CN" dirty="0"/>
              <a:t>2^x</a:t>
            </a:r>
            <a:r>
              <a:rPr lang="zh-CN" altLang="en-US" dirty="0"/>
              <a:t>，需要求</a:t>
            </a:r>
            <a:r>
              <a:rPr lang="en-US" altLang="zh-CN" dirty="0"/>
              <a:t>2^y</a:t>
            </a:r>
            <a:r>
              <a:rPr lang="zh-CN" altLang="en-US" dirty="0"/>
              <a:t>，保证</a:t>
            </a:r>
            <a:r>
              <a:rPr lang="en-US" altLang="zh-CN" dirty="0"/>
              <a:t>x&lt;=y</a:t>
            </a:r>
            <a:r>
              <a:rPr lang="zh-CN" altLang="en-US" dirty="0"/>
              <a:t>，则可以</a:t>
            </a:r>
            <a:r>
              <a:rPr lang="en-US" altLang="zh-CN" dirty="0"/>
              <a:t>O( log(y-x) )</a:t>
            </a:r>
            <a:r>
              <a:rPr lang="zh-CN" altLang="en-US" dirty="0"/>
              <a:t>处理，而不用</a:t>
            </a:r>
            <a:r>
              <a:rPr lang="en-US" altLang="zh-CN" dirty="0"/>
              <a:t>O( logy )</a:t>
            </a:r>
            <a:r>
              <a:rPr lang="zh-CN" altLang="en-US" dirty="0"/>
              <a:t>的时间</a:t>
            </a:r>
            <a:endParaRPr lang="en-US" altLang="zh-CN" dirty="0"/>
          </a:p>
          <a:p>
            <a:endParaRPr lang="en-US" altLang="zh-CN" dirty="0"/>
          </a:p>
          <a:p>
            <a:r>
              <a:rPr lang="zh-CN" altLang="en-US" dirty="0"/>
              <a:t>这样可以证明复杂度是</a:t>
            </a:r>
            <a:r>
              <a:rPr lang="en-US" altLang="zh-CN" dirty="0"/>
              <a:t>O( </a:t>
            </a:r>
            <a:r>
              <a:rPr lang="en-US" altLang="zh-CN" dirty="0" err="1"/>
              <a:t>sqrtn</a:t>
            </a:r>
            <a:r>
              <a:rPr lang="en-US" altLang="zh-CN" dirty="0"/>
              <a:t> )</a:t>
            </a:r>
            <a:r>
              <a:rPr lang="zh-CN" altLang="en-US" dirty="0"/>
              <a:t>，大家可以利用高数知识自己证一下</a:t>
            </a:r>
            <a:endParaRPr lang="en-US" altLang="zh-CN" dirty="0"/>
          </a:p>
        </p:txBody>
      </p:sp>
    </p:spTree>
    <p:extLst>
      <p:ext uri="{BB962C8B-B14F-4D97-AF65-F5344CB8AC3E}">
        <p14:creationId xmlns:p14="http://schemas.microsoft.com/office/powerpoint/2010/main" val="39768874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Luogu3245 HNOI2016</a:t>
            </a:r>
            <a:r>
              <a:rPr lang="zh-CN" altLang="en-US"/>
              <a:t>大数</a:t>
            </a:r>
          </a:p>
        </p:txBody>
      </p:sp>
      <p:sp>
        <p:nvSpPr>
          <p:cNvPr id="3" name="内容占位符 2"/>
          <p:cNvSpPr>
            <a:spLocks noGrp="1"/>
          </p:cNvSpPr>
          <p:nvPr>
            <p:ph idx="1"/>
          </p:nvPr>
        </p:nvSpPr>
        <p:spPr/>
        <p:txBody>
          <a:bodyPr/>
          <a:lstStyle/>
          <a:p>
            <a:r>
              <a:rPr lang="zh-CN" altLang="en-US"/>
              <a:t>给一个数字串以及一个质数</a:t>
            </a:r>
            <a:r>
              <a:rPr lang="en-US" altLang="zh-CN"/>
              <a:t>p</a:t>
            </a:r>
          </a:p>
          <a:p>
            <a:r>
              <a:rPr lang="zh-CN" altLang="en-US"/>
              <a:t>多次查询这个数字串的一个子串里有多少个子串是</a:t>
            </a:r>
            <a:r>
              <a:rPr lang="en-US" altLang="zh-CN"/>
              <a:t>p</a:t>
            </a:r>
            <a:r>
              <a:rPr lang="zh-CN" altLang="en-US"/>
              <a:t>的倍数</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记</a:t>
            </a:r>
            <a:r>
              <a:rPr lang="en-US" altLang="zh-CN"/>
              <a:t>suf[i]</a:t>
            </a:r>
            <a:r>
              <a:rPr lang="zh-CN" altLang="en-US"/>
              <a:t>为</a:t>
            </a:r>
            <a:r>
              <a:rPr lang="en-US" altLang="zh-CN"/>
              <a:t>i -&gt; n</a:t>
            </a:r>
            <a:r>
              <a:rPr lang="zh-CN" altLang="en-US"/>
              <a:t>构成的后缀串</a:t>
            </a:r>
          </a:p>
          <a:p>
            <a:r>
              <a:rPr lang="zh-CN" altLang="en-US"/>
              <a:t>如果对于</a:t>
            </a:r>
            <a:r>
              <a:rPr lang="en-US" altLang="zh-CN"/>
              <a:t>l,r</a:t>
            </a:r>
            <a:r>
              <a:rPr lang="zh-CN" altLang="en-US"/>
              <a:t>有</a:t>
            </a:r>
            <a:r>
              <a:rPr lang="en-US" altLang="zh-CN"/>
              <a:t>suf[l] % p == suf[r+1] % p</a:t>
            </a:r>
          </a:p>
          <a:p>
            <a:r>
              <a:rPr lang="zh-CN" altLang="en-US"/>
              <a:t>则</a:t>
            </a:r>
            <a:r>
              <a:rPr lang="en-US" altLang="zh-CN"/>
              <a:t>s[l...r] * 10 ^ ( n - r - 1 )</a:t>
            </a:r>
            <a:r>
              <a:rPr lang="zh-CN" altLang="en-US"/>
              <a:t>为</a:t>
            </a:r>
            <a:r>
              <a:rPr lang="en-US" altLang="zh-CN"/>
              <a:t>p</a:t>
            </a:r>
            <a:r>
              <a:rPr lang="zh-CN" altLang="en-US"/>
              <a:t>的倍数</a:t>
            </a:r>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的查询</a:t>
            </a:r>
          </a:p>
        </p:txBody>
      </p:sp>
      <p:sp>
        <p:nvSpPr>
          <p:cNvPr id="3" name="内容占位符 2"/>
          <p:cNvSpPr>
            <a:spLocks noGrp="1"/>
          </p:cNvSpPr>
          <p:nvPr>
            <p:ph idx="1"/>
          </p:nvPr>
        </p:nvSpPr>
        <p:spPr/>
        <p:txBody>
          <a:bodyPr>
            <a:normAutofit/>
          </a:bodyPr>
          <a:lstStyle/>
          <a:p>
            <a:r>
              <a:rPr lang="zh-CN" altLang="en-US" sz="2800" dirty="0"/>
              <a:t>递归到叶子节点，一路维护信息即可</a:t>
            </a:r>
          </a:p>
        </p:txBody>
      </p:sp>
      <p:pic>
        <p:nvPicPr>
          <p:cNvPr id="90115" name="Picture 3"/>
          <p:cNvPicPr>
            <a:picLocks noChangeAspect="1" noChangeArrowheads="1"/>
          </p:cNvPicPr>
          <p:nvPr/>
        </p:nvPicPr>
        <p:blipFill>
          <a:blip r:embed="rId2" cstate="print"/>
          <a:srcRect/>
          <a:stretch>
            <a:fillRect/>
          </a:stretch>
        </p:blipFill>
        <p:spPr bwMode="auto">
          <a:xfrm>
            <a:off x="827584" y="2204864"/>
            <a:ext cx="6925946" cy="3744416"/>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对</a:t>
            </a:r>
            <a:r>
              <a:rPr lang="en-US" altLang="zh-CN"/>
              <a:t>p=2,5</a:t>
            </a:r>
            <a:r>
              <a:rPr lang="zh-CN" altLang="en-US"/>
              <a:t>时特判</a:t>
            </a:r>
          </a:p>
          <a:p>
            <a:r>
              <a:rPr lang="en-US" altLang="zh-CN"/>
              <a:t>p!=2,5</a:t>
            </a:r>
            <a:r>
              <a:rPr lang="zh-CN" altLang="en-US"/>
              <a:t>时</a:t>
            </a:r>
            <a:r>
              <a:rPr lang="en-US" altLang="zh-CN">
                <a:sym typeface="+mn-ea"/>
              </a:rPr>
              <a:t>s[l...r] * 10 ^ ( n - r - 1 )</a:t>
            </a:r>
            <a:r>
              <a:rPr lang="zh-CN" altLang="en-US">
                <a:sym typeface="+mn-ea"/>
              </a:rPr>
              <a:t>为</a:t>
            </a:r>
            <a:r>
              <a:rPr lang="en-US" altLang="zh-CN">
                <a:sym typeface="+mn-ea"/>
              </a:rPr>
              <a:t>p</a:t>
            </a:r>
            <a:r>
              <a:rPr lang="zh-CN" altLang="en-US">
                <a:sym typeface="+mn-ea"/>
              </a:rPr>
              <a:t>的倍数即意味着</a:t>
            </a:r>
            <a:r>
              <a:rPr lang="en-US" altLang="zh-CN">
                <a:sym typeface="+mn-ea"/>
              </a:rPr>
              <a:t>s[l...r]</a:t>
            </a:r>
            <a:r>
              <a:rPr lang="zh-CN" altLang="en-US">
                <a:sym typeface="+mn-ea"/>
              </a:rPr>
              <a:t>为</a:t>
            </a:r>
            <a:r>
              <a:rPr lang="en-US" altLang="zh-CN">
                <a:sym typeface="+mn-ea"/>
              </a:rPr>
              <a:t>p</a:t>
            </a:r>
            <a:r>
              <a:rPr lang="zh-CN" altLang="en-US">
                <a:sym typeface="+mn-ea"/>
              </a:rPr>
              <a:t>的倍数</a:t>
            </a:r>
          </a:p>
          <a:p>
            <a:endParaRPr lang="zh-CN" altLang="en-US">
              <a:sym typeface="+mn-ea"/>
            </a:endParaRPr>
          </a:p>
          <a:p>
            <a:r>
              <a:rPr lang="zh-CN" altLang="en-US">
                <a:sym typeface="+mn-ea"/>
              </a:rPr>
              <a:t>离散化一下，然后就变成小</a:t>
            </a:r>
            <a:r>
              <a:rPr lang="en-US" altLang="zh-CN">
                <a:sym typeface="+mn-ea"/>
              </a:rPr>
              <a:t>Z</a:t>
            </a:r>
            <a:r>
              <a:rPr lang="zh-CN" altLang="en-US">
                <a:sym typeface="+mn-ea"/>
              </a:rPr>
              <a:t>的袜子了</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a:t>查询区间逆序对个数</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吐槽</a:t>
            </a:r>
            <a:endParaRPr lang="zh-CN" altLang="en-US"/>
          </a:p>
        </p:txBody>
      </p:sp>
      <p:sp>
        <p:nvSpPr>
          <p:cNvPr id="3" name="内容占位符 2"/>
          <p:cNvSpPr>
            <a:spLocks noGrp="1"/>
          </p:cNvSpPr>
          <p:nvPr>
            <p:ph idx="1"/>
          </p:nvPr>
        </p:nvSpPr>
        <p:spPr/>
        <p:txBody>
          <a:bodyPr/>
          <a:lstStyle/>
          <a:p>
            <a:r>
              <a:rPr lang="zh-CN" altLang="en-US" dirty="0"/>
              <a:t>区间逆序对所有人都以为是</a:t>
            </a:r>
            <a:r>
              <a:rPr lang="en-US" altLang="zh-CN" dirty="0" err="1"/>
              <a:t>msqrtnlogn</a:t>
            </a:r>
            <a:r>
              <a:rPr lang="zh-CN" altLang="en-US" dirty="0"/>
              <a:t>的</a:t>
            </a:r>
          </a:p>
          <a:p>
            <a:r>
              <a:rPr lang="zh-CN" altLang="en-US" dirty="0"/>
              <a:t>我无聊想了想能不能优化</a:t>
            </a:r>
          </a:p>
          <a:p>
            <a:r>
              <a:rPr lang="zh-CN" altLang="en-US" dirty="0"/>
              <a:t>然后发现可以</a:t>
            </a:r>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Brute</a:t>
            </a:r>
          </a:p>
        </p:txBody>
      </p:sp>
      <p:sp>
        <p:nvSpPr>
          <p:cNvPr id="3" name="内容占位符 2"/>
          <p:cNvSpPr>
            <a:spLocks noGrp="1"/>
          </p:cNvSpPr>
          <p:nvPr>
            <p:ph idx="1"/>
          </p:nvPr>
        </p:nvSpPr>
        <p:spPr/>
        <p:txBody>
          <a:bodyPr>
            <a:normAutofit fontScale="92500" lnSpcReduction="20000"/>
          </a:bodyPr>
          <a:lstStyle/>
          <a:p>
            <a:r>
              <a:rPr lang="zh-CN" altLang="en-US" dirty="0"/>
              <a:t>可以莫队，转移的时候就是查询区间小于</a:t>
            </a:r>
            <a:r>
              <a:rPr lang="en-US" altLang="zh-CN" dirty="0"/>
              <a:t>x</a:t>
            </a:r>
            <a:r>
              <a:rPr lang="zh-CN" altLang="en-US" dirty="0"/>
              <a:t>的数个数</a:t>
            </a:r>
          </a:p>
          <a:p>
            <a:r>
              <a:rPr lang="zh-CN" altLang="en-US" dirty="0"/>
              <a:t>维护区间值域上的树状数组</a:t>
            </a:r>
          </a:p>
          <a:p>
            <a:r>
              <a:rPr lang="zh-CN" altLang="en-US" dirty="0"/>
              <a:t>复杂度</a:t>
            </a:r>
            <a:r>
              <a:rPr lang="en-US" altLang="zh-CN" dirty="0"/>
              <a:t>O( </a:t>
            </a:r>
            <a:r>
              <a:rPr lang="en-US" altLang="zh-CN" dirty="0" err="1"/>
              <a:t>nsqrt</a:t>
            </a:r>
            <a:r>
              <a:rPr lang="en-US" altLang="zh-CN" dirty="0"/>
              <a:t>( m )</a:t>
            </a:r>
            <a:r>
              <a:rPr lang="en-US" altLang="zh-CN" dirty="0" err="1"/>
              <a:t>logn</a:t>
            </a:r>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r>
              <a:rPr lang="zh-CN" altLang="en-US" dirty="0">
                <a:sym typeface="+mn-ea"/>
              </a:rPr>
              <a:t>然而区间逆序对为什么要带</a:t>
            </a:r>
            <a:r>
              <a:rPr lang="en-US" altLang="zh-CN" dirty="0">
                <a:sym typeface="+mn-ea"/>
              </a:rPr>
              <a:t>log</a:t>
            </a:r>
            <a:endParaRPr lang="en-US" altLang="zh-CN"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为什么要维护区间树状数组？</a:t>
            </a:r>
          </a:p>
          <a:p>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p>
        </p:txBody>
      </p:sp>
      <p:sp>
        <p:nvSpPr>
          <p:cNvPr id="3" name="内容占位符 2"/>
          <p:cNvSpPr>
            <a:spLocks noGrp="1"/>
          </p:cNvSpPr>
          <p:nvPr>
            <p:ph idx="1"/>
          </p:nvPr>
        </p:nvSpPr>
        <p:spPr/>
        <p:txBody>
          <a:bodyPr/>
          <a:lstStyle/>
          <a:p>
            <a:r>
              <a:rPr lang="zh-CN" altLang="en-US"/>
              <a:t>可以维护一个可持久化块状树</a:t>
            </a:r>
          </a:p>
          <a:p>
            <a:r>
              <a:rPr lang="zh-CN" altLang="en-US"/>
              <a:t>或者称为可持久化值域分块吧</a:t>
            </a:r>
          </a:p>
          <a:p>
            <a:r>
              <a:rPr lang="zh-CN" altLang="en-US"/>
              <a:t>可以理解为把分块的树可持久化一下</a:t>
            </a:r>
          </a:p>
          <a:p>
            <a:endParaRPr lang="zh-CN" altLang="en-US"/>
          </a:p>
        </p:txBody>
      </p:sp>
      <p:graphicFrame>
        <p:nvGraphicFramePr>
          <p:cNvPr id="4" name="对象 3"/>
          <p:cNvGraphicFramePr>
            <a:graphicFrameLocks/>
          </p:cNvGraphicFramePr>
          <p:nvPr/>
        </p:nvGraphicFramePr>
        <p:xfrm>
          <a:off x="343377" y="3356610"/>
          <a:ext cx="8457724" cy="2666524"/>
        </p:xfrm>
        <a:graphic>
          <a:graphicData uri="http://schemas.openxmlformats.org/presentationml/2006/ole">
            <mc:AlternateContent xmlns:mc="http://schemas.openxmlformats.org/markup-compatibility/2006">
              <mc:Choice xmlns:v="urn:schemas-microsoft-com:vml" Requires="v">
                <p:oleObj spid="_x0000_s41993" r:id="rId3" imgW="11266667" imgH="3552381" progId="Paint.Picture">
                  <p:embed/>
                </p:oleObj>
              </mc:Choice>
              <mc:Fallback>
                <p:oleObj r:id="rId3" imgW="11266667" imgH="3552381" progId="Paint.Picture">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7" y="3356610"/>
                        <a:ext cx="8457724" cy="2666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p>
        </p:txBody>
      </p:sp>
      <p:sp>
        <p:nvSpPr>
          <p:cNvPr id="3" name="内容占位符 2"/>
          <p:cNvSpPr>
            <a:spLocks noGrp="1"/>
          </p:cNvSpPr>
          <p:nvPr>
            <p:ph idx="1"/>
          </p:nvPr>
        </p:nvSpPr>
        <p:spPr/>
        <p:txBody>
          <a:bodyPr>
            <a:normAutofit lnSpcReduction="10000"/>
          </a:bodyPr>
          <a:lstStyle/>
          <a:p>
            <a:r>
              <a:rPr lang="zh-CN" altLang="en-US"/>
              <a:t>根号平衡：</a:t>
            </a:r>
          </a:p>
          <a:p>
            <a:r>
              <a:rPr lang="zh-CN" altLang="en-US"/>
              <a:t>可持久化</a:t>
            </a:r>
            <a:r>
              <a:rPr lang="en-US" altLang="zh-CN"/>
              <a:t>Trie</a:t>
            </a:r>
            <a:r>
              <a:rPr lang="zh-CN" altLang="en-US"/>
              <a:t>：</a:t>
            </a:r>
          </a:p>
          <a:p>
            <a:r>
              <a:rPr lang="en-US" altLang="zh-CN"/>
              <a:t>O( logn )</a:t>
            </a:r>
            <a:r>
              <a:rPr lang="zh-CN" altLang="en-US"/>
              <a:t>插入</a:t>
            </a:r>
            <a:r>
              <a:rPr lang="en-US" altLang="zh-CN"/>
              <a:t>+</a:t>
            </a:r>
            <a:r>
              <a:rPr lang="zh-CN" altLang="en-US"/>
              <a:t>可持久化</a:t>
            </a:r>
          </a:p>
          <a:p>
            <a:r>
              <a:rPr lang="en-US" altLang="zh-CN"/>
              <a:t>O( logn )</a:t>
            </a:r>
            <a:r>
              <a:rPr lang="zh-CN" altLang="en-US"/>
              <a:t>查询区间小于</a:t>
            </a:r>
            <a:r>
              <a:rPr lang="en-US" altLang="zh-CN"/>
              <a:t>x</a:t>
            </a:r>
            <a:r>
              <a:rPr lang="zh-CN" altLang="en-US"/>
              <a:t>的数个数</a:t>
            </a:r>
          </a:p>
          <a:p>
            <a:endParaRPr lang="zh-CN" altLang="en-US"/>
          </a:p>
          <a:p>
            <a:r>
              <a:rPr lang="zh-CN" altLang="en-US"/>
              <a:t>可持久化块状树：</a:t>
            </a:r>
          </a:p>
          <a:p>
            <a:r>
              <a:rPr lang="en-US" altLang="zh-CN"/>
              <a:t>O( sqrtn )</a:t>
            </a:r>
            <a:r>
              <a:rPr lang="zh-CN" altLang="en-US"/>
              <a:t>插入</a:t>
            </a:r>
            <a:r>
              <a:rPr lang="en-US" altLang="zh-CN"/>
              <a:t>+</a:t>
            </a:r>
            <a:r>
              <a:rPr lang="zh-CN" altLang="en-US"/>
              <a:t>可持久化</a:t>
            </a:r>
          </a:p>
          <a:p>
            <a:r>
              <a:rPr lang="en-US" altLang="zh-CN"/>
              <a:t>O( 1 )</a:t>
            </a:r>
            <a:r>
              <a:rPr lang="zh-CN" altLang="en-US"/>
              <a:t>查询区间小于</a:t>
            </a:r>
            <a:r>
              <a:rPr lang="en-US" altLang="zh-CN"/>
              <a:t>x</a:t>
            </a:r>
            <a:r>
              <a:rPr lang="zh-CN" altLang="en-US"/>
              <a:t>的数个数</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p>
        </p:txBody>
      </p:sp>
      <p:sp>
        <p:nvSpPr>
          <p:cNvPr id="3" name="内容占位符 2"/>
          <p:cNvSpPr>
            <a:spLocks noGrp="1"/>
          </p:cNvSpPr>
          <p:nvPr>
            <p:ph idx="1"/>
          </p:nvPr>
        </p:nvSpPr>
        <p:spPr/>
        <p:txBody>
          <a:bodyPr/>
          <a:lstStyle/>
          <a:p>
            <a:r>
              <a:rPr lang="zh-CN" altLang="en-US"/>
              <a:t>序列长</a:t>
            </a:r>
            <a:r>
              <a:rPr lang="en-US" altLang="zh-CN"/>
              <a:t>n</a:t>
            </a:r>
            <a:r>
              <a:rPr lang="zh-CN" altLang="en-US"/>
              <a:t>，我们插入</a:t>
            </a:r>
            <a:r>
              <a:rPr lang="en-US" altLang="zh-CN"/>
              <a:t>n</a:t>
            </a:r>
            <a:r>
              <a:rPr lang="zh-CN" altLang="en-US"/>
              <a:t>次，单次</a:t>
            </a:r>
            <a:r>
              <a:rPr lang="en-US" altLang="zh-CN"/>
              <a:t>O( sqrtn )</a:t>
            </a:r>
          </a:p>
          <a:p>
            <a:r>
              <a:rPr lang="zh-CN" altLang="en-US"/>
              <a:t>莫队转移</a:t>
            </a:r>
            <a:r>
              <a:rPr lang="en-US" altLang="zh-CN"/>
              <a:t>O( nsqrt( m ) )</a:t>
            </a:r>
            <a:r>
              <a:rPr lang="zh-CN" altLang="en-US"/>
              <a:t>次，单次</a:t>
            </a:r>
            <a:r>
              <a:rPr lang="en-US" altLang="zh-CN"/>
              <a:t>O( 1 )</a:t>
            </a:r>
          </a:p>
          <a:p>
            <a:r>
              <a:rPr lang="zh-CN" altLang="en-US"/>
              <a:t>总复杂度</a:t>
            </a:r>
            <a:r>
              <a:rPr lang="en-US" altLang="zh-CN"/>
              <a:t>O( nsqrt( m ) + nsqrt( n ) ) = O( nsqrt( m ) )</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Solution2</a:t>
            </a:r>
          </a:p>
        </p:txBody>
      </p:sp>
      <p:sp>
        <p:nvSpPr>
          <p:cNvPr id="3" name="内容占位符 2"/>
          <p:cNvSpPr>
            <a:spLocks noGrp="1"/>
          </p:cNvSpPr>
          <p:nvPr>
            <p:ph idx="1"/>
          </p:nvPr>
        </p:nvSpPr>
        <p:spPr/>
        <p:txBody>
          <a:bodyPr/>
          <a:lstStyle/>
          <a:p>
            <a:r>
              <a:rPr lang="zh-CN"/>
              <a:t>等等再讲</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But</a:t>
            </a:r>
          </a:p>
        </p:txBody>
      </p:sp>
      <p:sp>
        <p:nvSpPr>
          <p:cNvPr id="3" name="内容占位符 2"/>
          <p:cNvSpPr>
            <a:spLocks noGrp="1"/>
          </p:cNvSpPr>
          <p:nvPr>
            <p:ph idx="1"/>
          </p:nvPr>
        </p:nvSpPr>
        <p:spPr/>
        <p:txBody>
          <a:bodyPr/>
          <a:lstStyle/>
          <a:p>
            <a:r>
              <a:rPr lang="zh-CN" altLang="en-US"/>
              <a:t>由于树状数组带一个不可卡的</a:t>
            </a:r>
            <a:r>
              <a:rPr lang="en-US" altLang="zh-CN"/>
              <a:t>1/2</a:t>
            </a:r>
            <a:r>
              <a:rPr lang="zh-CN" altLang="en-US"/>
              <a:t>常数</a:t>
            </a:r>
          </a:p>
          <a:p>
            <a:r>
              <a:rPr lang="zh-CN" altLang="en-US"/>
              <a:t>所以树状数组复杂度大概为</a:t>
            </a:r>
            <a:r>
              <a:rPr lang="en-US" altLang="zh-CN"/>
              <a:t>nsqrt( m )logn/2</a:t>
            </a:r>
          </a:p>
          <a:p>
            <a:r>
              <a:rPr lang="zh-CN" altLang="en-US"/>
              <a:t>而两个不带</a:t>
            </a:r>
            <a:r>
              <a:rPr lang="en-US" altLang="zh-CN"/>
              <a:t>log</a:t>
            </a:r>
            <a:r>
              <a:rPr lang="zh-CN" altLang="en-US"/>
              <a:t>做法的常数则偏大</a:t>
            </a:r>
          </a:p>
          <a:p>
            <a:r>
              <a:rPr lang="zh-CN" altLang="en-US"/>
              <a:t>大概为</a:t>
            </a:r>
            <a:r>
              <a:rPr lang="en-US" altLang="zh-CN"/>
              <a:t>nsqrt( m ) * 5</a:t>
            </a:r>
            <a:r>
              <a:rPr lang="zh-CN" altLang="en-US"/>
              <a:t>左右</a:t>
            </a:r>
          </a:p>
          <a:p>
            <a:r>
              <a:rPr lang="zh-CN" altLang="en-US"/>
              <a:t>而且这个做法空间是 </a:t>
            </a:r>
            <a:r>
              <a:rPr lang="en-US" altLang="zh-CN"/>
              <a:t>O( nsqrtm )</a:t>
            </a:r>
            <a:r>
              <a:rPr lang="zh-CN" altLang="en-US"/>
              <a:t>，</a:t>
            </a:r>
            <a:r>
              <a:rPr lang="en-US" altLang="zh-CN"/>
              <a:t>O( nsqrtn )</a:t>
            </a:r>
            <a:r>
              <a:rPr lang="zh-CN" altLang="en-US"/>
              <a:t>的，导致常数变大</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维护权值</a:t>
            </a:r>
          </a:p>
        </p:txBody>
      </p:sp>
      <p:sp>
        <p:nvSpPr>
          <p:cNvPr id="3" name="内容占位符 2"/>
          <p:cNvSpPr>
            <a:spLocks noGrp="1"/>
          </p:cNvSpPr>
          <p:nvPr>
            <p:ph idx="1"/>
          </p:nvPr>
        </p:nvSpPr>
        <p:spPr/>
        <p:txBody>
          <a:bodyPr>
            <a:normAutofit/>
          </a:bodyPr>
          <a:lstStyle/>
          <a:p>
            <a:r>
              <a:rPr lang="zh-CN" altLang="en-US" sz="2800" dirty="0"/>
              <a:t>现在大家都会用</a:t>
            </a:r>
            <a:r>
              <a:rPr lang="en-US" altLang="zh-CN" sz="2800" dirty="0" err="1"/>
              <a:t>treap</a:t>
            </a:r>
            <a:r>
              <a:rPr lang="zh-CN" altLang="en-US" sz="2800" dirty="0"/>
              <a:t>来维护一个集合</a:t>
            </a:r>
            <a:endParaRPr lang="en-US" altLang="zh-CN" sz="2800" dirty="0"/>
          </a:p>
          <a:p>
            <a:r>
              <a:rPr lang="zh-CN" altLang="en-US" sz="2800" dirty="0"/>
              <a:t>支持插入，删除，查询（</a:t>
            </a:r>
            <a:r>
              <a:rPr lang="en-US" altLang="zh-CN" sz="2800" dirty="0" err="1"/>
              <a:t>kth</a:t>
            </a:r>
            <a:r>
              <a:rPr lang="zh-CN" altLang="en-US" sz="2800" dirty="0"/>
              <a:t>，</a:t>
            </a:r>
            <a:r>
              <a:rPr lang="en-US" altLang="zh-CN" sz="2800" dirty="0"/>
              <a:t>rank</a:t>
            </a:r>
            <a:r>
              <a:rPr lang="zh-CN" altLang="en-US" sz="2800" dirty="0"/>
              <a:t>等）了吧</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Question</a:t>
            </a:r>
          </a:p>
        </p:txBody>
      </p:sp>
      <p:sp>
        <p:nvSpPr>
          <p:cNvPr id="3" name="内容占位符 2"/>
          <p:cNvSpPr>
            <a:spLocks noGrp="1"/>
          </p:cNvSpPr>
          <p:nvPr>
            <p:ph idx="1"/>
          </p:nvPr>
        </p:nvSpPr>
        <p:spPr/>
        <p:txBody>
          <a:bodyPr/>
          <a:lstStyle/>
          <a:p>
            <a:r>
              <a:rPr lang="zh-CN" altLang="en-US"/>
              <a:t>难道这个</a:t>
            </a:r>
            <a:r>
              <a:rPr lang="en-US" altLang="zh-CN"/>
              <a:t>logn</a:t>
            </a:r>
            <a:r>
              <a:rPr lang="zh-CN" altLang="en-US"/>
              <a:t>不可卡吗</a:t>
            </a:r>
          </a:p>
          <a:p>
            <a:endParaRPr lang="zh-CN"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Answer</a:t>
            </a:r>
          </a:p>
        </p:txBody>
      </p:sp>
      <p:sp>
        <p:nvSpPr>
          <p:cNvPr id="3" name="内容占位符 2"/>
          <p:cNvSpPr>
            <a:spLocks noGrp="1"/>
          </p:cNvSpPr>
          <p:nvPr>
            <p:ph idx="1"/>
          </p:nvPr>
        </p:nvSpPr>
        <p:spPr/>
        <p:txBody>
          <a:bodyPr/>
          <a:lstStyle/>
          <a:p>
            <a:r>
              <a:rPr lang="zh-CN" altLang="en-US"/>
              <a:t>可卡</a:t>
            </a:r>
          </a:p>
          <a:p>
            <a:r>
              <a:rPr lang="zh-CN" altLang="en-US"/>
              <a:t>只需把空间优化到</a:t>
            </a:r>
            <a:r>
              <a:rPr lang="en-US" altLang="zh-CN"/>
              <a:t>O( n + m )</a:t>
            </a:r>
            <a:r>
              <a:rPr lang="zh-CN" altLang="en-US"/>
              <a:t>即可</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E2A02-A03C-4994-BB42-17DFB530DF10}"/>
              </a:ext>
            </a:extLst>
          </p:cNvPr>
          <p:cNvSpPr>
            <a:spLocks noGrp="1"/>
          </p:cNvSpPr>
          <p:nvPr>
            <p:ph type="title"/>
          </p:nvPr>
        </p:nvSpPr>
        <p:spPr/>
        <p:txBody>
          <a:bodyPr/>
          <a:lstStyle/>
          <a:p>
            <a:r>
              <a:rPr lang="en-US" altLang="zh-CN" dirty="0"/>
              <a:t>Notice</a:t>
            </a:r>
            <a:endParaRPr lang="zh-CN" altLang="en-US" dirty="0"/>
          </a:p>
        </p:txBody>
      </p:sp>
      <p:sp>
        <p:nvSpPr>
          <p:cNvPr id="3" name="内容占位符 2">
            <a:extLst>
              <a:ext uri="{FF2B5EF4-FFF2-40B4-BE49-F238E27FC236}">
                <a16:creationId xmlns:a16="http://schemas.microsoft.com/office/drawing/2014/main" id="{E1F54FBF-8D2F-4ED3-802E-63680E2AE915}"/>
              </a:ext>
            </a:extLst>
          </p:cNvPr>
          <p:cNvSpPr>
            <a:spLocks noGrp="1"/>
          </p:cNvSpPr>
          <p:nvPr>
            <p:ph idx="1"/>
          </p:nvPr>
        </p:nvSpPr>
        <p:spPr/>
        <p:txBody>
          <a:bodyPr/>
          <a:lstStyle/>
          <a:p>
            <a:r>
              <a:rPr lang="zh-CN" altLang="en-US" dirty="0">
                <a:sym typeface="+mn-ea"/>
              </a:rPr>
              <a:t>此题存在</a:t>
            </a:r>
            <a:r>
              <a:rPr lang="en-US" altLang="zh-CN" dirty="0">
                <a:sym typeface="+mn-ea"/>
              </a:rPr>
              <a:t>O( n^1.41 )</a:t>
            </a:r>
            <a:r>
              <a:rPr lang="zh-CN" altLang="en-US" dirty="0">
                <a:sym typeface="+mn-ea"/>
              </a:rPr>
              <a:t>的算法，依赖快速矩阵乘法而</a:t>
            </a:r>
            <a:r>
              <a:rPr lang="en-US" altLang="zh-CN" dirty="0">
                <a:sym typeface="+mn-ea"/>
              </a:rPr>
              <a:t>not practical</a:t>
            </a:r>
            <a:endParaRPr lang="en-US" altLang="zh-CN" dirty="0"/>
          </a:p>
          <a:p>
            <a:endParaRPr lang="zh-CN" altLang="en-US" dirty="0"/>
          </a:p>
        </p:txBody>
      </p:sp>
    </p:spTree>
    <p:extLst>
      <p:ext uri="{BB962C8B-B14F-4D97-AF65-F5344CB8AC3E}">
        <p14:creationId xmlns:p14="http://schemas.microsoft.com/office/powerpoint/2010/main" val="26733011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莫队</a:t>
            </a:r>
            <a:r>
              <a:rPr lang="zh-CN" altLang="en-US">
                <a:sym typeface="+mn-ea"/>
              </a:rPr>
              <a:t>二次离线</a:t>
            </a:r>
            <a:endParaRPr lang="zh-CN" altLang="en-US"/>
          </a:p>
        </p:txBody>
      </p:sp>
      <p:sp>
        <p:nvSpPr>
          <p:cNvPr id="3" name="内容占位符 2"/>
          <p:cNvSpPr>
            <a:spLocks noGrp="1"/>
          </p:cNvSpPr>
          <p:nvPr>
            <p:ph idx="1"/>
          </p:nvPr>
        </p:nvSpPr>
        <p:spPr/>
        <p:txBody>
          <a:bodyPr/>
          <a:lstStyle/>
          <a:p>
            <a:r>
              <a:rPr lang="zh-CN" altLang="en-US"/>
              <a:t>即区间逆序对的</a:t>
            </a:r>
            <a:r>
              <a:rPr lang="en-US" altLang="zh-CN"/>
              <a:t>Solution2</a:t>
            </a:r>
          </a:p>
          <a:p>
            <a:r>
              <a:rPr lang="zh-CN" altLang="en-US"/>
              <a:t>这里说明一下其本质：</a:t>
            </a:r>
          </a:p>
          <a:p>
            <a:endParaRPr lang="zh-CN" altLang="en-US"/>
          </a:p>
          <a:p>
            <a:r>
              <a:rPr lang="zh-CN" altLang="en-US"/>
              <a:t>将莫队当做是</a:t>
            </a:r>
            <a:r>
              <a:rPr lang="en-US" altLang="zh-CN"/>
              <a:t>O( nsqrt(m) )</a:t>
            </a:r>
            <a:r>
              <a:rPr lang="zh-CN" altLang="en-US"/>
              <a:t>次查询区间中满足特定特征的性质的数的某个信息</a:t>
            </a:r>
          </a:p>
          <a:p>
            <a:r>
              <a:rPr lang="zh-CN" altLang="en-US"/>
              <a:t>如果这个信息具有可减性，可以差分</a:t>
            </a:r>
          </a:p>
          <a:p>
            <a:r>
              <a:rPr lang="zh-CN" altLang="en-US"/>
              <a:t>考虑差分后变成</a:t>
            </a:r>
            <a:r>
              <a:rPr lang="en-US" altLang="zh-CN"/>
              <a:t>O( nsqrt(m) )</a:t>
            </a:r>
            <a:r>
              <a:rPr lang="zh-CN" altLang="en-US"/>
              <a:t>次查询前缀中</a:t>
            </a:r>
            <a:r>
              <a:rPr lang="zh-CN" altLang="en-US">
                <a:sym typeface="+mn-ea"/>
              </a:rPr>
              <a:t>满足特定特征的性质的数的某个信息</a:t>
            </a:r>
            <a:endParaRPr lang="zh-CN" altLang="en-US"/>
          </a:p>
          <a:p>
            <a:endParaRPr lang="zh-CN" altLang="en-US"/>
          </a:p>
          <a:p>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莫队</a:t>
            </a:r>
            <a:r>
              <a:rPr lang="zh-CN" altLang="en-US">
                <a:sym typeface="+mn-ea"/>
              </a:rPr>
              <a:t>二次离线</a:t>
            </a:r>
            <a:endParaRPr lang="zh-CN" altLang="en-US"/>
          </a:p>
        </p:txBody>
      </p:sp>
      <p:sp>
        <p:nvSpPr>
          <p:cNvPr id="3" name="内容占位符 2"/>
          <p:cNvSpPr>
            <a:spLocks noGrp="1"/>
          </p:cNvSpPr>
          <p:nvPr>
            <p:ph idx="1"/>
          </p:nvPr>
        </p:nvSpPr>
        <p:spPr/>
        <p:txBody>
          <a:bodyPr/>
          <a:lstStyle/>
          <a:p>
            <a:r>
              <a:rPr lang="zh-CN" altLang="en-US"/>
              <a:t>传统莫队：</a:t>
            </a:r>
          </a:p>
          <a:p>
            <a:r>
              <a:rPr lang="zh-CN" altLang="en-US"/>
              <a:t>插入次数 </a:t>
            </a:r>
            <a:r>
              <a:rPr lang="en-US" altLang="zh-CN"/>
              <a:t>O( nsqrt(m) )</a:t>
            </a:r>
          </a:p>
          <a:p>
            <a:r>
              <a:rPr lang="zh-CN" altLang="en-US"/>
              <a:t>查询次数 </a:t>
            </a:r>
            <a:r>
              <a:rPr lang="en-US" altLang="zh-CN"/>
              <a:t>O( nsqrt(m) )</a:t>
            </a:r>
          </a:p>
          <a:p>
            <a:endParaRPr lang="en-US" altLang="zh-CN"/>
          </a:p>
          <a:p>
            <a:r>
              <a:rPr lang="zh-CN" altLang="en-US"/>
              <a:t>二次离线莫队：</a:t>
            </a:r>
          </a:p>
          <a:p>
            <a:r>
              <a:rPr lang="zh-CN" altLang="en-US"/>
              <a:t>插入次数 </a:t>
            </a:r>
            <a:r>
              <a:rPr lang="en-US" altLang="zh-CN"/>
              <a:t>O( n )</a:t>
            </a:r>
          </a:p>
          <a:p>
            <a:r>
              <a:rPr lang="zh-CN" altLang="en-US"/>
              <a:t>查询次数 </a:t>
            </a:r>
            <a:r>
              <a:rPr lang="en-US" altLang="zh-CN"/>
              <a:t>O( nsqrt( m ) ) (</a:t>
            </a:r>
            <a:r>
              <a:rPr lang="zh-CN" altLang="en-US"/>
              <a:t>带</a:t>
            </a:r>
            <a:r>
              <a:rPr lang="en-US" altLang="zh-CN"/>
              <a:t>2</a:t>
            </a:r>
            <a:r>
              <a:rPr lang="zh-CN" altLang="en-US"/>
              <a:t>倍常数</a:t>
            </a:r>
            <a:r>
              <a:rPr lang="en-US" altLang="zh-CN"/>
              <a:t>)</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莫队</a:t>
            </a:r>
            <a:r>
              <a:rPr lang="zh-CN" altLang="en-US">
                <a:sym typeface="+mn-ea"/>
              </a:rPr>
              <a:t>二次离线</a:t>
            </a:r>
            <a:endParaRPr lang="zh-CN" altLang="en-US"/>
          </a:p>
        </p:txBody>
      </p:sp>
      <p:sp>
        <p:nvSpPr>
          <p:cNvPr id="3" name="内容占位符 2"/>
          <p:cNvSpPr>
            <a:spLocks noGrp="1"/>
          </p:cNvSpPr>
          <p:nvPr>
            <p:ph idx="1"/>
          </p:nvPr>
        </p:nvSpPr>
        <p:spPr/>
        <p:txBody>
          <a:bodyPr/>
          <a:lstStyle/>
          <a:p>
            <a:r>
              <a:rPr lang="zh-CN" altLang="en-US"/>
              <a:t>由于只插入</a:t>
            </a:r>
            <a:r>
              <a:rPr lang="en-US" altLang="zh-CN"/>
              <a:t>O( n )</a:t>
            </a:r>
            <a:r>
              <a:rPr lang="zh-CN" altLang="en-US"/>
              <a:t>次</a:t>
            </a:r>
          </a:p>
          <a:p>
            <a:r>
              <a:rPr lang="zh-CN" altLang="en-US"/>
              <a:t>所以我们可以考虑把根号平衡向插入的方向移动</a:t>
            </a:r>
          </a:p>
          <a:p>
            <a:r>
              <a:rPr lang="zh-CN" altLang="en-US"/>
              <a:t>插入代价可以较高，从而降低查询代价</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具体实现：区间逆序对的</a:t>
            </a:r>
            <a:r>
              <a:rPr lang="en-US" altLang="zh-CN"/>
              <a:t>Solution2</a:t>
            </a:r>
          </a:p>
        </p:txBody>
      </p:sp>
      <p:sp>
        <p:nvSpPr>
          <p:cNvPr id="3" name="内容占位符 2"/>
          <p:cNvSpPr>
            <a:spLocks noGrp="1"/>
          </p:cNvSpPr>
          <p:nvPr>
            <p:ph idx="1"/>
          </p:nvPr>
        </p:nvSpPr>
        <p:spPr/>
        <p:txBody>
          <a:bodyPr>
            <a:normAutofit fontScale="92500" lnSpcReduction="20000"/>
          </a:bodyPr>
          <a:lstStyle/>
          <a:p>
            <a:r>
              <a:rPr lang="zh-CN" altLang="en-US">
                <a:sym typeface="+mn-ea"/>
              </a:rPr>
              <a:t>考虑离线莫队产生的转移</a:t>
            </a:r>
            <a:endParaRPr lang="zh-CN" altLang="en-US"/>
          </a:p>
          <a:p>
            <a:r>
              <a:rPr lang="zh-CN" altLang="en-US">
                <a:sym typeface="+mn-ea"/>
              </a:rPr>
              <a:t>设当前我们在询问</a:t>
            </a:r>
            <a:r>
              <a:rPr lang="en-US" altLang="zh-CN">
                <a:sym typeface="+mn-ea"/>
              </a:rPr>
              <a:t>x</a:t>
            </a:r>
            <a:r>
              <a:rPr lang="zh-CN" altLang="en-US">
                <a:sym typeface="+mn-ea"/>
              </a:rPr>
              <a:t>，要转移到询问</a:t>
            </a:r>
            <a:r>
              <a:rPr lang="en-US" altLang="zh-CN">
                <a:sym typeface="+mn-ea"/>
              </a:rPr>
              <a:t>y</a:t>
            </a:r>
            <a:endParaRPr lang="zh-CN" altLang="en-US"/>
          </a:p>
          <a:p>
            <a:r>
              <a:rPr lang="zh-CN" altLang="en-US">
                <a:sym typeface="+mn-ea"/>
              </a:rPr>
              <a:t>即每次</a:t>
            </a:r>
            <a:r>
              <a:rPr lang="en-US" altLang="zh-CN">
                <a:sym typeface="+mn-ea"/>
              </a:rPr>
              <a:t>[l,r] -&gt; [l,r+1],[l,r-1],[l+1,r],[l-1,r]</a:t>
            </a:r>
            <a:r>
              <a:rPr lang="zh-CN" altLang="en-US">
                <a:sym typeface="+mn-ea"/>
              </a:rPr>
              <a:t>的时候，设这次转移是求区间小于</a:t>
            </a:r>
            <a:r>
              <a:rPr lang="en-US" altLang="zh-CN">
                <a:sym typeface="+mn-ea"/>
              </a:rPr>
              <a:t>z</a:t>
            </a:r>
            <a:r>
              <a:rPr lang="zh-CN" altLang="en-US">
                <a:sym typeface="+mn-ea"/>
              </a:rPr>
              <a:t>的数个数</a:t>
            </a:r>
            <a:endParaRPr lang="zh-CN" altLang="en-US"/>
          </a:p>
          <a:p>
            <a:r>
              <a:rPr lang="zh-CN" altLang="en-US">
                <a:sym typeface="+mn-ea"/>
              </a:rPr>
              <a:t>我们差分一下，在</a:t>
            </a:r>
            <a:r>
              <a:rPr lang="en-US" altLang="zh-CN">
                <a:sym typeface="+mn-ea"/>
              </a:rPr>
              <a:t>l-1</a:t>
            </a:r>
            <a:r>
              <a:rPr lang="zh-CN" altLang="en-US">
                <a:sym typeface="+mn-ea"/>
              </a:rPr>
              <a:t>处打上一个标记</a:t>
            </a:r>
            <a:r>
              <a:rPr lang="en-US" altLang="zh-CN">
                <a:sym typeface="+mn-ea"/>
              </a:rPr>
              <a:t>(x,z)</a:t>
            </a:r>
            <a:r>
              <a:rPr lang="zh-CN" altLang="en-US">
                <a:sym typeface="+mn-ea"/>
              </a:rPr>
              <a:t>，在</a:t>
            </a:r>
            <a:r>
              <a:rPr lang="en-US" altLang="zh-CN">
                <a:sym typeface="+mn-ea"/>
              </a:rPr>
              <a:t>r</a:t>
            </a:r>
            <a:r>
              <a:rPr lang="zh-CN" altLang="en-US">
                <a:sym typeface="+mn-ea"/>
              </a:rPr>
              <a:t>处打上一个标记</a:t>
            </a:r>
            <a:r>
              <a:rPr lang="en-US" altLang="zh-CN">
                <a:sym typeface="+mn-ea"/>
              </a:rPr>
              <a:t>(x,-z)</a:t>
            </a:r>
            <a:endParaRPr lang="en-US" altLang="zh-CN"/>
          </a:p>
          <a:p>
            <a:r>
              <a:rPr lang="zh-CN" altLang="en-US">
                <a:sym typeface="+mn-ea"/>
              </a:rPr>
              <a:t>然后扫一遍，用值域分块维护就可以</a:t>
            </a:r>
            <a:r>
              <a:rPr lang="en-US" altLang="zh-CN">
                <a:sym typeface="+mn-ea"/>
              </a:rPr>
              <a:t>O(1)</a:t>
            </a:r>
            <a:r>
              <a:rPr lang="zh-CN" altLang="en-US">
                <a:sym typeface="+mn-ea"/>
              </a:rPr>
              <a:t>知道每次转移的贡献了</a:t>
            </a:r>
            <a:endParaRPr lang="zh-CN" altLang="en-US"/>
          </a:p>
          <a:p>
            <a:r>
              <a:rPr lang="zh-CN" altLang="en-US">
                <a:sym typeface="+mn-ea"/>
              </a:rPr>
              <a:t>总复杂度</a:t>
            </a:r>
            <a:r>
              <a:rPr lang="en-US" altLang="zh-CN">
                <a:sym typeface="+mn-ea"/>
              </a:rPr>
              <a:t>O( nsqrt(m) )</a:t>
            </a:r>
          </a:p>
          <a:p>
            <a:r>
              <a:rPr lang="zh-CN" altLang="en-US">
                <a:solidFill>
                  <a:srgbClr val="FF0000"/>
                </a:solidFill>
                <a:sym typeface="+mn-ea"/>
              </a:rPr>
              <a:t>空间复杂度</a:t>
            </a:r>
            <a:r>
              <a:rPr lang="en-US" altLang="zh-CN">
                <a:solidFill>
                  <a:srgbClr val="FF0000"/>
                </a:solidFill>
                <a:sym typeface="+mn-ea"/>
              </a:rPr>
              <a:t>O( nsqrt(m) )</a:t>
            </a:r>
          </a:p>
          <a:p>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a:t>
            </a:r>
          </a:p>
        </p:txBody>
      </p:sp>
      <p:sp>
        <p:nvSpPr>
          <p:cNvPr id="3" name="内容占位符 2"/>
          <p:cNvSpPr>
            <a:spLocks noGrp="1"/>
          </p:cNvSpPr>
          <p:nvPr>
            <p:ph idx="1"/>
          </p:nvPr>
        </p:nvSpPr>
        <p:spPr/>
        <p:txBody>
          <a:bodyPr>
            <a:normAutofit fontScale="92500"/>
          </a:bodyPr>
          <a:lstStyle/>
          <a:p>
            <a:r>
              <a:rPr lang="zh-CN" altLang="en-US"/>
              <a:t>由于要把莫队的过程整个离线下来</a:t>
            </a:r>
          </a:p>
          <a:p>
            <a:r>
              <a:rPr lang="zh-CN" altLang="en-US"/>
              <a:t>这个由于差分，所以自带</a:t>
            </a:r>
            <a:r>
              <a:rPr lang="en-US" altLang="zh-CN"/>
              <a:t>2</a:t>
            </a:r>
            <a:r>
              <a:rPr lang="zh-CN" altLang="en-US"/>
              <a:t>倍常数</a:t>
            </a:r>
          </a:p>
          <a:p>
            <a:r>
              <a:rPr lang="zh-CN" altLang="en-US"/>
              <a:t>又每次查询需要维护两个</a:t>
            </a:r>
            <a:r>
              <a:rPr lang="en-US" altLang="zh-CN"/>
              <a:t>int ( n , m = 1e5 )</a:t>
            </a:r>
          </a:p>
          <a:p>
            <a:r>
              <a:rPr lang="zh-CN" altLang="en-US"/>
              <a:t>所以空间常数巨大（随机数据下都要</a:t>
            </a:r>
            <a:r>
              <a:rPr lang="en-US" altLang="zh-CN"/>
              <a:t>500MB</a:t>
            </a:r>
            <a:r>
              <a:rPr lang="zh-CN" altLang="en-US"/>
              <a:t>空间左右）</a:t>
            </a:r>
          </a:p>
          <a:p>
            <a:r>
              <a:rPr lang="zh-CN" altLang="en-US"/>
              <a:t>又由于寻址不连续，所以只是离线这一步就要花费巨大的时间</a:t>
            </a:r>
          </a:p>
          <a:p>
            <a:r>
              <a:rPr lang="zh-CN" altLang="en-US"/>
              <a:t>所以这是一个空间和时间都消耗很大的算法</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Possibility</a:t>
            </a:r>
          </a:p>
        </p:txBody>
      </p:sp>
      <p:sp>
        <p:nvSpPr>
          <p:cNvPr id="3" name="内容占位符 2"/>
          <p:cNvSpPr>
            <a:spLocks noGrp="1"/>
          </p:cNvSpPr>
          <p:nvPr>
            <p:ph idx="1"/>
          </p:nvPr>
        </p:nvSpPr>
        <p:spPr/>
        <p:txBody>
          <a:bodyPr/>
          <a:lstStyle/>
          <a:p>
            <a:r>
              <a:rPr lang="zh-CN" altLang="en-US"/>
              <a:t>可不可以优化这个的空间呢？</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Optimization</a:t>
            </a:r>
          </a:p>
        </p:txBody>
      </p:sp>
      <p:sp>
        <p:nvSpPr>
          <p:cNvPr id="3" name="内容占位符 2"/>
          <p:cNvSpPr>
            <a:spLocks noGrp="1"/>
          </p:cNvSpPr>
          <p:nvPr>
            <p:ph idx="1"/>
          </p:nvPr>
        </p:nvSpPr>
        <p:spPr/>
        <p:txBody>
          <a:bodyPr/>
          <a:lstStyle/>
          <a:p>
            <a:r>
              <a:rPr lang="zh-CN" altLang="en-US"/>
              <a:t>如果可以把空间优化至</a:t>
            </a:r>
            <a:r>
              <a:rPr lang="en-US" altLang="zh-CN"/>
              <a:t>O( n + m )</a:t>
            </a:r>
          </a:p>
          <a:p>
            <a:r>
              <a:rPr lang="zh-CN" altLang="en-US"/>
              <a:t>则一切问题都解决了</a:t>
            </a:r>
          </a:p>
          <a:p>
            <a:r>
              <a:rPr lang="zh-CN" altLang="en-US"/>
              <a:t>（时间消耗大的最大问题是空间太大导致内存访问代价过高引起的）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1.</a:t>
            </a:r>
            <a:r>
              <a:rPr lang="zh-CN" altLang="en-US" dirty="0"/>
              <a:t>序列维护（线段树</a:t>
            </a:r>
            <a:r>
              <a:rPr lang="en-US" altLang="zh-CN" dirty="0"/>
              <a:t>&amp;</a:t>
            </a:r>
            <a:r>
              <a:rPr lang="zh-CN" altLang="en-US" dirty="0"/>
              <a:t>平衡树）</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的其他功能</a:t>
            </a:r>
          </a:p>
        </p:txBody>
      </p:sp>
      <p:sp>
        <p:nvSpPr>
          <p:cNvPr id="3" name="内容占位符 2"/>
          <p:cNvSpPr>
            <a:spLocks noGrp="1"/>
          </p:cNvSpPr>
          <p:nvPr>
            <p:ph idx="1"/>
          </p:nvPr>
        </p:nvSpPr>
        <p:spPr/>
        <p:txBody>
          <a:bodyPr>
            <a:normAutofit/>
          </a:bodyPr>
          <a:lstStyle/>
          <a:p>
            <a:r>
              <a:rPr lang="en-US" altLang="zh-CN" sz="2800" dirty="0" err="1"/>
              <a:t>Treap</a:t>
            </a:r>
            <a:r>
              <a:rPr lang="zh-CN" altLang="en-US" sz="2800" dirty="0"/>
              <a:t>还可以支持维护序列时的分裂合并</a:t>
            </a:r>
            <a:endParaRPr lang="en-US" altLang="zh-CN" sz="2800" dirty="0"/>
          </a:p>
          <a:p>
            <a:r>
              <a:rPr lang="zh-CN" altLang="en-US" sz="2800" dirty="0"/>
              <a:t>这里不详细讲了（我也不会）</a:t>
            </a:r>
            <a:endParaRPr lang="en-US" altLang="zh-CN" sz="2800" dirty="0"/>
          </a:p>
          <a:p>
            <a:r>
              <a:rPr lang="zh-CN" altLang="en-US" sz="2800" dirty="0"/>
              <a:t>具体可以看</a:t>
            </a:r>
            <a:r>
              <a:rPr lang="en-US" altLang="zh-CN" sz="2800" dirty="0" err="1"/>
              <a:t>luogu</a:t>
            </a:r>
            <a:r>
              <a:rPr lang="zh-CN" altLang="en-US" sz="2800" dirty="0"/>
              <a:t>日报？</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Optimization</a:t>
            </a:r>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深入挖掘这个莫队的性质</a:t>
            </a:r>
          </a:p>
          <a:p>
            <a:r>
              <a:rPr lang="zh-CN" altLang="en-US" dirty="0"/>
              <a:t>发现莫队只有</a:t>
            </a:r>
            <a:r>
              <a:rPr lang="en-US" altLang="zh-CN" dirty="0"/>
              <a:t>O( m )</a:t>
            </a:r>
            <a:r>
              <a:rPr lang="zh-CN" altLang="en-US" dirty="0"/>
              <a:t>次本质不同的询问：</a:t>
            </a:r>
          </a:p>
          <a:p>
            <a:r>
              <a:rPr lang="zh-CN" altLang="en-US" dirty="0">
                <a:sym typeface="+mn-ea"/>
              </a:rPr>
              <a:t>区间</a:t>
            </a:r>
            <a:r>
              <a:rPr lang="en-US" altLang="zh-CN" dirty="0">
                <a:sym typeface="+mn-ea"/>
              </a:rPr>
              <a:t>[l1,r1-1]</a:t>
            </a:r>
            <a:r>
              <a:rPr lang="zh-CN" altLang="en-US" dirty="0">
                <a:sym typeface="+mn-ea"/>
              </a:rPr>
              <a:t>内与</a:t>
            </a:r>
            <a:r>
              <a:rPr lang="en-US" altLang="zh-CN" dirty="0">
                <a:sym typeface="+mn-ea"/>
              </a:rPr>
              <a:t>a[r1]</a:t>
            </a:r>
            <a:r>
              <a:rPr lang="zh-CN" altLang="en-US" dirty="0">
                <a:sym typeface="+mn-ea"/>
              </a:rPr>
              <a:t>有关的一个信息</a:t>
            </a:r>
          </a:p>
          <a:p>
            <a:r>
              <a:rPr lang="zh-CN" altLang="en-US" dirty="0">
                <a:sym typeface="+mn-ea"/>
              </a:rPr>
              <a:t>区间</a:t>
            </a:r>
            <a:r>
              <a:rPr lang="en-US" altLang="zh-CN" dirty="0">
                <a:sym typeface="+mn-ea"/>
              </a:rPr>
              <a:t>[l1,r1-2]</a:t>
            </a:r>
            <a:r>
              <a:rPr lang="zh-CN" altLang="en-US" dirty="0">
                <a:sym typeface="+mn-ea"/>
              </a:rPr>
              <a:t>内与</a:t>
            </a:r>
            <a:r>
              <a:rPr lang="en-US" altLang="zh-CN" dirty="0">
                <a:sym typeface="+mn-ea"/>
              </a:rPr>
              <a:t>a[r1-1]</a:t>
            </a:r>
            <a:r>
              <a:rPr lang="zh-CN" altLang="en-US" dirty="0">
                <a:sym typeface="+mn-ea"/>
              </a:rPr>
              <a:t>有关的一个信息</a:t>
            </a:r>
            <a:endParaRPr lang="zh-CN" altLang="en-US" dirty="0"/>
          </a:p>
          <a:p>
            <a:r>
              <a:rPr lang="zh-CN" altLang="en-US" dirty="0">
                <a:sym typeface="+mn-ea"/>
              </a:rPr>
              <a:t>区间</a:t>
            </a:r>
            <a:r>
              <a:rPr lang="en-US" altLang="zh-CN" dirty="0">
                <a:sym typeface="+mn-ea"/>
              </a:rPr>
              <a:t>[l1,r1-3]</a:t>
            </a:r>
            <a:r>
              <a:rPr lang="zh-CN" altLang="en-US" dirty="0">
                <a:sym typeface="+mn-ea"/>
              </a:rPr>
              <a:t>内与</a:t>
            </a:r>
            <a:r>
              <a:rPr lang="en-US" altLang="zh-CN" dirty="0">
                <a:sym typeface="+mn-ea"/>
              </a:rPr>
              <a:t>a[r1-2]</a:t>
            </a:r>
            <a:r>
              <a:rPr lang="zh-CN" altLang="en-US" dirty="0">
                <a:sym typeface="+mn-ea"/>
              </a:rPr>
              <a:t>有关的一个信息</a:t>
            </a:r>
          </a:p>
          <a:p>
            <a:r>
              <a:rPr lang="en-US" altLang="zh-CN" dirty="0">
                <a:sym typeface="+mn-ea"/>
              </a:rPr>
              <a:t>......</a:t>
            </a:r>
          </a:p>
          <a:p>
            <a:r>
              <a:rPr lang="zh-CN" altLang="en-US" dirty="0">
                <a:sym typeface="+mn-ea"/>
              </a:rPr>
              <a:t>区间</a:t>
            </a:r>
            <a:r>
              <a:rPr lang="en-US" altLang="zh-CN" dirty="0">
                <a:sym typeface="+mn-ea"/>
              </a:rPr>
              <a:t>[l1+1,r1]</a:t>
            </a:r>
            <a:r>
              <a:rPr lang="zh-CN" altLang="en-US" dirty="0">
                <a:sym typeface="+mn-ea"/>
              </a:rPr>
              <a:t>内与</a:t>
            </a:r>
            <a:r>
              <a:rPr lang="en-US" altLang="zh-CN" dirty="0">
                <a:sym typeface="+mn-ea"/>
              </a:rPr>
              <a:t>a[l1]</a:t>
            </a:r>
            <a:r>
              <a:rPr lang="zh-CN" altLang="en-US" dirty="0">
                <a:sym typeface="+mn-ea"/>
              </a:rPr>
              <a:t>有关的一个信息</a:t>
            </a:r>
          </a:p>
          <a:p>
            <a:r>
              <a:rPr lang="zh-CN" altLang="en-US" dirty="0">
                <a:sym typeface="+mn-ea"/>
              </a:rPr>
              <a:t>区间</a:t>
            </a:r>
            <a:r>
              <a:rPr lang="en-US" altLang="zh-CN" dirty="0">
                <a:sym typeface="+mn-ea"/>
              </a:rPr>
              <a:t>[l1+2,r1]</a:t>
            </a:r>
            <a:r>
              <a:rPr lang="zh-CN" altLang="en-US" dirty="0">
                <a:sym typeface="+mn-ea"/>
              </a:rPr>
              <a:t>内与</a:t>
            </a:r>
            <a:r>
              <a:rPr lang="en-US" altLang="zh-CN" dirty="0">
                <a:sym typeface="+mn-ea"/>
              </a:rPr>
              <a:t>a[l1+1]</a:t>
            </a:r>
            <a:r>
              <a:rPr lang="zh-CN" altLang="en-US" dirty="0">
                <a:sym typeface="+mn-ea"/>
              </a:rPr>
              <a:t>有关的一个信息</a:t>
            </a:r>
            <a:endParaRPr lang="zh-CN" altLang="en-US" dirty="0"/>
          </a:p>
          <a:p>
            <a:r>
              <a:rPr lang="zh-CN" altLang="en-US" dirty="0">
                <a:sym typeface="+mn-ea"/>
              </a:rPr>
              <a:t>区间</a:t>
            </a:r>
            <a:r>
              <a:rPr lang="en-US" altLang="zh-CN" dirty="0">
                <a:sym typeface="+mn-ea"/>
              </a:rPr>
              <a:t>[l1+3,r1]</a:t>
            </a:r>
            <a:r>
              <a:rPr lang="zh-CN" altLang="en-US" dirty="0">
                <a:sym typeface="+mn-ea"/>
              </a:rPr>
              <a:t>内与</a:t>
            </a:r>
            <a:r>
              <a:rPr lang="en-US" altLang="zh-CN" dirty="0">
                <a:sym typeface="+mn-ea"/>
              </a:rPr>
              <a:t>a[l1+2]</a:t>
            </a:r>
            <a:r>
              <a:rPr lang="zh-CN" altLang="en-US" dirty="0">
                <a:sym typeface="+mn-ea"/>
              </a:rPr>
              <a:t>有关的一个信息</a:t>
            </a:r>
          </a:p>
          <a:p>
            <a:r>
              <a:rPr lang="en-US" altLang="zh-CN" dirty="0">
                <a:sym typeface="+mn-ea"/>
              </a:rPr>
              <a:t>......</a:t>
            </a:r>
          </a:p>
          <a:p>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Optimization</a:t>
            </a:r>
          </a:p>
        </p:txBody>
      </p:sp>
      <p:sp>
        <p:nvSpPr>
          <p:cNvPr id="3" name="内容占位符 2"/>
          <p:cNvSpPr>
            <a:spLocks noGrp="1"/>
          </p:cNvSpPr>
          <p:nvPr>
            <p:ph idx="1"/>
          </p:nvPr>
        </p:nvSpPr>
        <p:spPr/>
        <p:txBody>
          <a:bodyPr>
            <a:normAutofit fontScale="92500" lnSpcReduction="20000"/>
          </a:bodyPr>
          <a:lstStyle/>
          <a:p>
            <a:r>
              <a:rPr lang="zh-CN" altLang="en-US" dirty="0"/>
              <a:t>这个明显很有规律</a:t>
            </a:r>
          </a:p>
          <a:p>
            <a:r>
              <a:rPr lang="zh-CN" altLang="en-US" dirty="0"/>
              <a:t>可以针对莫队的</a:t>
            </a:r>
            <a:r>
              <a:rPr lang="en-US" altLang="zh-CN" dirty="0"/>
              <a:t>4</a:t>
            </a:r>
            <a:r>
              <a:rPr lang="zh-CN" altLang="en-US" dirty="0"/>
              <a:t>种转移推一下其贡献</a:t>
            </a:r>
          </a:p>
          <a:p>
            <a:r>
              <a:rPr lang="zh-CN" altLang="en-US" dirty="0"/>
              <a:t>发现有</a:t>
            </a:r>
            <a:r>
              <a:rPr lang="en-US" altLang="zh-CN" dirty="0"/>
              <a:t>6</a:t>
            </a:r>
            <a:r>
              <a:rPr lang="zh-CN" altLang="en-US" dirty="0"/>
              <a:t>种贡献：</a:t>
            </a:r>
          </a:p>
          <a:p>
            <a:r>
              <a:rPr lang="en-US" altLang="zh-CN" dirty="0"/>
              <a:t>+/-</a:t>
            </a:r>
            <a:r>
              <a:rPr lang="zh-CN" altLang="en-US" dirty="0"/>
              <a:t>前缀</a:t>
            </a:r>
            <a:r>
              <a:rPr lang="en-US" altLang="zh-CN" dirty="0"/>
              <a:t>x</a:t>
            </a:r>
            <a:r>
              <a:rPr lang="zh-CN" altLang="en-US" dirty="0"/>
              <a:t>内序列区间为</a:t>
            </a:r>
            <a:r>
              <a:rPr lang="en-US" altLang="zh-CN" dirty="0"/>
              <a:t>[</a:t>
            </a:r>
            <a:r>
              <a:rPr lang="en-US" altLang="zh-CN" dirty="0" err="1"/>
              <a:t>l,r</a:t>
            </a:r>
            <a:r>
              <a:rPr lang="en-US" altLang="zh-CN" dirty="0"/>
              <a:t>]</a:t>
            </a:r>
            <a:r>
              <a:rPr lang="zh-CN" altLang="en-US" dirty="0"/>
              <a:t>的所有数的贡献</a:t>
            </a:r>
          </a:p>
          <a:p>
            <a:r>
              <a:rPr lang="en-US" altLang="zh-CN" dirty="0"/>
              <a:t>+/-</a:t>
            </a:r>
            <a:r>
              <a:rPr lang="zh-CN" altLang="en-US" dirty="0"/>
              <a:t>前缀</a:t>
            </a:r>
            <a:r>
              <a:rPr lang="en-US" altLang="zh-CN" dirty="0"/>
              <a:t>[</a:t>
            </a:r>
            <a:r>
              <a:rPr lang="en-US" altLang="zh-CN" dirty="0" err="1"/>
              <a:t>l,r</a:t>
            </a:r>
            <a:r>
              <a:rPr lang="en-US" altLang="zh-CN" dirty="0"/>
              <a:t>]</a:t>
            </a:r>
            <a:r>
              <a:rPr lang="zh-CN" altLang="en-US" dirty="0"/>
              <a:t>内其右边</a:t>
            </a:r>
            <a:r>
              <a:rPr lang="en-US" altLang="zh-CN" dirty="0"/>
              <a:t>+1</a:t>
            </a:r>
            <a:r>
              <a:rPr lang="zh-CN" altLang="en-US" dirty="0"/>
              <a:t>位置的数的贡献</a:t>
            </a:r>
          </a:p>
          <a:p>
            <a:r>
              <a:rPr lang="en-US" altLang="zh-CN" dirty="0"/>
              <a:t>+/-</a:t>
            </a:r>
            <a:r>
              <a:rPr lang="zh-CN" altLang="en-US" dirty="0"/>
              <a:t>前缀</a:t>
            </a:r>
            <a:r>
              <a:rPr lang="en-US" altLang="zh-CN" dirty="0"/>
              <a:t>[</a:t>
            </a:r>
            <a:r>
              <a:rPr lang="en-US" altLang="zh-CN" dirty="0" err="1"/>
              <a:t>l,r</a:t>
            </a:r>
            <a:r>
              <a:rPr lang="en-US" altLang="zh-CN" dirty="0"/>
              <a:t>]</a:t>
            </a:r>
            <a:r>
              <a:rPr lang="zh-CN" altLang="en-US" dirty="0"/>
              <a:t>内其自己的贡献</a:t>
            </a:r>
          </a:p>
          <a:p>
            <a:endParaRPr lang="zh-CN" altLang="en-US" dirty="0"/>
          </a:p>
          <a:p>
            <a:r>
              <a:rPr lang="zh-CN" altLang="en-US" dirty="0"/>
              <a:t>第一种可以直接在每个地方开个</a:t>
            </a:r>
            <a:r>
              <a:rPr lang="en-US" altLang="zh-CN" dirty="0"/>
              <a:t>vector</a:t>
            </a:r>
            <a:r>
              <a:rPr lang="zh-CN" altLang="en-US" dirty="0"/>
              <a:t>，然后</a:t>
            </a:r>
            <a:r>
              <a:rPr lang="en-US" altLang="zh-CN" dirty="0" err="1"/>
              <a:t>push_back</a:t>
            </a:r>
            <a:r>
              <a:rPr lang="zh-CN" altLang="en-US" dirty="0"/>
              <a:t>一个</a:t>
            </a:r>
            <a:r>
              <a:rPr lang="en-US" altLang="zh-CN" dirty="0"/>
              <a:t>pair</a:t>
            </a:r>
            <a:r>
              <a:rPr lang="zh-CN" altLang="en-US" dirty="0"/>
              <a:t>表示区间来实现</a:t>
            </a:r>
          </a:p>
          <a:p>
            <a:r>
              <a:rPr lang="zh-CN" altLang="en-US" dirty="0"/>
              <a:t>后面两种可以通过打差分标记来实现</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Optimization</a:t>
            </a:r>
          </a:p>
        </p:txBody>
      </p:sp>
      <p:sp>
        <p:nvSpPr>
          <p:cNvPr id="3" name="内容占位符 2"/>
          <p:cNvSpPr>
            <a:spLocks noGrp="1"/>
          </p:cNvSpPr>
          <p:nvPr>
            <p:ph idx="1"/>
          </p:nvPr>
        </p:nvSpPr>
        <p:spPr/>
        <p:txBody>
          <a:bodyPr>
            <a:normAutofit/>
          </a:bodyPr>
          <a:lstStyle/>
          <a:p>
            <a:r>
              <a:rPr lang="zh-CN" altLang="en-US" dirty="0"/>
              <a:t>这个存在简洁很多的写法，讲后面的题</a:t>
            </a:r>
            <a:r>
              <a:rPr lang="zh-CN" altLang="en-US"/>
              <a:t>的时候会提到</a:t>
            </a:r>
            <a:endParaRPr lang="zh-CN" altLang="en-US" dirty="0"/>
          </a:p>
        </p:txBody>
      </p:sp>
    </p:spTree>
    <p:extLst>
      <p:ext uri="{BB962C8B-B14F-4D97-AF65-F5344CB8AC3E}">
        <p14:creationId xmlns:p14="http://schemas.microsoft.com/office/powerpoint/2010/main" val="9080030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树上莫队</a:t>
            </a:r>
          </a:p>
        </p:txBody>
      </p:sp>
      <p:sp>
        <p:nvSpPr>
          <p:cNvPr id="3" name="内容占位符 2"/>
          <p:cNvSpPr>
            <a:spLocks noGrp="1"/>
          </p:cNvSpPr>
          <p:nvPr>
            <p:ph idx="1"/>
          </p:nvPr>
        </p:nvSpPr>
        <p:spPr/>
        <p:txBody>
          <a:bodyPr/>
          <a:lstStyle/>
          <a:p>
            <a:r>
              <a:rPr lang="zh-CN" altLang="en-US" dirty="0"/>
              <a:t>查询链信息</a:t>
            </a:r>
            <a:endParaRPr lang="en-US" altLang="zh-CN" dirty="0"/>
          </a:p>
          <a:p>
            <a:r>
              <a:rPr lang="zh-CN" altLang="en-US" dirty="0"/>
              <a:t>查询子树信息</a:t>
            </a:r>
            <a:endParaRPr lang="en-US" altLang="zh-CN" dirty="0"/>
          </a:p>
          <a:p>
            <a:endParaRPr lang="en-US" altLang="zh-CN" dirty="0"/>
          </a:p>
          <a:p>
            <a:r>
              <a:rPr lang="zh-CN" altLang="en-US" dirty="0"/>
              <a:t>如果是查询子树的理想莫队信息，那么子树信息可以启发式合并上来，是</a:t>
            </a:r>
            <a:r>
              <a:rPr lang="en-US" altLang="zh-CN" dirty="0"/>
              <a:t>polylog</a:t>
            </a:r>
            <a:r>
              <a:rPr lang="zh-CN" altLang="en-US" dirty="0"/>
              <a:t>的</a:t>
            </a:r>
            <a:endParaRPr lang="en-US" altLang="zh-CN" dirty="0"/>
          </a:p>
        </p:txBody>
      </p:sp>
    </p:spTree>
    <p:extLst>
      <p:ext uri="{BB962C8B-B14F-4D97-AF65-F5344CB8AC3E}">
        <p14:creationId xmlns:p14="http://schemas.microsoft.com/office/powerpoint/2010/main" val="38880728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树上莫队</a:t>
            </a:r>
          </a:p>
        </p:txBody>
      </p:sp>
      <p:sp>
        <p:nvSpPr>
          <p:cNvPr id="3" name="内容占位符 2"/>
          <p:cNvSpPr>
            <a:spLocks noGrp="1"/>
          </p:cNvSpPr>
          <p:nvPr>
            <p:ph idx="1"/>
          </p:nvPr>
        </p:nvSpPr>
        <p:spPr/>
        <p:txBody>
          <a:bodyPr>
            <a:normAutofit fontScale="92500" lnSpcReduction="10000"/>
          </a:bodyPr>
          <a:lstStyle/>
          <a:p>
            <a:r>
              <a:rPr lang="zh-CN" altLang="en-US" dirty="0"/>
              <a:t>查询链的信息</a:t>
            </a:r>
          </a:p>
          <a:p>
            <a:r>
              <a:rPr lang="zh-CN" altLang="en-US" dirty="0"/>
              <a:t>有多种实现方法</a:t>
            </a:r>
          </a:p>
          <a:p>
            <a:r>
              <a:rPr lang="zh-CN" altLang="en-US" dirty="0"/>
              <a:t>第一种是将树的联通块分块，在树上跑莫队</a:t>
            </a:r>
          </a:p>
          <a:p>
            <a:r>
              <a:rPr lang="zh-CN" altLang="en-US" dirty="0"/>
              <a:t>另一种是将树的括号序分块，在括号序上跑莫队</a:t>
            </a:r>
            <a:endParaRPr lang="en-US" altLang="zh-CN" dirty="0"/>
          </a:p>
          <a:p>
            <a:r>
              <a:rPr lang="zh-CN" altLang="en-US" dirty="0"/>
              <a:t>我们也可以使用更好的树分块方法，不过链太弱了所以没有必要</a:t>
            </a:r>
          </a:p>
          <a:p>
            <a:r>
              <a:rPr lang="zh-CN" altLang="en-US" dirty="0"/>
              <a:t>无论代码难度，常数来说都是括号序更优</a:t>
            </a:r>
          </a:p>
          <a:p>
            <a:r>
              <a:rPr lang="zh-CN" altLang="en-US" dirty="0"/>
              <a:t>这里只介绍括号序</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括号序</a:t>
            </a:r>
            <a:endParaRPr lang="zh-CN" altLang="en-US"/>
          </a:p>
        </p:txBody>
      </p:sp>
      <p:sp>
        <p:nvSpPr>
          <p:cNvPr id="3" name="内容占位符 2"/>
          <p:cNvSpPr>
            <a:spLocks noGrp="1"/>
          </p:cNvSpPr>
          <p:nvPr>
            <p:ph idx="1"/>
          </p:nvPr>
        </p:nvSpPr>
        <p:spPr/>
        <p:txBody>
          <a:bodyPr>
            <a:normAutofit fontScale="92500" lnSpcReduction="20000"/>
          </a:bodyPr>
          <a:lstStyle/>
          <a:p>
            <a:r>
              <a:rPr lang="zh-CN" altLang="en-US"/>
              <a:t>即</a:t>
            </a:r>
            <a:r>
              <a:rPr lang="en-US" altLang="zh-CN"/>
              <a:t>DFS</a:t>
            </a:r>
            <a:r>
              <a:rPr lang="zh-CN" altLang="en-US"/>
              <a:t>树的时候</a:t>
            </a:r>
          </a:p>
          <a:p>
            <a:r>
              <a:rPr lang="zh-CN" altLang="en-US"/>
              <a:t>进入</a:t>
            </a:r>
            <a:r>
              <a:rPr lang="en-US" altLang="zh-CN"/>
              <a:t>x</a:t>
            </a:r>
            <a:r>
              <a:rPr lang="zh-CN" altLang="en-US"/>
              <a:t>点就</a:t>
            </a:r>
            <a:r>
              <a:rPr lang="en-US" altLang="zh-CN"/>
              <a:t>push_back( x )</a:t>
            </a:r>
          </a:p>
          <a:p>
            <a:r>
              <a:rPr lang="zh-CN" altLang="en-US"/>
              <a:t>走出</a:t>
            </a:r>
            <a:r>
              <a:rPr lang="en-US" altLang="zh-CN"/>
              <a:t>x</a:t>
            </a:r>
            <a:r>
              <a:rPr lang="zh-CN" altLang="en-US"/>
              <a:t>点就</a:t>
            </a:r>
            <a:r>
              <a:rPr lang="en-US" altLang="zh-CN"/>
              <a:t>push_back( -x )</a:t>
            </a:r>
          </a:p>
          <a:p>
            <a:endParaRPr lang="en-US" altLang="zh-CN"/>
          </a:p>
          <a:p>
            <a:r>
              <a:rPr lang="zh-CN" altLang="en-US"/>
              <a:t>莫队转移的时候</a:t>
            </a:r>
          </a:p>
          <a:p>
            <a:r>
              <a:rPr lang="zh-CN" altLang="en-US"/>
              <a:t>如果新加入的值是</a:t>
            </a:r>
            <a:r>
              <a:rPr lang="en-US" altLang="zh-CN"/>
              <a:t>+x</a:t>
            </a:r>
            <a:r>
              <a:rPr lang="zh-CN" altLang="en-US"/>
              <a:t>，就加入</a:t>
            </a:r>
            <a:r>
              <a:rPr lang="en-US" altLang="zh-CN"/>
              <a:t>x</a:t>
            </a:r>
          </a:p>
          <a:p>
            <a:r>
              <a:rPr lang="zh-CN" altLang="en-US">
                <a:sym typeface="+mn-ea"/>
              </a:rPr>
              <a:t>如果新加入的值是</a:t>
            </a:r>
            <a:r>
              <a:rPr lang="en-US" altLang="zh-CN">
                <a:sym typeface="+mn-ea"/>
              </a:rPr>
              <a:t>-x</a:t>
            </a:r>
            <a:r>
              <a:rPr lang="zh-CN" altLang="en-US">
                <a:sym typeface="+mn-ea"/>
              </a:rPr>
              <a:t>，就删除</a:t>
            </a:r>
            <a:r>
              <a:rPr lang="en-US" altLang="zh-CN">
                <a:sym typeface="+mn-ea"/>
              </a:rPr>
              <a:t>x</a:t>
            </a:r>
            <a:endParaRPr lang="en-US" altLang="zh-CN"/>
          </a:p>
          <a:p>
            <a:r>
              <a:rPr lang="zh-CN" altLang="en-US">
                <a:sym typeface="+mn-ea"/>
              </a:rPr>
              <a:t>如果新删除的值是</a:t>
            </a:r>
            <a:r>
              <a:rPr lang="en-US" altLang="zh-CN">
                <a:sym typeface="+mn-ea"/>
              </a:rPr>
              <a:t>+x</a:t>
            </a:r>
            <a:r>
              <a:rPr lang="zh-CN" altLang="en-US">
                <a:sym typeface="+mn-ea"/>
              </a:rPr>
              <a:t>，就删除</a:t>
            </a:r>
            <a:r>
              <a:rPr lang="en-US" altLang="zh-CN">
                <a:sym typeface="+mn-ea"/>
              </a:rPr>
              <a:t>x</a:t>
            </a:r>
            <a:endParaRPr lang="en-US" altLang="zh-CN"/>
          </a:p>
          <a:p>
            <a:r>
              <a:rPr lang="zh-CN" altLang="en-US">
                <a:sym typeface="+mn-ea"/>
              </a:rPr>
              <a:t>如果新删除的值是</a:t>
            </a:r>
            <a:r>
              <a:rPr lang="en-US" altLang="zh-CN">
                <a:sym typeface="+mn-ea"/>
              </a:rPr>
              <a:t>-x</a:t>
            </a:r>
            <a:r>
              <a:rPr lang="zh-CN" altLang="en-US">
                <a:sym typeface="+mn-ea"/>
              </a:rPr>
              <a:t>，就加入</a:t>
            </a:r>
            <a:r>
              <a:rPr lang="en-US" altLang="zh-CN">
                <a:sym typeface="+mn-ea"/>
              </a:rPr>
              <a:t>x</a:t>
            </a:r>
            <a:endParaRPr lang="en-US" altLang="zh-CN"/>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带修改莫队</a:t>
            </a:r>
          </a:p>
        </p:txBody>
      </p:sp>
      <p:sp>
        <p:nvSpPr>
          <p:cNvPr id="3" name="内容占位符 2"/>
          <p:cNvSpPr>
            <a:spLocks noGrp="1"/>
          </p:cNvSpPr>
          <p:nvPr>
            <p:ph idx="1"/>
          </p:nvPr>
        </p:nvSpPr>
        <p:spPr/>
        <p:txBody>
          <a:bodyPr>
            <a:normAutofit fontScale="92500" lnSpcReduction="20000"/>
          </a:bodyPr>
          <a:lstStyle/>
          <a:p>
            <a:r>
              <a:rPr lang="zh-CN" altLang="en-US"/>
              <a:t>普通的莫队是在转移二元组状态</a:t>
            </a:r>
            <a:r>
              <a:rPr lang="en-US" altLang="zh-CN"/>
              <a:t>(l,r)</a:t>
            </a:r>
          </a:p>
          <a:p>
            <a:r>
              <a:rPr lang="zh-CN" altLang="en-US"/>
              <a:t>如果带修改，可以加上一维表示时间</a:t>
            </a:r>
          </a:p>
          <a:p>
            <a:r>
              <a:rPr lang="zh-CN" altLang="en-US"/>
              <a:t>把状态变成三元组状态</a:t>
            </a:r>
            <a:r>
              <a:rPr lang="en-US" altLang="zh-CN"/>
              <a:t>(l,r,t)</a:t>
            </a:r>
          </a:p>
          <a:p>
            <a:r>
              <a:rPr lang="zh-CN" altLang="en-US"/>
              <a:t>这个新的状态可以在一个可以</a:t>
            </a:r>
            <a:r>
              <a:rPr lang="en-US" altLang="zh-CN"/>
              <a:t>O(1)</a:t>
            </a:r>
            <a:r>
              <a:rPr lang="zh-CN" altLang="en-US"/>
              <a:t>转移到</a:t>
            </a:r>
          </a:p>
          <a:p>
            <a:r>
              <a:rPr lang="en-US" altLang="zh-CN"/>
              <a:t>(l,r,t-1) </a:t>
            </a:r>
            <a:r>
              <a:rPr lang="en-US" altLang="zh-CN">
                <a:sym typeface="+mn-ea"/>
              </a:rPr>
              <a:t>(l,r,t+1)</a:t>
            </a:r>
            <a:endParaRPr lang="en-US" altLang="zh-CN"/>
          </a:p>
          <a:p>
            <a:r>
              <a:rPr lang="en-US" altLang="zh-CN">
                <a:sym typeface="+mn-ea"/>
              </a:rPr>
              <a:t>(l-1,r,t) (l+1,r,t)</a:t>
            </a:r>
          </a:p>
          <a:p>
            <a:r>
              <a:rPr lang="en-US" altLang="zh-CN">
                <a:sym typeface="+mn-ea"/>
              </a:rPr>
              <a:t>(l,r-1,t) (l,r+1,t)</a:t>
            </a:r>
          </a:p>
          <a:p>
            <a:endParaRPr lang="en-US" altLang="zh-CN"/>
          </a:p>
          <a:p>
            <a:r>
              <a:rPr lang="zh-CN" altLang="en-US"/>
              <a:t>可以用和普通莫队类似的方法排序转移，做到</a:t>
            </a:r>
            <a:r>
              <a:rPr lang="en-US" altLang="zh-CN"/>
              <a:t>O( n^5/3 )</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不删除莫队</a:t>
            </a:r>
          </a:p>
        </p:txBody>
      </p:sp>
      <p:sp>
        <p:nvSpPr>
          <p:cNvPr id="3" name="内容占位符 2"/>
          <p:cNvSpPr>
            <a:spLocks noGrp="1"/>
          </p:cNvSpPr>
          <p:nvPr>
            <p:ph idx="1"/>
          </p:nvPr>
        </p:nvSpPr>
        <p:spPr/>
        <p:txBody>
          <a:bodyPr/>
          <a:lstStyle/>
          <a:p>
            <a:r>
              <a:rPr lang="zh-CN" altLang="en-US"/>
              <a:t>莫队转移需要可以在一个可以接受的复杂度达到：</a:t>
            </a:r>
          </a:p>
          <a:p>
            <a:r>
              <a:rPr lang="zh-CN" altLang="en-US"/>
              <a:t>由</a:t>
            </a:r>
            <a:r>
              <a:rPr lang="en-US" altLang="zh-CN"/>
              <a:t>(l,r)</a:t>
            </a:r>
            <a:r>
              <a:rPr lang="zh-CN" altLang="en-US"/>
              <a:t>转移到</a:t>
            </a:r>
            <a:r>
              <a:rPr lang="en-US" altLang="zh-CN"/>
              <a:t>(l-1,r),(l+1,r),(l,r-1),(l,r+1)</a:t>
            </a:r>
          </a:p>
          <a:p>
            <a:r>
              <a:rPr lang="zh-CN" altLang="en-US"/>
              <a:t>然而有的信息不支持快速删除（比如</a:t>
            </a:r>
            <a:r>
              <a:rPr lang="en-US" altLang="zh-CN"/>
              <a:t>max</a:t>
            </a:r>
            <a:r>
              <a:rPr lang="zh-CN" altLang="en-US"/>
              <a:t>）</a:t>
            </a:r>
          </a:p>
          <a:p>
            <a:r>
              <a:rPr lang="zh-CN" altLang="en-US"/>
              <a:t>可以通过一些方法使得其只要支持按顺序撤销，而不用支持删除</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a:t>序列，多次查询一个区间</a:t>
            </a:r>
            <a:r>
              <a:rPr lang="en-US" altLang="zh-CN"/>
              <a:t>[l,r]</a:t>
            </a:r>
            <a:r>
              <a:rPr lang="zh-CN" altLang="en-US"/>
              <a:t>内</a:t>
            </a:r>
          </a:p>
          <a:p>
            <a:r>
              <a:rPr lang="zh-CN" altLang="en-US"/>
              <a:t>最小的</a:t>
            </a:r>
            <a:r>
              <a:rPr lang="en-US" altLang="zh-CN"/>
              <a:t>|ai-aj| , l &lt;= i , j &lt;= 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Brute</a:t>
            </a:r>
          </a:p>
        </p:txBody>
      </p:sp>
      <p:sp>
        <p:nvSpPr>
          <p:cNvPr id="3" name="内容占位符 2"/>
          <p:cNvSpPr>
            <a:spLocks noGrp="1"/>
          </p:cNvSpPr>
          <p:nvPr>
            <p:ph idx="1"/>
          </p:nvPr>
        </p:nvSpPr>
        <p:spPr/>
        <p:txBody>
          <a:bodyPr/>
          <a:lstStyle/>
          <a:p>
            <a:r>
              <a:rPr lang="zh-CN" altLang="en-US" dirty="0"/>
              <a:t>显然可以莫队</a:t>
            </a:r>
            <a:r>
              <a:rPr lang="en-US" altLang="zh-CN" dirty="0"/>
              <a:t>+</a:t>
            </a:r>
            <a:r>
              <a:rPr lang="zh-CN" altLang="en-US" dirty="0"/>
              <a:t>数据结构维护</a:t>
            </a:r>
          </a:p>
          <a:p>
            <a:r>
              <a:rPr lang="en-US" altLang="zh-CN" dirty="0"/>
              <a:t>O( </a:t>
            </a:r>
            <a:r>
              <a:rPr lang="en-US" altLang="zh-CN" dirty="0" err="1"/>
              <a:t>nsqrt</a:t>
            </a:r>
            <a:r>
              <a:rPr lang="en-US" altLang="zh-CN" dirty="0"/>
              <a:t>( m )</a:t>
            </a:r>
            <a:r>
              <a:rPr lang="en-US" altLang="zh-CN" dirty="0" err="1"/>
              <a:t>logn</a:t>
            </a:r>
            <a:r>
              <a:rPr lang="en-US" altLang="zh-CN" dirty="0"/>
              <a:t> )</a:t>
            </a:r>
          </a:p>
          <a:p>
            <a:r>
              <a:rPr lang="zh-CN" altLang="en-US" dirty="0"/>
              <a:t>需要数据结构支持查询前驱后继，还要开个堆维护一下，每次还要修改三次</a:t>
            </a:r>
            <a:endParaRPr lang="en-US" altLang="zh-CN" dirty="0"/>
          </a:p>
          <a:p>
            <a:r>
              <a:rPr lang="zh-CN" altLang="en-US" dirty="0"/>
              <a:t>由于值域小，可以做到</a:t>
            </a:r>
            <a:r>
              <a:rPr lang="en-US" altLang="zh-CN" dirty="0"/>
              <a:t>O( </a:t>
            </a:r>
            <a:r>
              <a:rPr lang="en-US" altLang="zh-CN" dirty="0" err="1"/>
              <a:t>nsqrt</a:t>
            </a:r>
            <a:r>
              <a:rPr lang="en-US" altLang="zh-CN" dirty="0"/>
              <a:t>( m )</a:t>
            </a:r>
            <a:r>
              <a:rPr lang="en-US" altLang="zh-CN" dirty="0" err="1"/>
              <a:t>loglogn</a:t>
            </a:r>
            <a:r>
              <a:rPr lang="en-US" altLang="zh-CN" dirty="0"/>
              <a:t> )</a:t>
            </a:r>
            <a:endParaRPr lang="zh-CN" altLang="en-US" dirty="0"/>
          </a:p>
          <a:p>
            <a:r>
              <a:rPr lang="zh-CN" altLang="en-US" dirty="0"/>
              <a:t>常数巨大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sz="2800" dirty="0"/>
              <a:t>“伸展树”“自适应查找树”</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Possibility</a:t>
            </a:r>
            <a:endParaRPr lang="zh-CN" altLang="en-US" dirty="0"/>
          </a:p>
        </p:txBody>
      </p:sp>
      <p:sp>
        <p:nvSpPr>
          <p:cNvPr id="3" name="内容占位符 2"/>
          <p:cNvSpPr>
            <a:spLocks noGrp="1"/>
          </p:cNvSpPr>
          <p:nvPr>
            <p:ph idx="1"/>
          </p:nvPr>
        </p:nvSpPr>
        <p:spPr/>
        <p:txBody>
          <a:bodyPr/>
          <a:lstStyle/>
          <a:p>
            <a:r>
              <a:rPr lang="zh-CN" altLang="en-US"/>
              <a:t>可不可以用区间逆序对那个方法优化呢？</a:t>
            </a:r>
          </a:p>
          <a:p>
            <a:endParaRPr lang="zh-CN" altLang="en-US"/>
          </a:p>
          <a:p>
            <a:r>
              <a:rPr lang="zh-CN" altLang="en-US"/>
              <a:t>然而区间逆序对能优化复杂度的原因是因为信息具有可减性，可以通过差分来降低复杂度</a:t>
            </a:r>
          </a:p>
          <a:p>
            <a:endParaRPr lang="zh-CN" altLang="en-US"/>
          </a:p>
          <a:p>
            <a:r>
              <a:rPr lang="zh-CN" altLang="en-US"/>
              <a:t>区间前驱后继明显没有这种性质</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lnSpcReduction="10000"/>
          </a:bodyPr>
          <a:lstStyle/>
          <a:p>
            <a:r>
              <a:rPr lang="zh-CN" altLang="en-US" dirty="0"/>
              <a:t>考虑一个数据结构</a:t>
            </a:r>
          </a:p>
          <a:p>
            <a:r>
              <a:rPr lang="zh-CN" altLang="en-US" dirty="0"/>
              <a:t>支持：</a:t>
            </a:r>
            <a:endParaRPr lang="en-US" altLang="zh-CN" dirty="0"/>
          </a:p>
          <a:p>
            <a:r>
              <a:rPr lang="en-US" altLang="zh-CN" dirty="0"/>
              <a:t>O( 1 )</a:t>
            </a:r>
            <a:r>
              <a:rPr lang="zh-CN" altLang="en-US" dirty="0"/>
              <a:t>插入</a:t>
            </a:r>
            <a:endParaRPr lang="en-US" altLang="zh-CN" dirty="0"/>
          </a:p>
          <a:p>
            <a:r>
              <a:rPr lang="en-US" altLang="zh-CN" dirty="0"/>
              <a:t>O( 1 )</a:t>
            </a:r>
            <a:r>
              <a:rPr lang="zh-CN" altLang="en-US" dirty="0"/>
              <a:t>查询</a:t>
            </a:r>
            <a:r>
              <a:rPr lang="zh-CN" altLang="en-US" dirty="0">
                <a:sym typeface="+mn-ea"/>
              </a:rPr>
              <a:t>一个存在的数的</a:t>
            </a:r>
            <a:r>
              <a:rPr lang="zh-CN" altLang="en-US" dirty="0"/>
              <a:t>前驱后继</a:t>
            </a:r>
          </a:p>
          <a:p>
            <a:pPr marL="0" indent="0">
              <a:buNone/>
            </a:pPr>
            <a:endParaRPr lang="zh-CN" altLang="en-US" dirty="0"/>
          </a:p>
          <a:p>
            <a:r>
              <a:rPr lang="zh-CN" altLang="en-US" dirty="0">
                <a:sym typeface="+mn-ea"/>
              </a:rPr>
              <a:t>是否存在这样的数据结构？</a:t>
            </a:r>
            <a:endParaRPr lang="en-US" altLang="zh-CN" dirty="0">
              <a:sym typeface="+mn-ea"/>
            </a:endParaRPr>
          </a:p>
          <a:p>
            <a:r>
              <a:rPr lang="zh-CN" altLang="en-US" dirty="0">
                <a:sym typeface="+mn-ea"/>
              </a:rPr>
              <a:t>在值域有限并且强制在线情况下</a:t>
            </a:r>
            <a:endParaRPr lang="zh-CN" altLang="en-US" dirty="0"/>
          </a:p>
          <a:p>
            <a:r>
              <a:rPr lang="zh-CN" altLang="en-US" dirty="0">
                <a:sym typeface="+mn-ea"/>
              </a:rPr>
              <a:t>最优是</a:t>
            </a:r>
            <a:r>
              <a:rPr lang="en-US" altLang="zh-CN" dirty="0" err="1">
                <a:sym typeface="+mn-ea"/>
              </a:rPr>
              <a:t>vEB</a:t>
            </a:r>
            <a:r>
              <a:rPr lang="zh-CN" altLang="en-US" dirty="0">
                <a:sym typeface="+mn-ea"/>
              </a:rPr>
              <a:t>树的</a:t>
            </a:r>
            <a:r>
              <a:rPr lang="en-US" altLang="zh-CN" dirty="0">
                <a:sym typeface="+mn-ea"/>
              </a:rPr>
              <a:t>Θ( </a:t>
            </a:r>
            <a:r>
              <a:rPr lang="en-US" altLang="zh-CN" dirty="0" err="1">
                <a:sym typeface="+mn-ea"/>
              </a:rPr>
              <a:t>loglogv</a:t>
            </a:r>
            <a:r>
              <a:rPr lang="en-US" altLang="zh-CN" dirty="0">
                <a:sym typeface="+mn-ea"/>
              </a:rPr>
              <a:t> )</a:t>
            </a:r>
            <a:r>
              <a:rPr lang="zh-CN" altLang="en-US" dirty="0">
                <a:sym typeface="+mn-ea"/>
              </a:rPr>
              <a:t>，这个是确界</a:t>
            </a:r>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dirty="0">
                <a:sym typeface="+mn-ea"/>
              </a:rPr>
              <a:t>考虑一个数据结构</a:t>
            </a:r>
            <a:endParaRPr lang="zh-CN" altLang="en-US" dirty="0"/>
          </a:p>
          <a:p>
            <a:r>
              <a:rPr lang="zh-CN" altLang="en-US" dirty="0">
                <a:sym typeface="+mn-ea"/>
              </a:rPr>
              <a:t>支持：</a:t>
            </a:r>
            <a:endParaRPr lang="en-US" altLang="zh-CN" dirty="0">
              <a:sym typeface="+mn-ea"/>
            </a:endParaRPr>
          </a:p>
          <a:p>
            <a:r>
              <a:rPr lang="en-US" altLang="zh-CN" dirty="0">
                <a:sym typeface="+mn-ea"/>
              </a:rPr>
              <a:t>O( 1 )</a:t>
            </a:r>
            <a:r>
              <a:rPr lang="zh-CN" altLang="en-US" dirty="0">
                <a:sym typeface="+mn-ea"/>
              </a:rPr>
              <a:t>删除</a:t>
            </a:r>
            <a:endParaRPr lang="en-US" altLang="zh-CN" dirty="0">
              <a:sym typeface="+mn-ea"/>
            </a:endParaRPr>
          </a:p>
          <a:p>
            <a:r>
              <a:rPr lang="en-US" altLang="zh-CN" dirty="0">
                <a:sym typeface="+mn-ea"/>
              </a:rPr>
              <a:t>O( 1 )</a:t>
            </a:r>
            <a:r>
              <a:rPr lang="zh-CN" altLang="en-US" dirty="0">
                <a:sym typeface="+mn-ea"/>
              </a:rPr>
              <a:t>查询一个</a:t>
            </a:r>
            <a:r>
              <a:rPr lang="zh-CN" altLang="en-US" dirty="0">
                <a:solidFill>
                  <a:srgbClr val="FF0000"/>
                </a:solidFill>
                <a:sym typeface="+mn-ea"/>
              </a:rPr>
              <a:t>存在的数</a:t>
            </a:r>
            <a:r>
              <a:rPr lang="zh-CN" altLang="en-US" dirty="0">
                <a:sym typeface="+mn-ea"/>
              </a:rPr>
              <a:t>的前驱后继</a:t>
            </a:r>
            <a:endParaRPr lang="zh-CN" altLang="en-US" dirty="0"/>
          </a:p>
          <a:p>
            <a:pPr marL="0" indent="0">
              <a:buNone/>
            </a:pPr>
            <a:endParaRPr lang="zh-CN" altLang="en-US" dirty="0"/>
          </a:p>
          <a:p>
            <a:r>
              <a:rPr lang="zh-CN" altLang="en-US" dirty="0">
                <a:sym typeface="+mn-ea"/>
              </a:rPr>
              <a:t>是否存在这样的数据结构？</a:t>
            </a:r>
            <a:endParaRPr lang="en-US" altLang="zh-CN" dirty="0"/>
          </a:p>
          <a:p>
            <a:r>
              <a:rPr lang="zh-CN" altLang="en-US" dirty="0"/>
              <a:t>可以用链表维护</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也就是说</a:t>
            </a:r>
          </a:p>
          <a:p>
            <a:r>
              <a:rPr lang="zh-CN" altLang="en-US"/>
              <a:t>如果我们查询区间</a:t>
            </a:r>
            <a:r>
              <a:rPr lang="en-US" altLang="zh-CN"/>
              <a:t>[l,r]</a:t>
            </a:r>
          </a:p>
          <a:p>
            <a:r>
              <a:rPr lang="zh-CN" altLang="en-US"/>
              <a:t>然后我们有区间</a:t>
            </a:r>
            <a:r>
              <a:rPr lang="en-US" altLang="zh-CN"/>
              <a:t>[x,y]</a:t>
            </a:r>
            <a:r>
              <a:rPr lang="zh-CN" altLang="en-US"/>
              <a:t>的值域链表</a:t>
            </a:r>
          </a:p>
          <a:p>
            <a:r>
              <a:rPr lang="zh-CN" altLang="en-US"/>
              <a:t>以及我们用一个值域分块维护出了区间</a:t>
            </a:r>
            <a:r>
              <a:rPr lang="en-US" altLang="zh-CN"/>
              <a:t>[x,y]</a:t>
            </a:r>
            <a:r>
              <a:rPr lang="zh-CN" altLang="en-US"/>
              <a:t>的信息</a:t>
            </a:r>
          </a:p>
          <a:p>
            <a:r>
              <a:rPr lang="zh-CN" altLang="en-US"/>
              <a:t>满足</a:t>
            </a:r>
            <a:r>
              <a:rPr lang="en-US" altLang="zh-CN"/>
              <a:t>x &lt;= l , r &lt;= y</a:t>
            </a:r>
          </a:p>
          <a:p>
            <a:r>
              <a:rPr lang="zh-CN" altLang="en-US"/>
              <a:t>则可以</a:t>
            </a:r>
            <a:r>
              <a:rPr lang="en-US" altLang="zh-CN"/>
              <a:t>O( x - l + r + y + sqrt(n) )</a:t>
            </a:r>
            <a:r>
              <a:rPr lang="zh-CN" altLang="en-US"/>
              <a:t>搞出区间</a:t>
            </a:r>
            <a:r>
              <a:rPr lang="en-US" altLang="zh-CN"/>
              <a:t>[l,r]</a:t>
            </a:r>
            <a:r>
              <a:rPr lang="zh-CN" altLang="en-US"/>
              <a:t>的信息</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即从两边开始，把</a:t>
            </a:r>
            <a:r>
              <a:rPr lang="en-US" altLang="zh-CN"/>
              <a:t>[x,l-1]</a:t>
            </a:r>
            <a:r>
              <a:rPr lang="zh-CN" altLang="en-US"/>
              <a:t>和</a:t>
            </a:r>
            <a:r>
              <a:rPr lang="en-US" altLang="zh-CN"/>
              <a:t>[r+1,y]</a:t>
            </a:r>
            <a:r>
              <a:rPr lang="zh-CN" altLang="en-US"/>
              <a:t>的所有数都删除掉</a:t>
            </a:r>
          </a:p>
          <a:p>
            <a:r>
              <a:rPr lang="zh-CN" altLang="en-US"/>
              <a:t>删除</a:t>
            </a:r>
            <a:r>
              <a:rPr lang="en-US" altLang="zh-CN"/>
              <a:t>x</a:t>
            </a:r>
            <a:r>
              <a:rPr lang="zh-CN" altLang="en-US"/>
              <a:t>的时候</a:t>
            </a:r>
          </a:p>
          <a:p>
            <a:r>
              <a:rPr lang="zh-CN" altLang="en-US"/>
              <a:t>将</a:t>
            </a:r>
            <a:r>
              <a:rPr lang="en-US" altLang="zh-CN"/>
              <a:t>x-pre(x) , suf(x)-x</a:t>
            </a:r>
            <a:r>
              <a:rPr lang="zh-CN" altLang="en-US"/>
              <a:t>从值域分块中删除</a:t>
            </a:r>
          </a:p>
          <a:p>
            <a:r>
              <a:rPr lang="zh-CN" altLang="en-US"/>
              <a:t>将</a:t>
            </a:r>
            <a:r>
              <a:rPr lang="en-US" altLang="zh-CN"/>
              <a:t>suf(x)-pre(x)</a:t>
            </a:r>
            <a:r>
              <a:rPr lang="zh-CN" altLang="en-US"/>
              <a:t>插入值域分块</a:t>
            </a:r>
          </a:p>
          <a:p>
            <a:r>
              <a:rPr lang="zh-CN" altLang="en-US"/>
              <a:t>即可以维护出新的区间的答案了</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整个的区间为</a:t>
            </a:r>
            <a:r>
              <a:rPr lang="en-US" altLang="zh-CN"/>
              <a:t>[x,y]</a:t>
            </a:r>
          </a:p>
          <a:p>
            <a:r>
              <a:rPr lang="zh-CN" altLang="en-US"/>
              <a:t>蓝色的区间为</a:t>
            </a:r>
            <a:r>
              <a:rPr lang="en-US" altLang="zh-CN"/>
              <a:t>[l,r]</a:t>
            </a:r>
          </a:p>
          <a:p>
            <a:r>
              <a:rPr lang="zh-CN" altLang="en-US"/>
              <a:t>即我们需要删除绿色的区间里面所有的数</a:t>
            </a:r>
          </a:p>
          <a:p>
            <a:endParaRPr lang="en-US" altLang="zh-CN"/>
          </a:p>
        </p:txBody>
      </p:sp>
      <p:graphicFrame>
        <p:nvGraphicFramePr>
          <p:cNvPr id="4" name="对象 3"/>
          <p:cNvGraphicFramePr>
            <a:graphicFrameLocks/>
          </p:cNvGraphicFramePr>
          <p:nvPr/>
        </p:nvGraphicFramePr>
        <p:xfrm>
          <a:off x="738188" y="3465195"/>
          <a:ext cx="7142321" cy="1365885"/>
        </p:xfrm>
        <a:graphic>
          <a:graphicData uri="http://schemas.openxmlformats.org/presentationml/2006/ole">
            <mc:AlternateContent xmlns:mc="http://schemas.openxmlformats.org/markup-compatibility/2006">
              <mc:Choice xmlns:v="urn:schemas-microsoft-com:vml" Requires="v">
                <p:oleObj spid="_x0000_s43017" r:id="rId3" imgW="9514286" imgH="1819529" progId="Paint.Picture">
                  <p:embed/>
                </p:oleObj>
              </mc:Choice>
              <mc:Fallback>
                <p:oleObj r:id="rId3" imgW="9514286" imgH="1819529" progId="Paint.Picture">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3465195"/>
                        <a:ext cx="7142321" cy="1365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考虑撒</a:t>
            </a:r>
            <a:r>
              <a:rPr lang="en-US" altLang="zh-CN"/>
              <a:t>t</a:t>
            </a:r>
            <a:r>
              <a:rPr lang="zh-CN" altLang="en-US"/>
              <a:t>个关键点</a:t>
            </a:r>
          </a:p>
          <a:p>
            <a:r>
              <a:rPr lang="zh-CN" altLang="en-US"/>
              <a:t>如果维护了关键点到关键点的信息</a:t>
            </a:r>
          </a:p>
          <a:p>
            <a:r>
              <a:rPr lang="zh-CN" altLang="en-US"/>
              <a:t>则我们</a:t>
            </a:r>
            <a:r>
              <a:rPr lang="en-US" altLang="zh-CN"/>
              <a:t>[x,y]</a:t>
            </a:r>
            <a:r>
              <a:rPr lang="zh-CN" altLang="en-US"/>
              <a:t>只要找到最近的关键点</a:t>
            </a:r>
            <a:r>
              <a:rPr lang="en-US" altLang="zh-CN"/>
              <a:t>l</a:t>
            </a:r>
            <a:r>
              <a:rPr lang="zh-CN" altLang="en-US"/>
              <a:t>满足</a:t>
            </a:r>
            <a:r>
              <a:rPr lang="en-US" altLang="zh-CN"/>
              <a:t>l&lt;=x,</a:t>
            </a:r>
            <a:r>
              <a:rPr lang="zh-CN" altLang="en-US"/>
              <a:t>最近的关键点</a:t>
            </a:r>
            <a:r>
              <a:rPr lang="en-US" altLang="zh-CN"/>
              <a:t>r</a:t>
            </a:r>
            <a:r>
              <a:rPr lang="zh-CN" altLang="en-US"/>
              <a:t>满足</a:t>
            </a:r>
            <a:r>
              <a:rPr lang="en-US" altLang="zh-CN"/>
              <a:t>y&lt;=r</a:t>
            </a:r>
            <a:r>
              <a:rPr lang="zh-CN" altLang="en-US"/>
              <a:t>即可</a:t>
            </a:r>
            <a:r>
              <a:rPr lang="en-US" altLang="zh-CN"/>
              <a:t>O( n/t )</a:t>
            </a:r>
            <a:r>
              <a:rPr lang="zh-CN" altLang="en-US"/>
              <a:t>从区间</a:t>
            </a:r>
            <a:r>
              <a:rPr lang="en-US" altLang="zh-CN"/>
              <a:t>[l,r]</a:t>
            </a:r>
            <a:r>
              <a:rPr lang="zh-CN" altLang="en-US"/>
              <a:t>转移到区间</a:t>
            </a:r>
            <a:r>
              <a:rPr lang="en-US" altLang="zh-CN"/>
              <a:t>[x,y]</a:t>
            </a:r>
          </a:p>
          <a:p>
            <a:r>
              <a:rPr lang="zh-CN" altLang="en-US"/>
              <a:t>我们知道所有关键点的位置后</a:t>
            </a:r>
          </a:p>
          <a:p>
            <a:r>
              <a:rPr lang="zh-CN" altLang="en-US"/>
              <a:t>可以离线每个询问，就知道每个询问是由哪一对关键点得来的</a:t>
            </a:r>
          </a:p>
          <a:p>
            <a:endParaRPr lang="zh-CN" altLang="en-US"/>
          </a:p>
          <a:p>
            <a:endParaRPr lang="en-US" altLang="zh-CN"/>
          </a:p>
        </p:txBody>
      </p:sp>
      <p:graphicFrame>
        <p:nvGraphicFramePr>
          <p:cNvPr id="4" name="对象 3"/>
          <p:cNvGraphicFramePr>
            <a:graphicFrameLocks/>
          </p:cNvGraphicFramePr>
          <p:nvPr/>
        </p:nvGraphicFramePr>
        <p:xfrm>
          <a:off x="769621" y="4378643"/>
          <a:ext cx="6970871" cy="1265396"/>
        </p:xfrm>
        <a:graphic>
          <a:graphicData uri="http://schemas.openxmlformats.org/presentationml/2006/ole">
            <mc:AlternateContent xmlns:mc="http://schemas.openxmlformats.org/markup-compatibility/2006">
              <mc:Choice xmlns:v="urn:schemas-microsoft-com:vml" Requires="v">
                <p:oleObj spid="_x0000_s44041" r:id="rId3" imgW="9285714" imgH="1685714" progId="Paint.Picture">
                  <p:embed/>
                </p:oleObj>
              </mc:Choice>
              <mc:Fallback>
                <p:oleObj r:id="rId3" imgW="9285714" imgH="1685714" progId="Paint.Picture">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1" y="4378643"/>
                        <a:ext cx="6970871" cy="1265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可以考虑撒</a:t>
            </a:r>
            <a:r>
              <a:rPr lang="en-US" altLang="zh-CN"/>
              <a:t>n/sqrt(m)</a:t>
            </a:r>
            <a:r>
              <a:rPr lang="zh-CN" altLang="en-US"/>
              <a:t>个点</a:t>
            </a:r>
          </a:p>
          <a:p>
            <a:r>
              <a:rPr lang="zh-CN" altLang="en-US"/>
              <a:t>于是对于每个询问，转移的复杂度为</a:t>
            </a:r>
            <a:r>
              <a:rPr lang="en-US" altLang="zh-CN"/>
              <a:t>O( n/sqrt(m) )</a:t>
            </a:r>
          </a:p>
          <a:p>
            <a:r>
              <a:rPr lang="zh-CN" altLang="en-US"/>
              <a:t>每个关键点需要</a:t>
            </a:r>
            <a:r>
              <a:rPr lang="en-US" altLang="zh-CN"/>
              <a:t>O(n)</a:t>
            </a:r>
            <a:r>
              <a:rPr lang="zh-CN" altLang="en-US"/>
              <a:t>处理其到每个关键点的链表以及值域分块</a:t>
            </a:r>
            <a:endParaRPr lang="en-US" altLang="zh-CN"/>
          </a:p>
          <a:p>
            <a:r>
              <a:rPr lang="zh-CN" altLang="en-US"/>
              <a:t>复杂度为</a:t>
            </a:r>
            <a:r>
              <a:rPr lang="en-US" altLang="zh-CN"/>
              <a:t>O( n^2/sqrt(m) )</a:t>
            </a:r>
          </a:p>
          <a:p>
            <a:r>
              <a:rPr lang="zh-CN" altLang="en-US"/>
              <a:t>总复杂度</a:t>
            </a:r>
            <a:r>
              <a:rPr lang="en-US" altLang="zh-CN"/>
              <a:t>O( n^2/sqrt(m) + n/sqrt(m)*m ) = O( nsqrt(m) )</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p>
        </p:txBody>
      </p:sp>
      <p:sp>
        <p:nvSpPr>
          <p:cNvPr id="3" name="内容占位符 2"/>
          <p:cNvSpPr>
            <a:spLocks noGrp="1"/>
          </p:cNvSpPr>
          <p:nvPr>
            <p:ph idx="1"/>
          </p:nvPr>
        </p:nvSpPr>
        <p:spPr/>
        <p:txBody>
          <a:bodyPr/>
          <a:lstStyle/>
          <a:p>
            <a:r>
              <a:rPr lang="zh-CN" altLang="en-US" dirty="0"/>
              <a:t>删除点之后还需要撤回这个删除</a:t>
            </a:r>
          </a:p>
          <a:p>
            <a:r>
              <a:rPr lang="zh-CN" altLang="en-US" dirty="0"/>
              <a:t>这个可以按时间维护一个栈来搞</a:t>
            </a:r>
          </a:p>
          <a:p>
            <a:endParaRPr lang="zh-CN" altLang="en-US" dirty="0"/>
          </a:p>
          <a:p>
            <a:r>
              <a:rPr lang="zh-CN" altLang="en-US" dirty="0"/>
              <a:t>优化的本质是：</a:t>
            </a:r>
          </a:p>
          <a:p>
            <a:r>
              <a:rPr lang="zh-CN" altLang="en-US" dirty="0"/>
              <a:t>无法</a:t>
            </a:r>
            <a:r>
              <a:rPr lang="en-US" altLang="zh-CN" dirty="0"/>
              <a:t>O(1)</a:t>
            </a:r>
            <a:r>
              <a:rPr lang="zh-CN" altLang="en-US" dirty="0"/>
              <a:t>插入</a:t>
            </a:r>
          </a:p>
          <a:p>
            <a:r>
              <a:rPr lang="zh-CN" altLang="en-US" dirty="0"/>
              <a:t>但是可以</a:t>
            </a:r>
            <a:r>
              <a:rPr lang="en-US" altLang="zh-CN" dirty="0"/>
              <a:t>O(1)</a:t>
            </a:r>
            <a:r>
              <a:rPr lang="zh-CN" altLang="en-US" dirty="0"/>
              <a:t>撤销</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p>
        </p:txBody>
      </p:sp>
      <p:sp>
        <p:nvSpPr>
          <p:cNvPr id="3" name="内容占位符 2"/>
          <p:cNvSpPr>
            <a:spLocks noGrp="1"/>
          </p:cNvSpPr>
          <p:nvPr>
            <p:ph idx="1"/>
          </p:nvPr>
        </p:nvSpPr>
        <p:spPr/>
        <p:txBody>
          <a:bodyPr/>
          <a:lstStyle/>
          <a:p>
            <a:r>
              <a:rPr lang="zh-CN" altLang="en-US" dirty="0"/>
              <a:t>其实不删除莫队和静态分块一定程度上是等价的</a:t>
            </a:r>
          </a:p>
          <a:p>
            <a:r>
              <a:rPr lang="zh-CN" altLang="en-US" dirty="0"/>
              <a:t>区别：</a:t>
            </a:r>
          </a:p>
          <a:p>
            <a:r>
              <a:rPr lang="en-US" altLang="zh-CN" dirty="0"/>
              <a:t>1.</a:t>
            </a:r>
            <a:r>
              <a:rPr lang="zh-CN" altLang="en-US" dirty="0"/>
              <a:t>不删除莫队的常数较小</a:t>
            </a:r>
          </a:p>
          <a:p>
            <a:r>
              <a:rPr lang="en-US" altLang="zh-CN" dirty="0"/>
              <a:t>2.</a:t>
            </a:r>
            <a:r>
              <a:rPr lang="zh-CN" altLang="en-US" dirty="0"/>
              <a:t>不删除莫队利用了之前状态的信息，也就是说如果不支持快速可持久化，不删除莫队的复杂度会比静态分块更优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sz="2800" dirty="0"/>
              <a:t>每次对一个节点进行操作的时候通过一种方法把这个点旋转至根</a:t>
            </a:r>
            <a:endParaRPr lang="en-US" altLang="zh-CN" sz="2800" dirty="0"/>
          </a:p>
          <a:p>
            <a:r>
              <a:rPr lang="zh-CN" altLang="en-US" sz="2800" dirty="0"/>
              <a:t>需要根据不同的情况判断应该怎么旋转，这里就不详细介绍了</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p>
        </p:txBody>
      </p:sp>
      <p:sp>
        <p:nvSpPr>
          <p:cNvPr id="3" name="内容占位符 2"/>
          <p:cNvSpPr>
            <a:spLocks noGrp="1"/>
          </p:cNvSpPr>
          <p:nvPr>
            <p:ph idx="1"/>
          </p:nvPr>
        </p:nvSpPr>
        <p:spPr/>
        <p:txBody>
          <a:bodyPr/>
          <a:lstStyle/>
          <a:p>
            <a:r>
              <a:rPr lang="zh-CN" altLang="en-US" dirty="0"/>
              <a:t>这个题有</a:t>
            </a:r>
            <a:r>
              <a:rPr lang="en-US" altLang="zh-CN" dirty="0" err="1"/>
              <a:t>nlognlogv</a:t>
            </a:r>
            <a:r>
              <a:rPr lang="zh-CN" altLang="en-US" dirty="0"/>
              <a:t>的线段树做法</a:t>
            </a:r>
          </a:p>
          <a:p>
            <a:r>
              <a:rPr lang="zh-CN" altLang="en-US" dirty="0"/>
              <a:t>可以去</a:t>
            </a:r>
            <a:r>
              <a:rPr lang="en-US" altLang="zh-CN" dirty="0" err="1"/>
              <a:t>cf</a:t>
            </a:r>
            <a:r>
              <a:rPr lang="zh-CN" altLang="en-US" dirty="0"/>
              <a:t>上翻翻</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Bzoj4358 permu</a:t>
            </a:r>
          </a:p>
        </p:txBody>
      </p:sp>
      <p:sp>
        <p:nvSpPr>
          <p:cNvPr id="3" name="内容占位符 2"/>
          <p:cNvSpPr>
            <a:spLocks noGrp="1"/>
          </p:cNvSpPr>
          <p:nvPr>
            <p:ph idx="1"/>
          </p:nvPr>
        </p:nvSpPr>
        <p:spPr/>
        <p:txBody>
          <a:bodyPr/>
          <a:lstStyle/>
          <a:p>
            <a:r>
              <a:rPr lang="zh-CN" altLang="en-US"/>
              <a:t>查询一个区间中最长的值域连续段</a:t>
            </a:r>
          </a:p>
          <a:p>
            <a:r>
              <a:rPr lang="zh-CN" altLang="en-US"/>
              <a:t>值域连续段</a:t>
            </a:r>
            <a:r>
              <a:rPr lang="en-US" altLang="zh-CN"/>
              <a:t>[x,y]</a:t>
            </a:r>
            <a:r>
              <a:rPr lang="zh-CN" altLang="en-US"/>
              <a:t>即区间中存在</a:t>
            </a:r>
            <a:r>
              <a:rPr lang="en-US" altLang="zh-CN"/>
              <a:t>[x,y]</a:t>
            </a:r>
            <a:r>
              <a:rPr lang="zh-CN" altLang="en-US"/>
              <a:t>内所有数</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a:t>
            </a:r>
            <a:r>
              <a:rPr lang="zh-CN" altLang="en-US"/>
              <a:t>引用自ccz181078博客</a:t>
            </a:r>
          </a:p>
        </p:txBody>
      </p:sp>
      <p:sp>
        <p:nvSpPr>
          <p:cNvPr id="3" name="内容占位符 2"/>
          <p:cNvSpPr>
            <a:spLocks noGrp="1"/>
          </p:cNvSpPr>
          <p:nvPr>
            <p:ph idx="1"/>
          </p:nvPr>
        </p:nvSpPr>
        <p:spPr/>
        <p:txBody>
          <a:bodyPr>
            <a:normAutofit fontScale="92500" lnSpcReduction="10000"/>
          </a:bodyPr>
          <a:lstStyle/>
          <a:p>
            <a:r>
              <a:rPr lang="zh-CN" altLang="en-US"/>
              <a:t>若维护当前区间[l,r]中每个值向左右延伸到的最远位置</a:t>
            </a:r>
          </a:p>
          <a:p>
            <a:r>
              <a:rPr lang="zh-CN" altLang="en-US"/>
              <a:t>实际只要维护值域的每个边缘点向另一侧延伸的最远位置</a:t>
            </a:r>
          </a:p>
          <a:p>
            <a:r>
              <a:rPr lang="zh-CN" altLang="en-US"/>
              <a:t>可以O(1)转移到[l,r+1]或[l-1,r]</a:t>
            </a:r>
          </a:p>
          <a:p>
            <a:r>
              <a:rPr lang="zh-CN" altLang="en-US"/>
              <a:t>但是这个由于是个取</a:t>
            </a:r>
            <a:r>
              <a:rPr lang="en-US" altLang="zh-CN"/>
              <a:t>max</a:t>
            </a:r>
            <a:r>
              <a:rPr lang="zh-CN" altLang="en-US"/>
              <a:t>的过程，所以不支持删除</a:t>
            </a:r>
          </a:p>
          <a:p>
            <a:endParaRPr lang="zh-CN" altLang="en-US"/>
          </a:p>
          <a:p>
            <a:r>
              <a:rPr lang="zh-CN" altLang="en-US">
                <a:sym typeface="+mn-ea"/>
              </a:rPr>
              <a:t>于是可以套用不删除莫队的做法即可</a:t>
            </a:r>
            <a:endParaRPr lang="zh-CN" altLang="en-US"/>
          </a:p>
          <a:p>
            <a:endParaRPr lang="zh-CN" alt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CodeChef</a:t>
            </a:r>
            <a:r>
              <a:rPr lang="en-US" altLang="zh-CN" dirty="0"/>
              <a:t> QCHEF</a:t>
            </a:r>
            <a:endParaRPr lang="zh-CN" altLang="en-US" dirty="0"/>
          </a:p>
        </p:txBody>
      </p:sp>
      <p:sp>
        <p:nvSpPr>
          <p:cNvPr id="3" name="内容占位符 2"/>
          <p:cNvSpPr>
            <a:spLocks noGrp="1"/>
          </p:cNvSpPr>
          <p:nvPr>
            <p:ph idx="1"/>
          </p:nvPr>
        </p:nvSpPr>
        <p:spPr/>
        <p:txBody>
          <a:bodyPr/>
          <a:lstStyle/>
          <a:p>
            <a:r>
              <a:rPr lang="zh-CN" altLang="en-US" dirty="0"/>
              <a:t>序列，每个询问求区间</a:t>
            </a:r>
            <a:r>
              <a:rPr lang="en-US" altLang="zh-CN" dirty="0"/>
              <a:t>[L,R]</a:t>
            </a:r>
            <a:r>
              <a:rPr lang="zh-CN" altLang="en-US" dirty="0"/>
              <a:t>中值相同时，位置差的最大值</a:t>
            </a:r>
            <a:endParaRPr lang="en-US" altLang="zh-CN" dirty="0"/>
          </a:p>
          <a:p>
            <a:r>
              <a:rPr lang="zh-CN" altLang="en-US" dirty="0"/>
              <a:t>即最大的</a:t>
            </a:r>
            <a:r>
              <a:rPr lang="en-US" altLang="zh-CN" dirty="0"/>
              <a:t>|x-y|</a:t>
            </a:r>
            <a:r>
              <a:rPr lang="zh-CN" altLang="en-US" dirty="0"/>
              <a:t>使得</a:t>
            </a:r>
            <a:r>
              <a:rPr lang="en-US" altLang="zh-CN" dirty="0"/>
              <a:t>L&lt;=</a:t>
            </a:r>
            <a:r>
              <a:rPr lang="en-US" altLang="zh-CN" dirty="0" err="1"/>
              <a:t>x,y</a:t>
            </a:r>
            <a:r>
              <a:rPr lang="en-US" altLang="zh-CN" dirty="0"/>
              <a:t>&lt;=R</a:t>
            </a:r>
            <a:r>
              <a:rPr lang="zh-CN" altLang="en-US" dirty="0"/>
              <a:t>且</a:t>
            </a:r>
            <a:r>
              <a:rPr lang="en-US" altLang="zh-CN" dirty="0"/>
              <a:t>a[x]==a[y]</a:t>
            </a:r>
            <a:endParaRPr lang="zh-CN"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和上一个题差不多</a:t>
            </a:r>
            <a:endParaRPr lang="en-US" altLang="zh-CN" dirty="0"/>
          </a:p>
          <a:p>
            <a:r>
              <a:rPr lang="zh-CN" altLang="en-US" dirty="0"/>
              <a:t>对于每个值维护一下最左边和最右边的点</a:t>
            </a:r>
            <a:endParaRPr lang="en-US" altLang="zh-CN" dirty="0"/>
          </a:p>
          <a:p>
            <a:r>
              <a:rPr lang="zh-CN" altLang="en-US" dirty="0"/>
              <a:t>然后跑不删除莫队即可</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静态分块基础</a:t>
            </a:r>
          </a:p>
        </p:txBody>
      </p:sp>
      <p:sp>
        <p:nvSpPr>
          <p:cNvPr id="3" name="副标题 2"/>
          <p:cNvSpPr>
            <a:spLocks noGrp="1"/>
          </p:cNvSpPr>
          <p:nvPr>
            <p:ph type="subTitle" idx="1"/>
          </p:nvPr>
        </p:nvSpPr>
        <p:spPr/>
        <p:txBody>
          <a:bodyPr>
            <a:normAutofit/>
          </a:bodyPr>
          <a:lstStyle/>
          <a:p>
            <a:r>
              <a:rPr lang="zh-CN" altLang="en-US" sz="3600">
                <a:sym typeface="+mn-ea"/>
              </a:rPr>
              <a:t>下列提到的分块默认为静态分块</a:t>
            </a:r>
            <a:endParaRPr lang="en-US" altLang="zh-CN" sz="36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分块的本质</a:t>
            </a:r>
          </a:p>
        </p:txBody>
      </p:sp>
      <p:sp>
        <p:nvSpPr>
          <p:cNvPr id="3" name="内容占位符 2"/>
          <p:cNvSpPr>
            <a:spLocks noGrp="1"/>
          </p:cNvSpPr>
          <p:nvPr>
            <p:ph idx="1"/>
          </p:nvPr>
        </p:nvSpPr>
        <p:spPr/>
        <p:txBody>
          <a:bodyPr/>
          <a:lstStyle/>
          <a:p>
            <a:r>
              <a:rPr lang="zh-CN" altLang="en-US" dirty="0"/>
              <a:t>通过预处理信息来达到更好的复杂度</a:t>
            </a:r>
          </a:p>
          <a:p>
            <a:r>
              <a:rPr lang="zh-CN" altLang="en-US" dirty="0"/>
              <a:t>功能为莫队算法的子集</a:t>
            </a:r>
          </a:p>
          <a:p>
            <a:r>
              <a:rPr lang="zh-CN" altLang="en-US" dirty="0"/>
              <a:t>也就是说除非强制在线，不然静态分块一定不如莫队</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经典问题</a:t>
            </a:r>
          </a:p>
        </p:txBody>
      </p:sp>
      <p:sp>
        <p:nvSpPr>
          <p:cNvPr id="3" name="内容占位符 2"/>
          <p:cNvSpPr>
            <a:spLocks noGrp="1"/>
          </p:cNvSpPr>
          <p:nvPr>
            <p:ph idx="1"/>
          </p:nvPr>
        </p:nvSpPr>
        <p:spPr/>
        <p:txBody>
          <a:bodyPr/>
          <a:lstStyle/>
          <a:p>
            <a:r>
              <a:rPr lang="zh-CN" altLang="en-US"/>
              <a:t>给一个序列，每次查询一个区间的众数，强制在线</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Solution1</a:t>
            </a:r>
            <a:endParaRPr lang="zh-CN" altLang="en-US" dirty="0"/>
          </a:p>
        </p:txBody>
      </p:sp>
      <p:sp>
        <p:nvSpPr>
          <p:cNvPr id="3" name="内容占位符 2"/>
          <p:cNvSpPr>
            <a:spLocks noGrp="1"/>
          </p:cNvSpPr>
          <p:nvPr>
            <p:ph idx="1"/>
          </p:nvPr>
        </p:nvSpPr>
        <p:spPr/>
        <p:txBody>
          <a:bodyPr/>
          <a:lstStyle/>
          <a:p>
            <a:r>
              <a:rPr lang="zh-CN" altLang="en-US" dirty="0"/>
              <a:t>之前两个题属于带修改的动态分块，这个题就属于只带查询的静态分块了</a:t>
            </a:r>
            <a:endParaRPr lang="en-US" altLang="zh-CN" dirty="0"/>
          </a:p>
          <a:p>
            <a:r>
              <a:rPr lang="zh-CN" altLang="en-US" dirty="0"/>
              <a:t>如何合并信息？</a:t>
            </a:r>
          </a:p>
          <a:p>
            <a:r>
              <a:rPr lang="zh-CN" altLang="en-US" dirty="0"/>
              <a:t>对于众数有一个性质：</a:t>
            </a:r>
          </a:p>
          <a:p>
            <a:r>
              <a:rPr lang="zh-CN" altLang="en-US" dirty="0"/>
              <a:t>如果</a:t>
            </a:r>
            <a:r>
              <a:rPr lang="en-US" altLang="zh-CN" dirty="0"/>
              <a:t>x</a:t>
            </a:r>
            <a:r>
              <a:rPr lang="zh-CN" altLang="en-US" dirty="0"/>
              <a:t>是集合</a:t>
            </a:r>
            <a:r>
              <a:rPr lang="en-US" altLang="zh-CN" dirty="0"/>
              <a:t>A</a:t>
            </a:r>
            <a:r>
              <a:rPr lang="zh-CN" altLang="en-US" dirty="0"/>
              <a:t>里面的众数，我们往集合</a:t>
            </a:r>
            <a:r>
              <a:rPr lang="en-US" altLang="zh-CN" dirty="0"/>
              <a:t>A</a:t>
            </a:r>
            <a:r>
              <a:rPr lang="zh-CN" altLang="en-US" dirty="0"/>
              <a:t>里面加入集合</a:t>
            </a:r>
            <a:r>
              <a:rPr lang="en-US" altLang="zh-CN" dirty="0"/>
              <a:t>B</a:t>
            </a:r>
            <a:r>
              <a:rPr lang="zh-CN" altLang="en-US" dirty="0"/>
              <a:t>里面的所有数</a:t>
            </a:r>
          </a:p>
          <a:p>
            <a:r>
              <a:rPr lang="zh-CN" altLang="en-US" dirty="0"/>
              <a:t>现在新集合的众数只会是</a:t>
            </a:r>
            <a:r>
              <a:rPr lang="en-US" altLang="zh-CN" dirty="0"/>
              <a:t>x</a:t>
            </a:r>
            <a:r>
              <a:rPr lang="zh-CN" altLang="en-US" dirty="0"/>
              <a:t>或者集合</a:t>
            </a:r>
            <a:r>
              <a:rPr lang="en-US" altLang="zh-CN" dirty="0"/>
              <a:t>B</a:t>
            </a:r>
            <a:r>
              <a:rPr lang="zh-CN" altLang="en-US" dirty="0"/>
              <a:t>里面的数</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Solution1</a:t>
            </a:r>
            <a:endParaRPr lang="zh-CN" altLang="en-US" dirty="0"/>
          </a:p>
        </p:txBody>
      </p:sp>
      <p:sp>
        <p:nvSpPr>
          <p:cNvPr id="3" name="内容占位符 2"/>
          <p:cNvSpPr>
            <a:spLocks noGrp="1"/>
          </p:cNvSpPr>
          <p:nvPr>
            <p:ph idx="1"/>
          </p:nvPr>
        </p:nvSpPr>
        <p:spPr/>
        <p:txBody>
          <a:bodyPr/>
          <a:lstStyle/>
          <a:p>
            <a:r>
              <a:rPr lang="zh-CN" altLang="en-US"/>
              <a:t>序列上每隔根号个数放一个关键点</a:t>
            </a:r>
          </a:p>
          <a:p>
            <a:endParaRPr lang="zh-CN" altLang="en-US"/>
          </a:p>
          <a:p>
            <a:endParaRPr lang="zh-CN" altLang="en-US"/>
          </a:p>
          <a:p>
            <a:endParaRPr lang="zh-CN" altLang="en-US"/>
          </a:p>
          <a:p>
            <a:r>
              <a:rPr lang="zh-CN" altLang="en-US"/>
              <a:t>预处理每两个关键点之间的众数</a:t>
            </a:r>
          </a:p>
          <a:p>
            <a:r>
              <a:rPr lang="zh-CN" altLang="en-US"/>
              <a:t>这个可以以每个关键点为开头</a:t>
            </a:r>
            <a:r>
              <a:rPr lang="en-US" altLang="zh-CN"/>
              <a:t>for</a:t>
            </a:r>
            <a:r>
              <a:rPr lang="zh-CN" altLang="en-US"/>
              <a:t>一下序列实现</a:t>
            </a:r>
          </a:p>
        </p:txBody>
      </p:sp>
      <p:graphicFrame>
        <p:nvGraphicFramePr>
          <p:cNvPr id="6" name="对象 5"/>
          <p:cNvGraphicFramePr>
            <a:graphicFrameLocks/>
          </p:cNvGraphicFramePr>
          <p:nvPr/>
        </p:nvGraphicFramePr>
        <p:xfrm>
          <a:off x="403860" y="2631282"/>
          <a:ext cx="8336280" cy="1022509"/>
        </p:xfrm>
        <a:graphic>
          <a:graphicData uri="http://schemas.openxmlformats.org/presentationml/2006/ole">
            <mc:AlternateContent xmlns:mc="http://schemas.openxmlformats.org/markup-compatibility/2006">
              <mc:Choice xmlns:v="urn:schemas-microsoft-com:vml" Requires="v">
                <p:oleObj spid="_x0000_s45065" r:id="rId3" imgW="11104762" imgH="1362265" progId="PBrush">
                  <p:embed/>
                </p:oleObj>
              </mc:Choice>
              <mc:Fallback>
                <p:oleObj r:id="rId3" imgW="11104762" imgH="1362265" progId="PBrush">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 y="2631282"/>
                        <a:ext cx="8336280" cy="10225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en-US" altLang="zh-CN" sz="2800" dirty="0"/>
              <a:t>Splay</a:t>
            </a:r>
            <a:r>
              <a:rPr lang="zh-CN" altLang="en-US" sz="2800" dirty="0"/>
              <a:t>具有“自适应性”</a:t>
            </a:r>
            <a:endParaRPr lang="en-US" altLang="zh-CN" sz="2800" dirty="0"/>
          </a:p>
          <a:p>
            <a:r>
              <a:rPr lang="zh-CN" altLang="en-US" sz="2800" dirty="0"/>
              <a:t>大概就是说</a:t>
            </a:r>
            <a:r>
              <a:rPr lang="en-US" altLang="zh-CN" sz="2800" dirty="0"/>
              <a:t>splay</a:t>
            </a:r>
            <a:r>
              <a:rPr lang="zh-CN" altLang="en-US" sz="2800" dirty="0"/>
              <a:t>会根据操作的特点调整树结构，使得操作尽可能高效</a:t>
            </a:r>
          </a:p>
          <a:p>
            <a:r>
              <a:rPr lang="zh-CN" altLang="en-US" sz="2800" dirty="0"/>
              <a:t>可以去了解了解</a:t>
            </a:r>
            <a:r>
              <a:rPr lang="en-US" altLang="zh-CN" sz="2800" dirty="0"/>
              <a:t>splay</a:t>
            </a:r>
            <a:r>
              <a:rPr lang="zh-CN" altLang="en-US" sz="2800" dirty="0"/>
              <a:t>的动态最优性猜想，是个著名的</a:t>
            </a:r>
            <a:r>
              <a:rPr lang="en-US" altLang="zh-CN" sz="2800" dirty="0"/>
              <a:t>open problem</a:t>
            </a:r>
            <a:r>
              <a:rPr lang="zh-CN" altLang="en-US" sz="2800" dirty="0"/>
              <a:t>，</a:t>
            </a:r>
            <a:r>
              <a:rPr lang="en-US" altLang="zh-CN" sz="2800" dirty="0"/>
              <a:t>ccz</a:t>
            </a:r>
            <a:r>
              <a:rPr lang="zh-CN" altLang="en-US" sz="2800" dirty="0"/>
              <a:t>想解决掉这个，但感觉非常困难</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dirty="0"/>
              <a:t>查询的时候</a:t>
            </a:r>
          </a:p>
          <a:p>
            <a:r>
              <a:rPr lang="zh-CN" altLang="en-US" dirty="0"/>
              <a:t>我们已经预处理了黄色部分的众数了</a:t>
            </a:r>
          </a:p>
          <a:p>
            <a:r>
              <a:rPr lang="zh-CN" altLang="en-US" dirty="0"/>
              <a:t>只需要加入蓝色的点，蓝色的点只有</a:t>
            </a:r>
            <a:r>
              <a:rPr lang="en-US" altLang="zh-CN" dirty="0" err="1"/>
              <a:t>sqrtn</a:t>
            </a:r>
            <a:r>
              <a:rPr lang="zh-CN" altLang="en-US" dirty="0"/>
              <a:t>个</a:t>
            </a:r>
            <a:endParaRPr lang="en-US" altLang="zh-CN" dirty="0"/>
          </a:p>
          <a:p>
            <a:r>
              <a:rPr lang="zh-CN" altLang="en-US" dirty="0"/>
              <a:t>一个一个验证即可</a:t>
            </a:r>
          </a:p>
        </p:txBody>
      </p:sp>
      <p:graphicFrame>
        <p:nvGraphicFramePr>
          <p:cNvPr id="6" name="对象 5"/>
          <p:cNvGraphicFramePr>
            <a:graphicFrameLocks/>
          </p:cNvGraphicFramePr>
          <p:nvPr>
            <p:extLst>
              <p:ext uri="{D42A27DB-BD31-4B8C-83A1-F6EECF244321}">
                <p14:modId xmlns:p14="http://schemas.microsoft.com/office/powerpoint/2010/main" val="339810455"/>
              </p:ext>
            </p:extLst>
          </p:nvPr>
        </p:nvGraphicFramePr>
        <p:xfrm>
          <a:off x="683568" y="4581128"/>
          <a:ext cx="8214836" cy="1243965"/>
        </p:xfrm>
        <a:graphic>
          <a:graphicData uri="http://schemas.openxmlformats.org/presentationml/2006/ole">
            <mc:AlternateContent xmlns:mc="http://schemas.openxmlformats.org/markup-compatibility/2006">
              <mc:Choice xmlns:v="urn:schemas-microsoft-com:vml" Requires="v">
                <p:oleObj spid="_x0000_s46091" r:id="rId3" imgW="10945753" imgH="1657581" progId="Paint.Picture">
                  <p:embed/>
                </p:oleObj>
              </mc:Choice>
              <mc:Fallback>
                <p:oleObj r:id="rId3" imgW="10945753" imgH="1657581" progId="Paint.Picture">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581128"/>
                        <a:ext cx="8214836" cy="1243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normAutofit/>
          </a:bodyPr>
          <a:lstStyle/>
          <a:p>
            <a:r>
              <a:rPr lang="zh-CN" altLang="en-US"/>
              <a:t>验证的时候需要快速查询一个数在一个区间中出现次数</a:t>
            </a:r>
          </a:p>
          <a:p>
            <a:r>
              <a:rPr lang="zh-CN" altLang="en-US"/>
              <a:t>如果用可持久化</a:t>
            </a:r>
            <a:r>
              <a:rPr lang="en-US" altLang="zh-CN"/>
              <a:t>Trie</a:t>
            </a:r>
            <a:r>
              <a:rPr lang="zh-CN" altLang="en-US"/>
              <a:t>来维护，单次查询</a:t>
            </a:r>
            <a:r>
              <a:rPr lang="en-US" altLang="zh-CN"/>
              <a:t>O( logn )</a:t>
            </a:r>
          </a:p>
          <a:p>
            <a:r>
              <a:rPr lang="zh-CN" altLang="en-US"/>
              <a:t>总复杂度</a:t>
            </a:r>
            <a:r>
              <a:rPr lang="en-US" altLang="zh-CN"/>
              <a:t>O( msqrt( n )logn )</a:t>
            </a:r>
            <a:r>
              <a:rPr lang="zh-CN" altLang="en-US"/>
              <a:t>了</a:t>
            </a:r>
          </a:p>
          <a:p>
            <a:endParaRPr lang="zh-CN"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normAutofit fontScale="92500" lnSpcReduction="20000"/>
          </a:bodyPr>
          <a:lstStyle/>
          <a:p>
            <a:r>
              <a:rPr lang="zh-CN" altLang="en-US">
                <a:sym typeface="+mn-ea"/>
              </a:rPr>
              <a:t>注意到</a:t>
            </a:r>
            <a:endParaRPr lang="zh-CN" altLang="en-US"/>
          </a:p>
          <a:p>
            <a:r>
              <a:rPr lang="zh-CN" altLang="en-US">
                <a:sym typeface="+mn-ea"/>
              </a:rPr>
              <a:t>我们只需要支持一个可持久化的数据结构</a:t>
            </a:r>
            <a:endParaRPr lang="zh-CN" altLang="en-US"/>
          </a:p>
          <a:p>
            <a:r>
              <a:rPr lang="zh-CN" altLang="en-US">
                <a:sym typeface="+mn-ea"/>
              </a:rPr>
              <a:t>插入</a:t>
            </a:r>
            <a:r>
              <a:rPr lang="en-US" altLang="zh-CN">
                <a:sym typeface="+mn-ea"/>
              </a:rPr>
              <a:t>n</a:t>
            </a:r>
            <a:r>
              <a:rPr lang="zh-CN" altLang="en-US">
                <a:sym typeface="+mn-ea"/>
              </a:rPr>
              <a:t>次，查询</a:t>
            </a:r>
            <a:r>
              <a:rPr lang="en-US" altLang="zh-CN">
                <a:sym typeface="+mn-ea"/>
              </a:rPr>
              <a:t>msqrtn</a:t>
            </a:r>
            <a:r>
              <a:rPr lang="zh-CN" altLang="en-US">
                <a:sym typeface="+mn-ea"/>
              </a:rPr>
              <a:t>次</a:t>
            </a:r>
            <a:endParaRPr lang="zh-CN" altLang="en-US"/>
          </a:p>
          <a:p>
            <a:r>
              <a:rPr lang="zh-CN" altLang="en-US">
                <a:sym typeface="+mn-ea"/>
              </a:rPr>
              <a:t>这个可以利用根号平衡</a:t>
            </a:r>
            <a:endParaRPr lang="zh-CN" altLang="en-US"/>
          </a:p>
          <a:p>
            <a:r>
              <a:rPr lang="zh-CN" altLang="en-US">
                <a:sym typeface="+mn-ea"/>
              </a:rPr>
              <a:t>也就是说我们需要有一个可持久化的数据结构支持</a:t>
            </a:r>
            <a:endParaRPr lang="zh-CN" altLang="en-US"/>
          </a:p>
          <a:p>
            <a:r>
              <a:rPr lang="en-US" altLang="zh-CN">
                <a:sym typeface="+mn-ea"/>
              </a:rPr>
              <a:t>O( sqrt( n ) )</a:t>
            </a:r>
            <a:r>
              <a:rPr lang="zh-CN" altLang="en-US">
                <a:sym typeface="+mn-ea"/>
              </a:rPr>
              <a:t>插入，</a:t>
            </a:r>
            <a:r>
              <a:rPr lang="en-US" altLang="zh-CN">
                <a:sym typeface="+mn-ea"/>
              </a:rPr>
              <a:t>O( 1 )</a:t>
            </a:r>
            <a:r>
              <a:rPr lang="zh-CN" altLang="en-US">
                <a:sym typeface="+mn-ea"/>
              </a:rPr>
              <a:t>查询</a:t>
            </a:r>
            <a:endParaRPr lang="zh-CN" altLang="en-US"/>
          </a:p>
          <a:p>
            <a:endParaRPr lang="zh-CN" altLang="en-US"/>
          </a:p>
          <a:p>
            <a:r>
              <a:rPr lang="zh-CN" altLang="en-US"/>
              <a:t>显然可以利用可持久化块状树（可持久化值域分块）实现</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a:t>还有另一个做法</a:t>
            </a:r>
          </a:p>
          <a:p>
            <a:r>
              <a:rPr lang="zh-CN" altLang="en-US"/>
              <a:t>即维护每个值在前</a:t>
            </a:r>
            <a:r>
              <a:rPr lang="en-US" altLang="zh-CN"/>
              <a:t>i</a:t>
            </a:r>
            <a:r>
              <a:rPr lang="zh-CN" altLang="en-US"/>
              <a:t>个块中的出现次数</a:t>
            </a:r>
          </a:p>
          <a:p>
            <a:r>
              <a:rPr lang="zh-CN" altLang="en-US"/>
              <a:t>这个数在第</a:t>
            </a:r>
            <a:r>
              <a:rPr lang="en-US" altLang="zh-CN"/>
              <a:t>x</a:t>
            </a:r>
            <a:r>
              <a:rPr lang="zh-CN" altLang="en-US"/>
              <a:t>到第</a:t>
            </a:r>
            <a:r>
              <a:rPr lang="en-US" altLang="zh-CN"/>
              <a:t>y</a:t>
            </a:r>
            <a:r>
              <a:rPr lang="zh-CN" altLang="en-US"/>
              <a:t>个块中出现次数</a:t>
            </a:r>
          </a:p>
          <a:p>
            <a:r>
              <a:rPr lang="zh-CN" altLang="en-US"/>
              <a:t>即为在前</a:t>
            </a:r>
            <a:r>
              <a:rPr lang="en-US" altLang="zh-CN"/>
              <a:t>y</a:t>
            </a:r>
            <a:r>
              <a:rPr lang="zh-CN" altLang="en-US"/>
              <a:t>个块中的出现次数减去前</a:t>
            </a:r>
            <a:r>
              <a:rPr lang="en-US" altLang="zh-CN"/>
              <a:t>x-1</a:t>
            </a:r>
            <a:r>
              <a:rPr lang="zh-CN" altLang="en-US"/>
              <a:t>个块中的出现次数</a:t>
            </a:r>
          </a:p>
          <a:p>
            <a:r>
              <a:rPr lang="zh-CN" altLang="en-US"/>
              <a:t>每次先把零散加进去</a:t>
            </a:r>
          </a:p>
          <a:p>
            <a:r>
              <a:rPr lang="zh-CN" altLang="en-US"/>
              <a:t>这样就可以</a:t>
            </a:r>
            <a:r>
              <a:rPr lang="en-US" altLang="zh-CN"/>
              <a:t>O(1)</a:t>
            </a:r>
            <a:r>
              <a:rPr lang="zh-CN" altLang="en-US"/>
              <a:t>查询一个数在区间中出现次数了</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p>
        </p:txBody>
      </p:sp>
      <p:sp>
        <p:nvSpPr>
          <p:cNvPr id="3" name="内容占位符 2"/>
          <p:cNvSpPr>
            <a:spLocks noGrp="1"/>
          </p:cNvSpPr>
          <p:nvPr>
            <p:ph idx="1"/>
          </p:nvPr>
        </p:nvSpPr>
        <p:spPr/>
        <p:txBody>
          <a:bodyPr/>
          <a:lstStyle/>
          <a:p>
            <a:r>
              <a:rPr lang="zh-CN" altLang="en-US"/>
              <a:t>通过用这个</a:t>
            </a:r>
          </a:p>
          <a:p>
            <a:r>
              <a:rPr lang="zh-CN" altLang="en-US"/>
              <a:t>可以做到复杂度</a:t>
            </a:r>
          </a:p>
          <a:p>
            <a:r>
              <a:rPr lang="en-US" altLang="zh-CN"/>
              <a:t>O( nsqrt( m ) )</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Technology</a:t>
            </a:r>
          </a:p>
        </p:txBody>
      </p:sp>
      <p:sp>
        <p:nvSpPr>
          <p:cNvPr id="3" name="内容占位符 2"/>
          <p:cNvSpPr>
            <a:spLocks noGrp="1"/>
          </p:cNvSpPr>
          <p:nvPr>
            <p:ph idx="1"/>
          </p:nvPr>
        </p:nvSpPr>
        <p:spPr/>
        <p:txBody>
          <a:bodyPr/>
          <a:lstStyle/>
          <a:p>
            <a:r>
              <a:rPr lang="zh-CN" altLang="en-US"/>
              <a:t>这样的区间众数空间是</a:t>
            </a:r>
            <a:r>
              <a:rPr lang="en-US" altLang="zh-CN"/>
              <a:t>O( nsqrt(n) )</a:t>
            </a:r>
            <a:r>
              <a:rPr lang="zh-CN" altLang="en-US"/>
              <a:t>的</a:t>
            </a:r>
          </a:p>
          <a:p>
            <a:r>
              <a:rPr lang="zh-CN" altLang="en-US"/>
              <a:t>可以进行一次根号分治做到</a:t>
            </a:r>
            <a:r>
              <a:rPr lang="en-US" altLang="zh-CN"/>
              <a:t>O( n^1.25 )</a:t>
            </a:r>
          </a:p>
          <a:p>
            <a:r>
              <a:rPr lang="zh-CN" altLang="en-US"/>
              <a:t>还有个论文方法可以做到空间</a:t>
            </a:r>
            <a:r>
              <a:rPr lang="en-US" altLang="zh-CN"/>
              <a:t>O( n )</a:t>
            </a:r>
            <a:r>
              <a:rPr lang="zh-CN" altLang="en-US"/>
              <a:t>，而且基本上没常数</a:t>
            </a:r>
          </a:p>
          <a:p>
            <a:endParaRPr lang="zh-CN" alt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B3936-99D5-48B5-9587-8B7C8DC2A8FA}"/>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CBE6CCCA-2905-4A4E-B7E0-1DA472081C4A}"/>
              </a:ext>
            </a:extLst>
          </p:cNvPr>
          <p:cNvSpPr>
            <a:spLocks noGrp="1"/>
          </p:cNvSpPr>
          <p:nvPr>
            <p:ph idx="1"/>
          </p:nvPr>
        </p:nvSpPr>
        <p:spPr/>
        <p:txBody>
          <a:bodyPr>
            <a:normAutofit fontScale="92500" lnSpcReduction="10000"/>
          </a:bodyPr>
          <a:lstStyle/>
          <a:p>
            <a:r>
              <a:rPr lang="zh-CN" altLang="en-US" dirty="0"/>
              <a:t>我们可以对每个值开个</a:t>
            </a:r>
            <a:r>
              <a:rPr lang="en-US" altLang="zh-CN" dirty="0"/>
              <a:t>vector</a:t>
            </a:r>
            <a:r>
              <a:rPr lang="zh-CN" altLang="en-US" dirty="0"/>
              <a:t>，记下每个位置在</a:t>
            </a:r>
            <a:r>
              <a:rPr lang="en-US" altLang="zh-CN" dirty="0"/>
              <a:t>vector</a:t>
            </a:r>
            <a:r>
              <a:rPr lang="zh-CN" altLang="en-US" dirty="0"/>
              <a:t>中的位置</a:t>
            </a:r>
            <a:endParaRPr lang="en-US" altLang="zh-CN" dirty="0"/>
          </a:p>
          <a:p>
            <a:r>
              <a:rPr lang="zh-CN" altLang="en-US" dirty="0"/>
              <a:t>可以发现，假设我们现在在</a:t>
            </a:r>
            <a:r>
              <a:rPr lang="en-US" altLang="zh-CN" dirty="0"/>
              <a:t>x</a:t>
            </a:r>
            <a:r>
              <a:rPr lang="zh-CN" altLang="en-US" dirty="0"/>
              <a:t>位置，我们目前众数出现次数为</a:t>
            </a:r>
            <a:r>
              <a:rPr lang="en-US" altLang="zh-CN" dirty="0"/>
              <a:t>y</a:t>
            </a:r>
            <a:r>
              <a:rPr lang="zh-CN" altLang="en-US" dirty="0"/>
              <a:t>，现在在从右往左边扫</a:t>
            </a:r>
            <a:endParaRPr lang="en-US" altLang="zh-CN" dirty="0"/>
          </a:p>
          <a:p>
            <a:r>
              <a:rPr lang="zh-CN" altLang="en-US" dirty="0"/>
              <a:t>那我们只需要</a:t>
            </a:r>
            <a:r>
              <a:rPr lang="en-US" altLang="zh-CN" dirty="0"/>
              <a:t>check</a:t>
            </a:r>
            <a:r>
              <a:rPr lang="zh-CN" altLang="en-US" dirty="0"/>
              <a:t>答案是否会增大</a:t>
            </a:r>
            <a:r>
              <a:rPr lang="en-US" altLang="zh-CN" dirty="0"/>
              <a:t>1</a:t>
            </a:r>
            <a:r>
              <a:rPr lang="zh-CN" altLang="en-US" dirty="0"/>
              <a:t>就可以了</a:t>
            </a:r>
            <a:endParaRPr lang="en-US" altLang="zh-CN" dirty="0"/>
          </a:p>
          <a:p>
            <a:r>
              <a:rPr lang="zh-CN" altLang="en-US" dirty="0"/>
              <a:t>那么就是</a:t>
            </a:r>
            <a:r>
              <a:rPr lang="en-US" altLang="zh-CN" dirty="0"/>
              <a:t>vector[ belong(x) + y ]</a:t>
            </a:r>
            <a:r>
              <a:rPr lang="zh-CN" altLang="en-US" dirty="0"/>
              <a:t>这个位置在不在区间</a:t>
            </a:r>
            <a:r>
              <a:rPr lang="en-US" altLang="zh-CN" dirty="0"/>
              <a:t>[</a:t>
            </a:r>
            <a:r>
              <a:rPr lang="en-US" altLang="zh-CN" dirty="0" err="1"/>
              <a:t>l,r</a:t>
            </a:r>
            <a:r>
              <a:rPr lang="en-US" altLang="zh-CN" dirty="0"/>
              <a:t>]</a:t>
            </a:r>
            <a:r>
              <a:rPr lang="zh-CN" altLang="en-US" dirty="0"/>
              <a:t>内部</a:t>
            </a:r>
            <a:endParaRPr lang="en-US" altLang="zh-CN" dirty="0"/>
          </a:p>
          <a:p>
            <a:r>
              <a:rPr lang="zh-CN" altLang="en-US" dirty="0"/>
              <a:t>这个我们可以</a:t>
            </a:r>
            <a:r>
              <a:rPr lang="en-US" altLang="zh-CN" dirty="0"/>
              <a:t>O( 1 )</a:t>
            </a:r>
            <a:r>
              <a:rPr lang="zh-CN" altLang="en-US" dirty="0"/>
              <a:t>找到，所以可以</a:t>
            </a:r>
            <a:r>
              <a:rPr lang="en-US" altLang="zh-CN" dirty="0"/>
              <a:t>O( 1 )</a:t>
            </a:r>
            <a:r>
              <a:rPr lang="zh-CN" altLang="en-US" dirty="0"/>
              <a:t>拓展</a:t>
            </a:r>
            <a:endParaRPr lang="en-US" altLang="zh-CN" dirty="0"/>
          </a:p>
          <a:p>
            <a:r>
              <a:rPr lang="zh-CN" altLang="en-US" dirty="0"/>
              <a:t>这样达成了线性空间</a:t>
            </a:r>
          </a:p>
        </p:txBody>
      </p:sp>
    </p:spTree>
    <p:extLst>
      <p:ext uri="{BB962C8B-B14F-4D97-AF65-F5344CB8AC3E}">
        <p14:creationId xmlns:p14="http://schemas.microsoft.com/office/powerpoint/2010/main" val="25017704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a:t>强制在线，查询区间逆序对</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主要思想还是通过差分和归并来优化复杂度</a:t>
            </a:r>
          </a:p>
          <a:p>
            <a:r>
              <a:rPr lang="zh-CN" altLang="en-US"/>
              <a:t>考虑把序列分成</a:t>
            </a:r>
            <a:r>
              <a:rPr lang="en-US" altLang="zh-CN"/>
              <a:t>sqrtn</a:t>
            </a:r>
            <a:r>
              <a:rPr lang="zh-CN" altLang="en-US"/>
              <a:t>块</a:t>
            </a:r>
          </a:p>
          <a:p>
            <a:r>
              <a:rPr lang="zh-CN" altLang="en-US"/>
              <a:t>预处理任意两个关键点之间的信息</a:t>
            </a:r>
          </a:p>
          <a:p>
            <a:endParaRPr lang="zh-CN" alt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lstStyle/>
          <a:p>
            <a:r>
              <a:rPr lang="zh-CN" altLang="en-US"/>
              <a:t>查询答案的时候：</a:t>
            </a:r>
          </a:p>
          <a:p>
            <a:r>
              <a:rPr lang="zh-CN" altLang="en-US"/>
              <a:t>答案为</a:t>
            </a:r>
            <a:r>
              <a:rPr lang="en-US" altLang="zh-CN"/>
              <a:t>l</a:t>
            </a:r>
            <a:r>
              <a:rPr lang="zh-CN" altLang="en-US"/>
              <a:t>和</a:t>
            </a:r>
            <a:r>
              <a:rPr lang="en-US" altLang="zh-CN"/>
              <a:t>r</a:t>
            </a:r>
            <a:r>
              <a:rPr lang="zh-CN" altLang="en-US"/>
              <a:t>整块内的贡献</a:t>
            </a:r>
          </a:p>
          <a:p>
            <a:r>
              <a:rPr lang="zh-CN" altLang="en-US"/>
              <a:t>加上两个零散块对整块块内贡献</a:t>
            </a:r>
          </a:p>
          <a:p>
            <a:r>
              <a:rPr lang="zh-CN" altLang="en-US"/>
              <a:t>加上零散块之间贡献</a:t>
            </a:r>
          </a:p>
          <a:p>
            <a:r>
              <a:rPr lang="zh-CN" altLang="en-US"/>
              <a:t>红色为整块内贡献</a:t>
            </a:r>
          </a:p>
          <a:p>
            <a:r>
              <a:rPr lang="zh-CN" altLang="en-US"/>
              <a:t>绿色为两个零散块对整块贡献</a:t>
            </a:r>
          </a:p>
          <a:p>
            <a:r>
              <a:rPr lang="zh-CN" altLang="en-US"/>
              <a:t>黄色为零散块间贡献</a:t>
            </a:r>
            <a:endParaRPr lang="en-US" altLang="zh-CN"/>
          </a:p>
        </p:txBody>
      </p:sp>
      <p:graphicFrame>
        <p:nvGraphicFramePr>
          <p:cNvPr id="6" name="对象 5"/>
          <p:cNvGraphicFramePr>
            <a:graphicFrameLocks/>
          </p:cNvGraphicFramePr>
          <p:nvPr/>
        </p:nvGraphicFramePr>
        <p:xfrm>
          <a:off x="5081111" y="1900714"/>
          <a:ext cx="3720465" cy="3751898"/>
        </p:xfrm>
        <a:graphic>
          <a:graphicData uri="http://schemas.openxmlformats.org/presentationml/2006/ole">
            <mc:AlternateContent xmlns:mc="http://schemas.openxmlformats.org/markup-compatibility/2006">
              <mc:Choice xmlns:v="urn:schemas-microsoft-com:vml" Requires="v">
                <p:oleObj spid="_x0000_s47113" r:id="rId3" imgW="8980952" imgH="9057143" progId="Paint.Picture">
                  <p:embed/>
                </p:oleObj>
              </mc:Choice>
              <mc:Fallback>
                <p:oleObj r:id="rId3" imgW="8980952" imgH="9057143" progId="Paint.Picture">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111" y="1900714"/>
                        <a:ext cx="3720465" cy="37518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Disadvantage</a:t>
            </a:r>
            <a:endParaRPr lang="zh-CN" altLang="en-US" dirty="0"/>
          </a:p>
        </p:txBody>
      </p:sp>
      <p:sp>
        <p:nvSpPr>
          <p:cNvPr id="3" name="内容占位符 2"/>
          <p:cNvSpPr>
            <a:spLocks noGrp="1"/>
          </p:cNvSpPr>
          <p:nvPr>
            <p:ph idx="1"/>
          </p:nvPr>
        </p:nvSpPr>
        <p:spPr/>
        <p:txBody>
          <a:bodyPr>
            <a:normAutofit/>
          </a:bodyPr>
          <a:lstStyle/>
          <a:p>
            <a:r>
              <a:rPr lang="zh-CN" altLang="en-US" sz="2800" dirty="0"/>
              <a:t>可以通过势能分析证明</a:t>
            </a:r>
            <a:r>
              <a:rPr lang="en-US" altLang="zh-CN" sz="2800" dirty="0"/>
              <a:t>splay</a:t>
            </a:r>
            <a:r>
              <a:rPr lang="zh-CN" altLang="en-US" sz="2800" dirty="0"/>
              <a:t>的复杂度是均摊</a:t>
            </a:r>
            <a:r>
              <a:rPr lang="en-US" altLang="zh-CN" sz="2800" dirty="0"/>
              <a:t>O( </a:t>
            </a:r>
            <a:r>
              <a:rPr lang="en-US" altLang="zh-CN" sz="2800" dirty="0" err="1"/>
              <a:t>logn</a:t>
            </a:r>
            <a:r>
              <a:rPr lang="en-US" altLang="zh-CN" sz="2800" dirty="0"/>
              <a:t> )</a:t>
            </a:r>
            <a:r>
              <a:rPr lang="zh-CN" altLang="en-US" sz="2800" dirty="0"/>
              <a:t>的，也就是说</a:t>
            </a:r>
            <a:r>
              <a:rPr lang="en-US" altLang="zh-CN" sz="2800" dirty="0"/>
              <a:t>splay</a:t>
            </a:r>
            <a:r>
              <a:rPr lang="zh-CN" altLang="en-US" sz="2800" dirty="0"/>
              <a:t>在很多次操作中可能会有一次</a:t>
            </a:r>
            <a:r>
              <a:rPr lang="en-US" altLang="zh-CN" sz="2800" dirty="0"/>
              <a:t>O( n )</a:t>
            </a:r>
            <a:r>
              <a:rPr lang="zh-CN" altLang="en-US" sz="2800" dirty="0"/>
              <a:t>复杂度的操作</a:t>
            </a:r>
            <a:endParaRPr lang="en-US" altLang="zh-CN" sz="2800" dirty="0"/>
          </a:p>
          <a:p>
            <a:r>
              <a:rPr lang="zh-CN" altLang="en-US" sz="2800" dirty="0"/>
              <a:t>而且这样的操作也很好构造</a:t>
            </a:r>
            <a:endParaRPr lang="en-US" altLang="zh-CN" sz="2800" dirty="0"/>
          </a:p>
          <a:p>
            <a:r>
              <a:rPr lang="zh-CN" altLang="en-US" sz="2800" dirty="0"/>
              <a:t>所以</a:t>
            </a:r>
            <a:r>
              <a:rPr lang="en-US" altLang="zh-CN" sz="2800" dirty="0"/>
              <a:t>splay</a:t>
            </a:r>
            <a:r>
              <a:rPr lang="zh-CN" altLang="en-US" sz="2800" dirty="0"/>
              <a:t>不适合做一些需要撤销操作</a:t>
            </a:r>
            <a:r>
              <a:rPr lang="en-US" altLang="zh-CN" sz="2800" dirty="0"/>
              <a:t>/</a:t>
            </a:r>
            <a:r>
              <a:rPr lang="zh-CN" altLang="en-US" sz="2800" dirty="0"/>
              <a:t>可持久化的题目（虽然可以通过随机旋转什么的方法来规避，但还是感觉很吃力）</a:t>
            </a:r>
            <a:endParaRPr lang="en-US" altLang="zh-CN" sz="2800" dirty="0"/>
          </a:p>
          <a:p>
            <a:r>
              <a:rPr lang="zh-CN" altLang="en-US" sz="2800" dirty="0"/>
              <a:t>自身常数比较大</a:t>
            </a:r>
            <a:endParaRPr lang="en-US" altLang="zh-CN" sz="28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85000" lnSpcReduction="20000"/>
          </a:bodyPr>
          <a:lstStyle/>
          <a:p>
            <a:r>
              <a:rPr lang="zh-CN" altLang="en-US">
                <a:sym typeface="+mn-ea"/>
              </a:rPr>
              <a:t>设</a:t>
            </a:r>
            <a:r>
              <a:rPr lang="en-US" altLang="zh-CN">
                <a:sym typeface="+mn-ea"/>
              </a:rPr>
              <a:t>f(l,r)</a:t>
            </a:r>
            <a:r>
              <a:rPr lang="zh-CN" altLang="en-US">
                <a:sym typeface="+mn-ea"/>
              </a:rPr>
              <a:t>为第</a:t>
            </a:r>
            <a:r>
              <a:rPr lang="en-US" altLang="zh-CN">
                <a:sym typeface="+mn-ea"/>
              </a:rPr>
              <a:t>l</a:t>
            </a:r>
            <a:r>
              <a:rPr lang="zh-CN" altLang="en-US">
                <a:sym typeface="+mn-ea"/>
              </a:rPr>
              <a:t>到第</a:t>
            </a:r>
            <a:r>
              <a:rPr lang="en-US" altLang="zh-CN">
                <a:sym typeface="+mn-ea"/>
              </a:rPr>
              <a:t>r</a:t>
            </a:r>
            <a:r>
              <a:rPr lang="zh-CN" altLang="en-US">
                <a:sym typeface="+mn-ea"/>
              </a:rPr>
              <a:t>个块之间的逆序对个数</a:t>
            </a:r>
            <a:endParaRPr lang="zh-CN" altLang="en-US"/>
          </a:p>
          <a:p>
            <a:r>
              <a:rPr lang="zh-CN" altLang="en-US">
                <a:sym typeface="+mn-ea"/>
              </a:rPr>
              <a:t>设</a:t>
            </a:r>
            <a:r>
              <a:rPr lang="en-US" altLang="zh-CN">
                <a:sym typeface="+mn-ea"/>
              </a:rPr>
              <a:t>g(l,r)</a:t>
            </a:r>
            <a:r>
              <a:rPr lang="zh-CN" altLang="en-US">
                <a:sym typeface="+mn-ea"/>
              </a:rPr>
              <a:t>为第</a:t>
            </a:r>
            <a:r>
              <a:rPr lang="en-US" altLang="zh-CN">
                <a:sym typeface="+mn-ea"/>
              </a:rPr>
              <a:t>l</a:t>
            </a:r>
            <a:r>
              <a:rPr lang="zh-CN" altLang="en-US">
                <a:sym typeface="+mn-ea"/>
              </a:rPr>
              <a:t>个块中任选一个数</a:t>
            </a:r>
            <a:r>
              <a:rPr lang="en-US" altLang="zh-CN">
                <a:sym typeface="+mn-ea"/>
              </a:rPr>
              <a:t>x</a:t>
            </a:r>
            <a:r>
              <a:rPr lang="zh-CN" altLang="en-US">
                <a:sym typeface="+mn-ea"/>
              </a:rPr>
              <a:t>，第</a:t>
            </a:r>
            <a:r>
              <a:rPr lang="en-US" altLang="zh-CN">
                <a:sym typeface="+mn-ea"/>
              </a:rPr>
              <a:t>r</a:t>
            </a:r>
            <a:r>
              <a:rPr lang="zh-CN" altLang="en-US">
                <a:sym typeface="+mn-ea"/>
              </a:rPr>
              <a:t>个块中任选一个数</a:t>
            </a:r>
            <a:r>
              <a:rPr lang="en-US" altLang="zh-CN">
                <a:sym typeface="+mn-ea"/>
              </a:rPr>
              <a:t>y</a:t>
            </a:r>
            <a:r>
              <a:rPr lang="zh-CN" altLang="en-US">
                <a:sym typeface="+mn-ea"/>
              </a:rPr>
              <a:t>，</a:t>
            </a:r>
            <a:endParaRPr lang="zh-CN" altLang="en-US"/>
          </a:p>
          <a:p>
            <a:r>
              <a:rPr lang="zh-CN" altLang="en-US">
                <a:sym typeface="+mn-ea"/>
              </a:rPr>
              <a:t>如果</a:t>
            </a:r>
            <a:r>
              <a:rPr lang="en-US" altLang="zh-CN">
                <a:sym typeface="+mn-ea"/>
              </a:rPr>
              <a:t>x&gt;y</a:t>
            </a:r>
            <a:r>
              <a:rPr lang="zh-CN" altLang="en-US">
                <a:sym typeface="+mn-ea"/>
              </a:rPr>
              <a:t>则</a:t>
            </a:r>
            <a:r>
              <a:rPr lang="en-US" altLang="zh-CN">
                <a:sym typeface="+mn-ea"/>
              </a:rPr>
              <a:t>ans++</a:t>
            </a:r>
            <a:endParaRPr lang="en-US" altLang="zh-CN"/>
          </a:p>
          <a:p>
            <a:r>
              <a:rPr lang="zh-CN" altLang="en-US">
                <a:sym typeface="+mn-ea"/>
              </a:rPr>
              <a:t>即第</a:t>
            </a:r>
            <a:r>
              <a:rPr lang="en-US" altLang="zh-CN">
                <a:sym typeface="+mn-ea"/>
              </a:rPr>
              <a:t>l</a:t>
            </a:r>
            <a:r>
              <a:rPr lang="zh-CN" altLang="en-US">
                <a:sym typeface="+mn-ea"/>
              </a:rPr>
              <a:t>个块与第</a:t>
            </a:r>
            <a:r>
              <a:rPr lang="en-US" altLang="zh-CN">
                <a:sym typeface="+mn-ea"/>
              </a:rPr>
              <a:t>r</a:t>
            </a:r>
            <a:r>
              <a:rPr lang="zh-CN" altLang="en-US">
                <a:sym typeface="+mn-ea"/>
              </a:rPr>
              <a:t>个块可以造成的贡献</a:t>
            </a:r>
          </a:p>
          <a:p>
            <a:endParaRPr lang="zh-CN" altLang="en-US"/>
          </a:p>
          <a:p>
            <a:r>
              <a:rPr lang="zh-CN" altLang="en-US"/>
              <a:t>差分，可得</a:t>
            </a:r>
            <a:r>
              <a:rPr lang="en-US" altLang="zh-CN"/>
              <a:t>f(l,r)=f(l+1,r)+f(l,r-1)-f(l+1,r-1)+g(l,r)</a:t>
            </a:r>
          </a:p>
          <a:p>
            <a:r>
              <a:rPr lang="en-US" altLang="zh-CN"/>
              <a:t>g(l,r)</a:t>
            </a:r>
            <a:r>
              <a:rPr lang="zh-CN" altLang="en-US"/>
              <a:t>即对于</a:t>
            </a:r>
            <a:r>
              <a:rPr lang="en-US" altLang="zh-CN"/>
              <a:t>l</a:t>
            </a:r>
            <a:r>
              <a:rPr lang="zh-CN" altLang="en-US"/>
              <a:t>中每个数查询</a:t>
            </a:r>
            <a:r>
              <a:rPr lang="en-US" altLang="zh-CN"/>
              <a:t>r</a:t>
            </a:r>
            <a:r>
              <a:rPr lang="zh-CN" altLang="en-US"/>
              <a:t>中大于其的数个数</a:t>
            </a:r>
          </a:p>
          <a:p>
            <a:r>
              <a:rPr lang="zh-CN" altLang="en-US"/>
              <a:t>这个可以归并实现</a:t>
            </a:r>
          </a:p>
          <a:p>
            <a:r>
              <a:rPr lang="zh-CN" altLang="en-US"/>
              <a:t>这部分总复杂度</a:t>
            </a:r>
            <a:r>
              <a:rPr lang="en-US" altLang="zh-CN"/>
              <a:t>O( sqrt(n) * sqrt(n) * sqrt(n) ) = O( nsqrt(n) )</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6" name="内容占位符 5"/>
          <p:cNvSpPr>
            <a:spLocks noGrp="1"/>
          </p:cNvSpPr>
          <p:nvPr>
            <p:ph idx="1"/>
          </p:nvPr>
        </p:nvSpPr>
        <p:spPr/>
        <p:txBody>
          <a:bodyPr/>
          <a:lstStyle/>
          <a:p>
            <a:endParaRPr lang="zh-CN" altLang="en-US"/>
          </a:p>
        </p:txBody>
      </p:sp>
      <p:graphicFrame>
        <p:nvGraphicFramePr>
          <p:cNvPr id="7" name="对象 6"/>
          <p:cNvGraphicFramePr>
            <a:graphicFrameLocks/>
          </p:cNvGraphicFramePr>
          <p:nvPr/>
        </p:nvGraphicFramePr>
        <p:xfrm>
          <a:off x="2319338" y="2125504"/>
          <a:ext cx="4505325" cy="3263741"/>
        </p:xfrm>
        <a:graphic>
          <a:graphicData uri="http://schemas.openxmlformats.org/presentationml/2006/ole">
            <mc:AlternateContent xmlns:mc="http://schemas.openxmlformats.org/markup-compatibility/2006">
              <mc:Choice xmlns:v="urn:schemas-microsoft-com:vml" Requires="v">
                <p:oleObj spid="_x0000_s48137" r:id="rId3" imgW="7535327" imgH="5458587" progId="Paint.Picture">
                  <p:embed/>
                </p:oleObj>
              </mc:Choice>
              <mc:Fallback>
                <p:oleObj r:id="rId3" imgW="7535327" imgH="5458587" progId="Paint.Picture">
                  <p:embed/>
                  <p:pic>
                    <p:nvPicPr>
                      <p:cNvPr id="7" name="对象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38" y="2125504"/>
                        <a:ext cx="4505325" cy="3263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零散块对整块的贡献可以差分</a:t>
            </a:r>
          </a:p>
          <a:p>
            <a:r>
              <a:rPr lang="zh-CN" altLang="en-US"/>
              <a:t>即预处理出零散块对前</a:t>
            </a:r>
            <a:r>
              <a:rPr lang="en-US" altLang="zh-CN"/>
              <a:t>i</a:t>
            </a:r>
            <a:r>
              <a:rPr lang="zh-CN" altLang="en-US"/>
              <a:t>个整块的贡献</a:t>
            </a:r>
          </a:p>
          <a:p>
            <a:r>
              <a:rPr lang="zh-CN" altLang="en-US"/>
              <a:t>于是对</a:t>
            </a:r>
            <a:r>
              <a:rPr lang="en-US" altLang="zh-CN"/>
              <a:t>[l,r]</a:t>
            </a:r>
            <a:r>
              <a:rPr lang="zh-CN" altLang="en-US"/>
              <a:t>这些整块的贡献即</a:t>
            </a:r>
            <a:r>
              <a:rPr lang="en-US" altLang="zh-CN"/>
              <a:t>pre[r] - pre[l-1]</a:t>
            </a:r>
          </a:p>
          <a:p>
            <a:r>
              <a:rPr lang="zh-CN" altLang="en-US"/>
              <a:t>考虑到零散块最多只有</a:t>
            </a:r>
            <a:r>
              <a:rPr lang="en-US" altLang="zh-CN"/>
              <a:t>O( n )</a:t>
            </a:r>
            <a:r>
              <a:rPr lang="zh-CN" altLang="en-US"/>
              <a:t>种</a:t>
            </a:r>
          </a:p>
          <a:p>
            <a:r>
              <a:rPr lang="zh-CN" altLang="en-US"/>
              <a:t>整块有</a:t>
            </a:r>
            <a:r>
              <a:rPr lang="en-US" altLang="zh-CN"/>
              <a:t>O( sqrt(n) )</a:t>
            </a:r>
            <a:r>
              <a:rPr lang="zh-CN" altLang="en-US"/>
              <a:t>个</a:t>
            </a:r>
          </a:p>
          <a:p>
            <a:r>
              <a:rPr lang="zh-CN" altLang="en-US"/>
              <a:t>于是复杂度</a:t>
            </a:r>
            <a:r>
              <a:rPr lang="en-US" altLang="zh-CN"/>
              <a:t>O( (n+m)sqrt( n ) )</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零散块对零散块的贡献可以归并得到</a:t>
            </a:r>
          </a:p>
          <a:p>
            <a:r>
              <a:rPr lang="en-US" altLang="zh-CN"/>
              <a:t>O( sqrt( n ) )</a:t>
            </a:r>
          </a:p>
          <a:p>
            <a:r>
              <a:rPr lang="zh-CN" altLang="en-US"/>
              <a:t>总复杂度</a:t>
            </a:r>
            <a:r>
              <a:rPr lang="en-US" altLang="zh-CN"/>
              <a:t>O( nsqrt( n ) + msqrt( n ) )</a:t>
            </a:r>
            <a:br>
              <a:rPr lang="en-US" altLang="zh-CN"/>
            </a:br>
            <a:endParaRPr lang="en-US" altLang="zh-CN"/>
          </a:p>
          <a:p>
            <a:r>
              <a:rPr lang="zh-CN" altLang="en-US"/>
              <a:t>常数较大</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a:sym typeface="+mn-ea"/>
              </a:rPr>
              <a:t>强制在线，序列，多次查询一个区间</a:t>
            </a:r>
            <a:r>
              <a:rPr lang="en-US" altLang="zh-CN">
                <a:sym typeface="+mn-ea"/>
              </a:rPr>
              <a:t>[l,r]</a:t>
            </a:r>
            <a:r>
              <a:rPr lang="zh-CN" altLang="en-US">
                <a:sym typeface="+mn-ea"/>
              </a:rPr>
              <a:t>内</a:t>
            </a:r>
            <a:endParaRPr lang="zh-CN" altLang="en-US"/>
          </a:p>
          <a:p>
            <a:r>
              <a:rPr lang="zh-CN" altLang="en-US">
                <a:sym typeface="+mn-ea"/>
              </a:rPr>
              <a:t>最小的</a:t>
            </a:r>
            <a:r>
              <a:rPr lang="en-US" altLang="zh-CN">
                <a:sym typeface="+mn-ea"/>
              </a:rPr>
              <a:t>|ai-aj| , l &lt;= i , j &lt;= r</a:t>
            </a:r>
            <a:endParaRPr lang="en-US" altLang="zh-CN"/>
          </a:p>
          <a:p>
            <a:endParaRPr lang="zh-CN" alt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85000" lnSpcReduction="20000"/>
          </a:bodyPr>
          <a:lstStyle/>
          <a:p>
            <a:r>
              <a:rPr lang="zh-CN" altLang="en-US"/>
              <a:t>还是用刚刚的方法</a:t>
            </a:r>
          </a:p>
          <a:p>
            <a:r>
              <a:rPr lang="zh-CN" altLang="en-US"/>
              <a:t>可以</a:t>
            </a:r>
            <a:r>
              <a:rPr lang="en-US" altLang="zh-CN"/>
              <a:t>O( nsqrt( n ) )</a:t>
            </a:r>
            <a:r>
              <a:rPr lang="zh-CN" altLang="en-US"/>
              <a:t>预处理出块内的答案</a:t>
            </a:r>
          </a:p>
          <a:p>
            <a:r>
              <a:rPr lang="zh-CN" altLang="en-US"/>
              <a:t>考虑一个零散块会和哪些块有贡献</a:t>
            </a:r>
          </a:p>
          <a:p>
            <a:endParaRPr lang="zh-CN" altLang="en-US"/>
          </a:p>
          <a:p>
            <a:endParaRPr lang="zh-CN" altLang="en-US"/>
          </a:p>
          <a:p>
            <a:endParaRPr lang="zh-CN" altLang="en-US"/>
          </a:p>
          <a:p>
            <a:endParaRPr lang="zh-CN" altLang="en-US"/>
          </a:p>
          <a:p>
            <a:endParaRPr lang="zh-CN" altLang="en-US"/>
          </a:p>
          <a:p>
            <a:endParaRPr lang="zh-CN" altLang="en-US"/>
          </a:p>
          <a:p>
            <a:r>
              <a:rPr lang="zh-CN" altLang="en-US"/>
              <a:t>必然是从其前面那个块开始的一个后缀</a:t>
            </a:r>
          </a:p>
        </p:txBody>
      </p:sp>
      <p:graphicFrame>
        <p:nvGraphicFramePr>
          <p:cNvPr id="6" name="对象 5"/>
          <p:cNvGraphicFramePr>
            <a:graphicFrameLocks/>
          </p:cNvGraphicFramePr>
          <p:nvPr/>
        </p:nvGraphicFramePr>
        <p:xfrm>
          <a:off x="781526" y="3213735"/>
          <a:ext cx="6119813" cy="1515428"/>
        </p:xfrm>
        <a:graphic>
          <a:graphicData uri="http://schemas.openxmlformats.org/presentationml/2006/ole">
            <mc:AlternateContent xmlns:mc="http://schemas.openxmlformats.org/markup-compatibility/2006">
              <mc:Choice xmlns:v="urn:schemas-microsoft-com:vml" Requires="v">
                <p:oleObj spid="_x0000_s49161" r:id="rId3" imgW="8152381" imgH="2019048" progId="Paint.Picture">
                  <p:embed/>
                </p:oleObj>
              </mc:Choice>
              <mc:Fallback>
                <p:oleObj r:id="rId3" imgW="8152381" imgH="2019048" progId="Paint.Picture">
                  <p:embed/>
                  <p:pic>
                    <p:nvPicPr>
                      <p:cNvPr id="6"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6" y="3213735"/>
                        <a:ext cx="6119813" cy="1515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a:t>于是可能的零散块</a:t>
            </a:r>
            <a:r>
              <a:rPr lang="en-US" altLang="zh-CN"/>
              <a:t>-</a:t>
            </a:r>
            <a:r>
              <a:rPr lang="zh-CN" altLang="en-US"/>
              <a:t>整块贡献只有</a:t>
            </a:r>
            <a:r>
              <a:rPr lang="en-US" altLang="zh-CN"/>
              <a:t>nsqrt( n )</a:t>
            </a:r>
            <a:r>
              <a:rPr lang="zh-CN" altLang="en-US"/>
              <a:t>种</a:t>
            </a:r>
          </a:p>
          <a:p>
            <a:r>
              <a:rPr lang="zh-CN" altLang="en-US"/>
              <a:t>对于每个零散块维护一个后缀</a:t>
            </a:r>
            <a:r>
              <a:rPr lang="en-US" altLang="zh-CN"/>
              <a:t>min</a:t>
            </a:r>
            <a:r>
              <a:rPr lang="zh-CN" altLang="en-US"/>
              <a:t>即可</a:t>
            </a:r>
          </a:p>
          <a:p>
            <a:r>
              <a:rPr lang="zh-CN" altLang="en-US"/>
              <a:t>零散块和零散块的贡献还是归并得到</a:t>
            </a:r>
          </a:p>
          <a:p>
            <a:endParaRPr lang="zh-CN" altLang="en-US"/>
          </a:p>
          <a:p>
            <a:r>
              <a:rPr lang="en-US" altLang="zh-CN"/>
              <a:t>O( (n+m)sqrt( n ) )</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根号分治</a:t>
            </a:r>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根号分治</a:t>
            </a:r>
          </a:p>
        </p:txBody>
      </p:sp>
      <p:sp>
        <p:nvSpPr>
          <p:cNvPr id="3" name="内容占位符 2"/>
          <p:cNvSpPr>
            <a:spLocks noGrp="1"/>
          </p:cNvSpPr>
          <p:nvPr>
            <p:ph idx="1"/>
          </p:nvPr>
        </p:nvSpPr>
        <p:spPr/>
        <p:txBody>
          <a:bodyPr/>
          <a:lstStyle/>
          <a:p>
            <a:r>
              <a:rPr lang="zh-CN" altLang="en-US" dirty="0"/>
              <a:t>一个不怎么好的抽象：</a:t>
            </a:r>
            <a:endParaRPr lang="en-US" altLang="zh-CN" dirty="0"/>
          </a:p>
          <a:p>
            <a:r>
              <a:rPr lang="zh-CN" altLang="en-US" dirty="0"/>
              <a:t>有</a:t>
            </a:r>
            <a:r>
              <a:rPr lang="en-US" altLang="zh-CN" dirty="0"/>
              <a:t>n</a:t>
            </a:r>
            <a:r>
              <a:rPr lang="zh-CN" altLang="en-US" dirty="0"/>
              <a:t>个数和为</a:t>
            </a:r>
            <a:r>
              <a:rPr lang="en-US" altLang="zh-CN" dirty="0"/>
              <a:t>m</a:t>
            </a:r>
            <a:r>
              <a:rPr lang="zh-CN" altLang="en-US" dirty="0"/>
              <a:t>，则最多有</a:t>
            </a:r>
            <a:r>
              <a:rPr lang="en-US" altLang="zh-CN" dirty="0"/>
              <a:t>m/a</a:t>
            </a:r>
            <a:r>
              <a:rPr lang="zh-CN" altLang="en-US" dirty="0"/>
              <a:t>个数大于</a:t>
            </a:r>
            <a:r>
              <a:rPr lang="en-US" altLang="zh-CN" dirty="0"/>
              <a:t>a</a:t>
            </a:r>
          </a:p>
          <a:p>
            <a:r>
              <a:rPr lang="zh-CN" altLang="en-US" dirty="0"/>
              <a:t>剩下的数都不大于</a:t>
            </a:r>
            <a:r>
              <a:rPr lang="en-US" altLang="zh-CN" dirty="0"/>
              <a:t>a</a:t>
            </a:r>
          </a:p>
          <a:p>
            <a:endParaRPr lang="en-US" altLang="zh-CN" dirty="0"/>
          </a:p>
          <a:p>
            <a:r>
              <a:rPr lang="zh-CN" altLang="en-US" dirty="0"/>
              <a:t>如果对于每个大于</a:t>
            </a:r>
            <a:r>
              <a:rPr lang="en-US" altLang="zh-CN" dirty="0"/>
              <a:t>a</a:t>
            </a:r>
            <a:r>
              <a:rPr lang="zh-CN" altLang="en-US" dirty="0"/>
              <a:t>的数我们可以</a:t>
            </a:r>
            <a:r>
              <a:rPr lang="en-US" altLang="zh-CN" dirty="0"/>
              <a:t>O(x)</a:t>
            </a:r>
            <a:r>
              <a:rPr lang="zh-CN" altLang="en-US" dirty="0"/>
              <a:t>维护</a:t>
            </a:r>
            <a:endParaRPr lang="en-US" altLang="zh-CN" dirty="0"/>
          </a:p>
          <a:p>
            <a:r>
              <a:rPr lang="zh-CN" altLang="en-US" dirty="0"/>
              <a:t>那我们就以</a:t>
            </a:r>
            <a:r>
              <a:rPr lang="en-US" altLang="zh-CN" dirty="0"/>
              <a:t>O( </a:t>
            </a:r>
            <a:r>
              <a:rPr lang="en-US" altLang="zh-CN" dirty="0" err="1"/>
              <a:t>xa</a:t>
            </a:r>
            <a:r>
              <a:rPr lang="en-US" altLang="zh-CN" dirty="0"/>
              <a:t> )</a:t>
            </a:r>
            <a:r>
              <a:rPr lang="zh-CN" altLang="en-US" dirty="0"/>
              <a:t>的额外复杂度保证了这些数都</a:t>
            </a:r>
            <a:r>
              <a:rPr lang="en-US" altLang="zh-CN" dirty="0"/>
              <a:t>&lt;=a</a:t>
            </a:r>
            <a:endParaRPr lang="zh-CN" altLang="en-US" dirty="0"/>
          </a:p>
          <a:p>
            <a:endParaRPr lang="en-US" altLang="zh-CN"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经典问题</a:t>
            </a:r>
          </a:p>
        </p:txBody>
      </p:sp>
      <p:sp>
        <p:nvSpPr>
          <p:cNvPr id="3" name="内容占位符 2"/>
          <p:cNvSpPr>
            <a:spLocks noGrp="1"/>
          </p:cNvSpPr>
          <p:nvPr>
            <p:ph idx="1"/>
          </p:nvPr>
        </p:nvSpPr>
        <p:spPr/>
        <p:txBody>
          <a:bodyPr/>
          <a:lstStyle/>
          <a:p>
            <a:r>
              <a:rPr lang="zh-CN" altLang="en-US" dirty="0"/>
              <a:t>给个图</a:t>
            </a:r>
            <a:endParaRPr lang="en-US" altLang="zh-CN" dirty="0"/>
          </a:p>
          <a:p>
            <a:r>
              <a:rPr lang="en-US" altLang="zh-CN" dirty="0"/>
              <a:t>1.</a:t>
            </a:r>
            <a:r>
              <a:rPr lang="zh-CN" altLang="en-US" dirty="0"/>
              <a:t>把</a:t>
            </a:r>
            <a:r>
              <a:rPr lang="en-US" altLang="zh-CN" dirty="0"/>
              <a:t>x</a:t>
            </a:r>
            <a:r>
              <a:rPr lang="zh-CN" altLang="en-US" dirty="0"/>
              <a:t>点权加</a:t>
            </a:r>
            <a:r>
              <a:rPr lang="en-US" altLang="zh-CN" dirty="0"/>
              <a:t>y</a:t>
            </a:r>
          </a:p>
          <a:p>
            <a:r>
              <a:rPr lang="en-US" altLang="zh-CN" dirty="0"/>
              <a:t>2.</a:t>
            </a:r>
            <a:r>
              <a:rPr lang="zh-CN" altLang="en-US" dirty="0"/>
              <a:t>查询</a:t>
            </a:r>
            <a:r>
              <a:rPr lang="en-US" altLang="zh-CN" dirty="0"/>
              <a:t>x</a:t>
            </a:r>
            <a:r>
              <a:rPr lang="zh-CN" altLang="en-US" dirty="0"/>
              <a:t>相邻的点权和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Advantage</a:t>
            </a:r>
            <a:endParaRPr lang="zh-CN" altLang="en-US" dirty="0"/>
          </a:p>
        </p:txBody>
      </p:sp>
      <p:sp>
        <p:nvSpPr>
          <p:cNvPr id="3" name="内容占位符 2"/>
          <p:cNvSpPr>
            <a:spLocks noGrp="1"/>
          </p:cNvSpPr>
          <p:nvPr>
            <p:ph idx="1"/>
          </p:nvPr>
        </p:nvSpPr>
        <p:spPr/>
        <p:txBody>
          <a:bodyPr>
            <a:normAutofit/>
          </a:bodyPr>
          <a:lstStyle/>
          <a:p>
            <a:r>
              <a:rPr lang="en-US" altLang="zh-CN" sz="2800" dirty="0"/>
              <a:t>Splay</a:t>
            </a:r>
            <a:r>
              <a:rPr lang="zh-CN" altLang="en-US" sz="2800" dirty="0"/>
              <a:t>用来维护序列还是比较好写的，用来维护名次树感觉不好写</a:t>
            </a:r>
            <a:endParaRPr lang="en-US" altLang="zh-CN" sz="2800" dirty="0"/>
          </a:p>
          <a:p>
            <a:r>
              <a:rPr lang="zh-CN" altLang="en-US" sz="2800" dirty="0"/>
              <a:t>由于自适应性，</a:t>
            </a:r>
            <a:r>
              <a:rPr lang="en-US" altLang="zh-CN" sz="2800" dirty="0"/>
              <a:t>splay</a:t>
            </a:r>
            <a:r>
              <a:rPr lang="zh-CN" altLang="en-US" sz="2800" dirty="0"/>
              <a:t>不需要特殊的技巧就可以高效启发式合并，还可以高效实现</a:t>
            </a:r>
            <a:r>
              <a:rPr lang="en-US" altLang="zh-CN" sz="2800" dirty="0"/>
              <a:t>LCT</a:t>
            </a:r>
            <a:r>
              <a:rPr lang="zh-CN" altLang="en-US" sz="2800" dirty="0"/>
              <a:t>（</a:t>
            </a:r>
            <a:r>
              <a:rPr lang="en-US" altLang="zh-CN" sz="2800" dirty="0"/>
              <a:t>STT</a:t>
            </a:r>
            <a:r>
              <a:rPr lang="zh-CN" altLang="en-US" sz="2800" dirty="0"/>
              <a:t>）等动态树</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图中每个点的度数和是</a:t>
            </a:r>
            <a:r>
              <a:rPr lang="en-US" altLang="zh-CN" dirty="0"/>
              <a:t>m</a:t>
            </a:r>
          </a:p>
          <a:p>
            <a:r>
              <a:rPr lang="zh-CN" altLang="en-US" dirty="0"/>
              <a:t>我们可以对这个度数进行根号分治</a:t>
            </a:r>
            <a:endParaRPr lang="en-US" altLang="zh-CN" dirty="0"/>
          </a:p>
          <a:p>
            <a:r>
              <a:rPr lang="zh-CN" altLang="en-US" dirty="0"/>
              <a:t>度数</a:t>
            </a:r>
            <a:r>
              <a:rPr lang="en-US" altLang="zh-CN" dirty="0"/>
              <a:t>&gt;=</a:t>
            </a:r>
            <a:r>
              <a:rPr lang="en-US" altLang="zh-CN" dirty="0" err="1"/>
              <a:t>sqrt</a:t>
            </a:r>
            <a:r>
              <a:rPr lang="en-US" altLang="zh-CN" dirty="0"/>
              <a:t>(m)</a:t>
            </a:r>
            <a:r>
              <a:rPr lang="zh-CN" altLang="en-US" dirty="0"/>
              <a:t>的点最多只有</a:t>
            </a:r>
            <a:r>
              <a:rPr lang="en-US" altLang="zh-CN" dirty="0" err="1"/>
              <a:t>sqrt</a:t>
            </a:r>
            <a:r>
              <a:rPr lang="en-US" altLang="zh-CN" dirty="0"/>
              <a:t>(m)</a:t>
            </a:r>
            <a:r>
              <a:rPr lang="zh-CN" altLang="en-US" dirty="0"/>
              <a:t>个</a:t>
            </a:r>
            <a:endParaRPr lang="en-US" altLang="zh-CN" dirty="0"/>
          </a:p>
          <a:p>
            <a:r>
              <a:rPr lang="zh-CN" altLang="en-US" dirty="0"/>
              <a:t>度数</a:t>
            </a:r>
            <a:r>
              <a:rPr lang="en-US" altLang="zh-CN" dirty="0"/>
              <a:t>&lt;</a:t>
            </a:r>
            <a:r>
              <a:rPr lang="en-US" altLang="zh-CN" dirty="0" err="1"/>
              <a:t>sqrt</a:t>
            </a:r>
            <a:r>
              <a:rPr lang="en-US" altLang="zh-CN" dirty="0"/>
              <a:t>(m)</a:t>
            </a:r>
            <a:r>
              <a:rPr lang="zh-CN" altLang="en-US" dirty="0"/>
              <a:t>的点一圈的点点数不足</a:t>
            </a:r>
            <a:r>
              <a:rPr lang="en-US" altLang="zh-CN" dirty="0" err="1"/>
              <a:t>sqrt</a:t>
            </a:r>
            <a:r>
              <a:rPr lang="en-US" altLang="zh-CN" dirty="0"/>
              <a:t>(m)</a:t>
            </a:r>
            <a:endParaRPr lang="zh-CN" altLang="en-US"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每次修改</a:t>
            </a:r>
            <a:endParaRPr lang="en-US" altLang="zh-CN" dirty="0"/>
          </a:p>
          <a:p>
            <a:r>
              <a:rPr lang="zh-CN" altLang="en-US" dirty="0"/>
              <a:t>如果这个点度数</a:t>
            </a:r>
            <a:r>
              <a:rPr lang="en-US" altLang="zh-CN" dirty="0"/>
              <a:t>&lt;</a:t>
            </a:r>
            <a:r>
              <a:rPr lang="en-US" altLang="zh-CN" dirty="0" err="1"/>
              <a:t>sqrt</a:t>
            </a:r>
            <a:r>
              <a:rPr lang="en-US" altLang="zh-CN" dirty="0"/>
              <a:t>(m)</a:t>
            </a:r>
            <a:r>
              <a:rPr lang="zh-CN" altLang="en-US" dirty="0"/>
              <a:t>就把其每个相邻的点答案都加上</a:t>
            </a:r>
            <a:r>
              <a:rPr lang="en-US" altLang="zh-CN" dirty="0"/>
              <a:t>y</a:t>
            </a:r>
          </a:p>
          <a:p>
            <a:r>
              <a:rPr lang="zh-CN" altLang="en-US" dirty="0"/>
              <a:t>如果这个点度数</a:t>
            </a:r>
            <a:r>
              <a:rPr lang="en-US" altLang="zh-CN" dirty="0"/>
              <a:t>&gt;=</a:t>
            </a:r>
            <a:r>
              <a:rPr lang="en-US" altLang="zh-CN" dirty="0" err="1"/>
              <a:t>sqrt</a:t>
            </a:r>
            <a:r>
              <a:rPr lang="en-US" altLang="zh-CN" dirty="0"/>
              <a:t>(m)</a:t>
            </a:r>
            <a:r>
              <a:rPr lang="zh-CN" altLang="en-US" dirty="0"/>
              <a:t>就把这个点的标记加上</a:t>
            </a:r>
            <a:r>
              <a:rPr lang="en-US" altLang="zh-CN" dirty="0"/>
              <a:t>y</a:t>
            </a:r>
          </a:p>
          <a:p>
            <a:r>
              <a:rPr lang="zh-CN" altLang="en-US" dirty="0"/>
              <a:t>每次查询</a:t>
            </a:r>
            <a:endParaRPr lang="en-US" altLang="zh-CN" dirty="0"/>
          </a:p>
          <a:p>
            <a:r>
              <a:rPr lang="zh-CN" altLang="en-US" dirty="0"/>
              <a:t>扫一下所有度数</a:t>
            </a:r>
            <a:r>
              <a:rPr lang="en-US" altLang="zh-CN" dirty="0"/>
              <a:t>&gt;=</a:t>
            </a:r>
            <a:r>
              <a:rPr lang="en-US" altLang="zh-CN" dirty="0" err="1"/>
              <a:t>sqrt</a:t>
            </a:r>
            <a:r>
              <a:rPr lang="en-US" altLang="zh-CN" dirty="0"/>
              <a:t>(m)</a:t>
            </a:r>
            <a:r>
              <a:rPr lang="zh-CN" altLang="en-US" dirty="0"/>
              <a:t>的点，如果在查询点相邻，就把其标记加到答案里</a:t>
            </a:r>
            <a:endParaRPr lang="en-US" altLang="zh-CN" dirty="0"/>
          </a:p>
          <a:p>
            <a:r>
              <a:rPr lang="zh-CN" altLang="en-US" dirty="0"/>
              <a:t>度数</a:t>
            </a:r>
            <a:r>
              <a:rPr lang="en-US" altLang="zh-CN" dirty="0"/>
              <a:t>&lt;</a:t>
            </a:r>
            <a:r>
              <a:rPr lang="en-US" altLang="zh-CN" dirty="0" err="1"/>
              <a:t>sqrt</a:t>
            </a:r>
            <a:r>
              <a:rPr lang="en-US" altLang="zh-CN" dirty="0"/>
              <a:t>(m)</a:t>
            </a:r>
            <a:r>
              <a:rPr lang="zh-CN" altLang="en-US" dirty="0"/>
              <a:t>的点贡献已经处理过了</a:t>
            </a:r>
            <a:endParaRPr lang="en-US" altLang="zh-CN" dirty="0"/>
          </a:p>
          <a:p>
            <a:r>
              <a:rPr lang="zh-CN" altLang="en-US" dirty="0"/>
              <a:t>总复杂度</a:t>
            </a:r>
            <a:r>
              <a:rPr lang="en-US" altLang="zh-CN" dirty="0"/>
              <a:t>O( </a:t>
            </a:r>
            <a:r>
              <a:rPr lang="en-US" altLang="zh-CN" dirty="0" err="1"/>
              <a:t>qsqrt</a:t>
            </a:r>
            <a:r>
              <a:rPr lang="en-US" altLang="zh-CN" dirty="0"/>
              <a:t>(m) )</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经典问题</a:t>
            </a:r>
          </a:p>
        </p:txBody>
      </p:sp>
      <p:sp>
        <p:nvSpPr>
          <p:cNvPr id="3" name="内容占位符 2"/>
          <p:cNvSpPr>
            <a:spLocks noGrp="1"/>
          </p:cNvSpPr>
          <p:nvPr>
            <p:ph idx="1"/>
          </p:nvPr>
        </p:nvSpPr>
        <p:spPr/>
        <p:txBody>
          <a:bodyPr/>
          <a:lstStyle/>
          <a:p>
            <a:r>
              <a:rPr lang="zh-CN" altLang="en-US" dirty="0"/>
              <a:t>序列</a:t>
            </a:r>
            <a:r>
              <a:rPr lang="en-US" altLang="zh-CN" dirty="0"/>
              <a:t>a</a:t>
            </a:r>
            <a:r>
              <a:rPr lang="zh-CN" altLang="en-US" dirty="0"/>
              <a:t>，每次给个</a:t>
            </a:r>
            <a:r>
              <a:rPr lang="en-US" altLang="zh-CN" dirty="0"/>
              <a:t>x</a:t>
            </a:r>
            <a:r>
              <a:rPr lang="zh-CN" altLang="en-US" dirty="0"/>
              <a:t>和</a:t>
            </a:r>
            <a:r>
              <a:rPr lang="en-US" altLang="zh-CN" dirty="0"/>
              <a:t>y</a:t>
            </a:r>
          </a:p>
          <a:p>
            <a:r>
              <a:rPr lang="zh-CN" altLang="en-US" dirty="0"/>
              <a:t>查询最小的</a:t>
            </a:r>
            <a:r>
              <a:rPr lang="en-US" altLang="zh-CN" dirty="0"/>
              <a:t>|</a:t>
            </a:r>
            <a:r>
              <a:rPr lang="en-US" altLang="zh-CN" dirty="0" err="1"/>
              <a:t>i</a:t>
            </a:r>
            <a:r>
              <a:rPr lang="en-US" altLang="zh-CN" dirty="0"/>
              <a:t>-j|</a:t>
            </a:r>
          </a:p>
          <a:p>
            <a:r>
              <a:rPr lang="zh-CN" altLang="en-US" dirty="0"/>
              <a:t>使得</a:t>
            </a:r>
            <a:r>
              <a:rPr lang="en-US" altLang="zh-CN" dirty="0" err="1"/>
              <a:t>ai</a:t>
            </a:r>
            <a:r>
              <a:rPr lang="en-US" altLang="zh-CN" dirty="0"/>
              <a:t>==</a:t>
            </a:r>
            <a:r>
              <a:rPr lang="en-US" altLang="zh-CN" dirty="0" err="1"/>
              <a:t>x,aj</a:t>
            </a:r>
            <a:r>
              <a:rPr lang="en-US" altLang="zh-CN" dirty="0"/>
              <a:t>==y</a:t>
            </a:r>
            <a:endParaRPr lang="zh-CN"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对于颜色进行根号分治</a:t>
            </a:r>
            <a:endParaRPr lang="en-US" altLang="zh-CN" dirty="0"/>
          </a:p>
          <a:p>
            <a:r>
              <a:rPr lang="zh-CN" altLang="en-US" dirty="0"/>
              <a:t>出现次数大于</a:t>
            </a:r>
            <a:r>
              <a:rPr lang="en-US" altLang="zh-CN" dirty="0" err="1"/>
              <a:t>sqrt</a:t>
            </a:r>
            <a:r>
              <a:rPr lang="en-US" altLang="zh-CN" dirty="0"/>
              <a:t>(n)</a:t>
            </a:r>
            <a:r>
              <a:rPr lang="zh-CN" altLang="en-US" dirty="0"/>
              <a:t>的颜色只有</a:t>
            </a:r>
            <a:r>
              <a:rPr lang="en-US" altLang="zh-CN" dirty="0" err="1"/>
              <a:t>sqrt</a:t>
            </a:r>
            <a:r>
              <a:rPr lang="en-US" altLang="zh-CN" dirty="0"/>
              <a:t>(n)</a:t>
            </a:r>
            <a:r>
              <a:rPr lang="zh-CN" altLang="en-US" dirty="0"/>
              <a:t>种</a:t>
            </a:r>
            <a:endParaRPr lang="en-US" altLang="zh-CN" dirty="0"/>
          </a:p>
          <a:p>
            <a:r>
              <a:rPr lang="zh-CN" altLang="en-US" dirty="0"/>
              <a:t>预处理这些颜色到每个颜色的答案</a:t>
            </a:r>
            <a:endParaRPr lang="en-US" altLang="zh-CN" dirty="0"/>
          </a:p>
          <a:p>
            <a:r>
              <a:rPr lang="zh-CN" altLang="en-US" dirty="0"/>
              <a:t>这一步是</a:t>
            </a:r>
            <a:r>
              <a:rPr lang="en-US" altLang="zh-CN" dirty="0"/>
              <a:t>O( </a:t>
            </a:r>
            <a:r>
              <a:rPr lang="en-US" altLang="zh-CN" dirty="0" err="1"/>
              <a:t>sqrt</a:t>
            </a:r>
            <a:r>
              <a:rPr lang="en-US" altLang="zh-CN" dirty="0"/>
              <a:t>(n) * n ) = O( </a:t>
            </a:r>
            <a:r>
              <a:rPr lang="en-US" altLang="zh-CN" dirty="0" err="1"/>
              <a:t>nsqrt</a:t>
            </a:r>
            <a:r>
              <a:rPr lang="en-US" altLang="zh-CN" dirty="0"/>
              <a:t>(n) )</a:t>
            </a:r>
            <a:r>
              <a:rPr lang="zh-CN" altLang="en-US" dirty="0"/>
              <a:t>的</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这样如果查询的</a:t>
            </a:r>
            <a:r>
              <a:rPr lang="en-US" altLang="zh-CN" dirty="0"/>
              <a:t>x</a:t>
            </a:r>
            <a:r>
              <a:rPr lang="zh-CN" altLang="en-US" dirty="0"/>
              <a:t>和</a:t>
            </a:r>
            <a:r>
              <a:rPr lang="en-US" altLang="zh-CN" dirty="0"/>
              <a:t>y</a:t>
            </a:r>
          </a:p>
          <a:p>
            <a:r>
              <a:rPr lang="zh-CN" altLang="en-US" dirty="0"/>
              <a:t>其中有一个是出现次数大的颜色</a:t>
            </a:r>
            <a:endParaRPr lang="en-US" altLang="zh-CN" dirty="0"/>
          </a:p>
          <a:p>
            <a:r>
              <a:rPr lang="zh-CN" altLang="en-US" dirty="0"/>
              <a:t>我们可以</a:t>
            </a:r>
            <a:r>
              <a:rPr lang="en-US" altLang="zh-CN" dirty="0"/>
              <a:t>O(1)</a:t>
            </a:r>
            <a:r>
              <a:rPr lang="zh-CN" altLang="en-US" dirty="0"/>
              <a:t>得到答案</a:t>
            </a:r>
            <a:endParaRPr lang="en-US" altLang="zh-CN" dirty="0"/>
          </a:p>
          <a:p>
            <a:r>
              <a:rPr lang="zh-CN" altLang="en-US" dirty="0"/>
              <a:t>如果没有呢？</a:t>
            </a:r>
            <a:endParaRPr lang="en-US" altLang="zh-CN" dirty="0"/>
          </a:p>
          <a:p>
            <a:endParaRPr lang="en-US" altLang="zh-CN"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如果没有，那最多有各</a:t>
            </a:r>
            <a:r>
              <a:rPr lang="en-US" altLang="zh-CN" dirty="0" err="1"/>
              <a:t>sqrt</a:t>
            </a:r>
            <a:r>
              <a:rPr lang="en-US" altLang="zh-CN" dirty="0"/>
              <a:t>(n)</a:t>
            </a:r>
            <a:r>
              <a:rPr lang="zh-CN" altLang="en-US" dirty="0"/>
              <a:t>个位置值为</a:t>
            </a:r>
            <a:r>
              <a:rPr lang="en-US" altLang="zh-CN" dirty="0"/>
              <a:t>x</a:t>
            </a:r>
            <a:r>
              <a:rPr lang="zh-CN" altLang="en-US" dirty="0"/>
              <a:t>，</a:t>
            </a:r>
            <a:r>
              <a:rPr lang="en-US" altLang="zh-CN" dirty="0"/>
              <a:t>y</a:t>
            </a:r>
          </a:p>
          <a:p>
            <a:r>
              <a:rPr lang="zh-CN" altLang="en-US" dirty="0"/>
              <a:t>可以进行归并排序来维护答案</a:t>
            </a:r>
            <a:endParaRPr lang="en-US" altLang="zh-CN" dirty="0"/>
          </a:p>
          <a:p>
            <a:r>
              <a:rPr lang="zh-CN" altLang="en-US" dirty="0"/>
              <a:t>这部分复杂度为</a:t>
            </a:r>
            <a:r>
              <a:rPr lang="en-US" altLang="zh-CN" dirty="0"/>
              <a:t>O( </a:t>
            </a:r>
            <a:r>
              <a:rPr lang="en-US" altLang="zh-CN" dirty="0" err="1"/>
              <a:t>msqrt</a:t>
            </a:r>
            <a:r>
              <a:rPr lang="en-US" altLang="zh-CN" dirty="0"/>
              <a:t>(n) )</a:t>
            </a:r>
          </a:p>
          <a:p>
            <a:endParaRPr lang="en-US" altLang="zh-CN" dirty="0"/>
          </a:p>
          <a:p>
            <a:r>
              <a:rPr lang="zh-CN" altLang="en-US" dirty="0"/>
              <a:t>总复杂度</a:t>
            </a:r>
            <a:r>
              <a:rPr lang="en-US" altLang="zh-CN" dirty="0"/>
              <a:t>O( </a:t>
            </a:r>
            <a:r>
              <a:rPr lang="en-US" altLang="zh-CN" dirty="0" err="1"/>
              <a:t>nsqrt</a:t>
            </a:r>
            <a:r>
              <a:rPr lang="en-US" altLang="zh-CN" dirty="0"/>
              <a:t>(n) + </a:t>
            </a:r>
            <a:r>
              <a:rPr lang="en-US" altLang="zh-CN" dirty="0" err="1"/>
              <a:t>msqrt</a:t>
            </a:r>
            <a:r>
              <a:rPr lang="en-US" altLang="zh-CN" dirty="0"/>
              <a:t>(n) )</a:t>
            </a:r>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IOI2009 Regions</a:t>
            </a:r>
            <a:endParaRPr lang="zh-CN" altLang="en-US" dirty="0"/>
          </a:p>
        </p:txBody>
      </p:sp>
      <p:sp>
        <p:nvSpPr>
          <p:cNvPr id="3" name="内容占位符 2"/>
          <p:cNvSpPr>
            <a:spLocks noGrp="1"/>
          </p:cNvSpPr>
          <p:nvPr>
            <p:ph idx="1"/>
          </p:nvPr>
        </p:nvSpPr>
        <p:spPr/>
        <p:txBody>
          <a:bodyPr/>
          <a:lstStyle/>
          <a:p>
            <a:r>
              <a:rPr lang="en-US" altLang="zh-CN" dirty="0"/>
              <a:t>N</a:t>
            </a:r>
            <a:r>
              <a:rPr lang="zh-CN" altLang="en-US" dirty="0"/>
              <a:t>个节点的树，有</a:t>
            </a:r>
            <a:r>
              <a:rPr lang="en-US" altLang="zh-CN" dirty="0"/>
              <a:t>R</a:t>
            </a:r>
            <a:r>
              <a:rPr lang="zh-CN" altLang="en-US" dirty="0"/>
              <a:t>种属性，每个点属于一种属性。</a:t>
            </a:r>
            <a:endParaRPr lang="en-US" altLang="zh-CN" dirty="0"/>
          </a:p>
          <a:p>
            <a:r>
              <a:rPr lang="zh-CN" altLang="en-US" dirty="0"/>
              <a:t>有</a:t>
            </a:r>
            <a:r>
              <a:rPr lang="en-US" altLang="zh-CN" dirty="0"/>
              <a:t>Q</a:t>
            </a:r>
            <a:r>
              <a:rPr lang="zh-CN" altLang="en-US" dirty="0"/>
              <a:t>次询问，每次询问</a:t>
            </a:r>
            <a:r>
              <a:rPr lang="en-US" altLang="zh-CN" dirty="0"/>
              <a:t>r1,r2</a:t>
            </a:r>
            <a:r>
              <a:rPr lang="zh-CN" altLang="en-US" dirty="0"/>
              <a:t>，回答有多少对</a:t>
            </a:r>
            <a:r>
              <a:rPr lang="en-US" altLang="zh-CN" dirty="0"/>
              <a:t>(e1,e2)</a:t>
            </a:r>
            <a:r>
              <a:rPr lang="zh-CN" altLang="en-US" dirty="0"/>
              <a:t>满足</a:t>
            </a:r>
            <a:r>
              <a:rPr lang="en-US" altLang="zh-CN" dirty="0"/>
              <a:t>e1</a:t>
            </a:r>
            <a:r>
              <a:rPr lang="zh-CN" altLang="en-US" dirty="0"/>
              <a:t>属性是</a:t>
            </a:r>
            <a:r>
              <a:rPr lang="en-US" altLang="zh-CN" dirty="0"/>
              <a:t>r1</a:t>
            </a:r>
            <a:r>
              <a:rPr lang="zh-CN" altLang="en-US" dirty="0"/>
              <a:t>，</a:t>
            </a:r>
            <a:r>
              <a:rPr lang="en-US" altLang="zh-CN" dirty="0"/>
              <a:t>e2</a:t>
            </a:r>
            <a:r>
              <a:rPr lang="zh-CN" altLang="en-US" dirty="0"/>
              <a:t>属性是</a:t>
            </a:r>
            <a:r>
              <a:rPr lang="en-US" altLang="zh-CN" dirty="0"/>
              <a:t>r2</a:t>
            </a:r>
            <a:r>
              <a:rPr lang="zh-CN" altLang="en-US" dirty="0"/>
              <a:t>，</a:t>
            </a:r>
            <a:r>
              <a:rPr lang="en-US" altLang="zh-CN" dirty="0"/>
              <a:t>e1</a:t>
            </a:r>
            <a:r>
              <a:rPr lang="zh-CN" altLang="en-US" dirty="0"/>
              <a:t>是</a:t>
            </a:r>
            <a:r>
              <a:rPr lang="en-US" altLang="zh-CN" dirty="0"/>
              <a:t>e2</a:t>
            </a:r>
            <a:r>
              <a:rPr lang="zh-CN" altLang="en-US" dirty="0"/>
              <a:t>的祖先。</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把询问离线一下</a:t>
            </a:r>
            <a:endParaRPr lang="en-US" altLang="zh-CN" dirty="0"/>
          </a:p>
          <a:p>
            <a:r>
              <a:rPr lang="zh-CN" altLang="en-US" dirty="0"/>
              <a:t>还是对颜色进行根号分治</a:t>
            </a:r>
            <a:endParaRPr lang="en-US" altLang="zh-CN" dirty="0"/>
          </a:p>
          <a:p>
            <a:r>
              <a:rPr lang="zh-CN" altLang="en-US" dirty="0"/>
              <a:t>推推式子即可</a:t>
            </a:r>
            <a:endParaRPr lang="en-US" altLang="zh-CN" dirty="0"/>
          </a:p>
          <a:p>
            <a:endParaRPr lang="en-US" altLang="zh-CN"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Bzoj4320 ShangHai2006 Homework</a:t>
            </a:r>
            <a:endParaRPr lang="zh-CN" altLang="en-US" dirty="0"/>
          </a:p>
        </p:txBody>
      </p:sp>
      <p:sp>
        <p:nvSpPr>
          <p:cNvPr id="3" name="内容占位符 2"/>
          <p:cNvSpPr>
            <a:spLocks noGrp="1"/>
          </p:cNvSpPr>
          <p:nvPr>
            <p:ph idx="1"/>
          </p:nvPr>
        </p:nvSpPr>
        <p:spPr/>
        <p:txBody>
          <a:bodyPr/>
          <a:lstStyle/>
          <a:p>
            <a:r>
              <a:rPr lang="en-US" altLang="zh-CN" dirty="0"/>
              <a:t>1 X : </a:t>
            </a:r>
            <a:r>
              <a:rPr lang="zh-CN" altLang="en-US" dirty="0"/>
              <a:t>在人物集合 </a:t>
            </a:r>
            <a:r>
              <a:rPr lang="en-US" altLang="zh-CN" dirty="0"/>
              <a:t>S </a:t>
            </a:r>
            <a:r>
              <a:rPr lang="zh-CN" altLang="en-US" dirty="0"/>
              <a:t>中加入一个</a:t>
            </a:r>
            <a:r>
              <a:rPr lang="en-US" altLang="zh-CN" dirty="0"/>
              <a:t>X,</a:t>
            </a:r>
            <a:r>
              <a:rPr lang="zh-CN" altLang="en-US" dirty="0"/>
              <a:t>保证 </a:t>
            </a:r>
            <a:r>
              <a:rPr lang="en-US" altLang="zh-CN" dirty="0"/>
              <a:t>X </a:t>
            </a:r>
            <a:r>
              <a:rPr lang="zh-CN" altLang="en-US" dirty="0"/>
              <a:t>在当前集合中不存在。</a:t>
            </a:r>
          </a:p>
          <a:p>
            <a:r>
              <a:rPr lang="en-US" altLang="zh-CN" dirty="0"/>
              <a:t>2 Y : </a:t>
            </a:r>
            <a:r>
              <a:rPr lang="zh-CN" altLang="en-US" dirty="0"/>
              <a:t>在当前的人物集合中询问所有</a:t>
            </a:r>
            <a:r>
              <a:rPr lang="en-US" altLang="zh-CN" dirty="0"/>
              <a:t>X mod Y </a:t>
            </a:r>
            <a:r>
              <a:rPr lang="zh-CN" altLang="en-US" dirty="0"/>
              <a:t>最小的值</a:t>
            </a:r>
            <a:endParaRPr lang="en-US" altLang="zh-CN" dirty="0"/>
          </a:p>
          <a:p>
            <a:r>
              <a:rPr lang="en-US" altLang="zh-CN" dirty="0"/>
              <a:t>X,Y &lt;= 1e5</a:t>
            </a:r>
            <a:endParaRPr lang="zh-CN" alt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考虑根号分治</a:t>
            </a:r>
          </a:p>
          <a:p>
            <a:r>
              <a:rPr lang="zh-CN" altLang="en-US" dirty="0"/>
              <a:t>对于</a:t>
            </a:r>
            <a:r>
              <a:rPr lang="en-US" altLang="zh-CN" dirty="0" err="1"/>
              <a:t>sqrtn</a:t>
            </a:r>
            <a:r>
              <a:rPr lang="zh-CN" altLang="en-US" dirty="0"/>
              <a:t>以内的</a:t>
            </a:r>
            <a:r>
              <a:rPr lang="en-US" altLang="zh-CN" dirty="0"/>
              <a:t>Y</a:t>
            </a:r>
            <a:r>
              <a:rPr lang="zh-CN" altLang="en-US" dirty="0"/>
              <a:t>，每次修改即更新所有这个的答案</a:t>
            </a:r>
          </a:p>
          <a:p>
            <a:r>
              <a:rPr lang="zh-CN" altLang="en-US" dirty="0"/>
              <a:t>对于</a:t>
            </a:r>
            <a:r>
              <a:rPr lang="en-US" altLang="zh-CN" dirty="0" err="1"/>
              <a:t>sqrtn</a:t>
            </a:r>
            <a:r>
              <a:rPr lang="zh-CN" altLang="en-US" dirty="0"/>
              <a:t>以上的</a:t>
            </a:r>
            <a:r>
              <a:rPr lang="en-US" altLang="zh-CN" dirty="0"/>
              <a:t>Y</a:t>
            </a:r>
            <a:r>
              <a:rPr lang="zh-CN" altLang="en-US" dirty="0"/>
              <a:t>，即需要支持：</a:t>
            </a:r>
          </a:p>
          <a:p>
            <a:r>
              <a:rPr lang="en-US" altLang="zh-CN" dirty="0"/>
              <a:t> O( </a:t>
            </a:r>
            <a:r>
              <a:rPr lang="en-US" altLang="zh-CN" dirty="0" err="1"/>
              <a:t>sqrtn</a:t>
            </a:r>
            <a:r>
              <a:rPr lang="en-US" altLang="zh-CN" dirty="0"/>
              <a:t> )</a:t>
            </a:r>
            <a:r>
              <a:rPr lang="zh-CN" altLang="en-US" dirty="0"/>
              <a:t>修改，</a:t>
            </a:r>
            <a:r>
              <a:rPr lang="en-US" altLang="zh-CN" dirty="0"/>
              <a:t>O( 1 )</a:t>
            </a:r>
            <a:r>
              <a:rPr lang="zh-CN" altLang="en-US" dirty="0"/>
              <a:t>查询前驱后继</a:t>
            </a:r>
          </a:p>
          <a:p>
            <a:r>
              <a:rPr lang="zh-CN" altLang="en-US" dirty="0"/>
              <a:t>这个显然可以维护</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sz="2800" dirty="0"/>
              <a:t>全称：</a:t>
            </a:r>
            <a:r>
              <a:rPr lang="en-US" altLang="zh-CN" sz="2800" dirty="0"/>
              <a:t>Weight Balanced Leafy Tree</a:t>
            </a:r>
          </a:p>
          <a:p>
            <a:r>
              <a:rPr lang="zh-CN" altLang="en-US" sz="2800" dirty="0"/>
              <a:t>这个</a:t>
            </a:r>
            <a:r>
              <a:rPr lang="en-US" altLang="zh-CN" sz="2800" dirty="0"/>
              <a:t>Weight Balanced</a:t>
            </a:r>
            <a:r>
              <a:rPr lang="zh-CN" altLang="en-US" sz="2800" dirty="0"/>
              <a:t>是指的</a:t>
            </a:r>
            <a:r>
              <a:rPr lang="en-US" altLang="zh-CN" sz="2800" dirty="0"/>
              <a:t>Balanced by Boundary</a:t>
            </a:r>
            <a:r>
              <a:rPr lang="zh-CN" altLang="en-US" sz="2800" dirty="0"/>
              <a:t>，也就是</a:t>
            </a:r>
            <a:r>
              <a:rPr lang="en-US" altLang="zh-CN" sz="2800" dirty="0"/>
              <a:t>BB[α]</a:t>
            </a:r>
          </a:p>
          <a:p>
            <a:r>
              <a:rPr lang="zh-CN" altLang="en-US" sz="2800" dirty="0"/>
              <a:t>和</a:t>
            </a:r>
            <a:r>
              <a:rPr lang="en-US" altLang="zh-CN" sz="2800" dirty="0" err="1"/>
              <a:t>clj</a:t>
            </a:r>
            <a:r>
              <a:rPr lang="zh-CN" altLang="en-US" sz="2800" dirty="0"/>
              <a:t>那个定义不一样</a:t>
            </a:r>
            <a:endParaRPr lang="en-US" altLang="zh-CN" sz="2800" dirty="0"/>
          </a:p>
          <a:p>
            <a:r>
              <a:rPr lang="zh-CN" altLang="en-US" sz="2800" dirty="0"/>
              <a:t>大概可以理解为通过旋转而不是重构来满足替罪羊树那个平衡关系</a:t>
            </a:r>
            <a:endParaRPr lang="en-US" altLang="zh-CN" sz="2800" dirty="0"/>
          </a:p>
          <a:p>
            <a:r>
              <a:rPr lang="zh-CN" altLang="en-US" sz="2800" dirty="0"/>
              <a:t>也就是说替罪羊树是</a:t>
            </a:r>
            <a:r>
              <a:rPr lang="en-US" altLang="zh-CN" sz="2800" dirty="0"/>
              <a:t>Weight Balanced Tree</a:t>
            </a:r>
            <a:r>
              <a:rPr lang="zh-CN" altLang="en-US" sz="2800" dirty="0"/>
              <a:t>的一种</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POI2015 </a:t>
            </a:r>
            <a:r>
              <a:rPr lang="en-US" altLang="zh-CN" dirty="0" err="1"/>
              <a:t>Odwiedziny</a:t>
            </a:r>
            <a:endParaRPr lang="zh-CN" altLang="en-US" dirty="0"/>
          </a:p>
        </p:txBody>
      </p:sp>
      <p:sp>
        <p:nvSpPr>
          <p:cNvPr id="3" name="内容占位符 2"/>
          <p:cNvSpPr>
            <a:spLocks noGrp="1"/>
          </p:cNvSpPr>
          <p:nvPr>
            <p:ph idx="1"/>
          </p:nvPr>
        </p:nvSpPr>
        <p:spPr/>
        <p:txBody>
          <a:bodyPr/>
          <a:lstStyle/>
          <a:p>
            <a:r>
              <a:rPr lang="zh-CN" altLang="en-US" dirty="0"/>
              <a:t>树，点权，多次查询，每次给</a:t>
            </a:r>
            <a:r>
              <a:rPr lang="en-US" altLang="zh-CN" dirty="0"/>
              <a:t>x</a:t>
            </a:r>
            <a:r>
              <a:rPr lang="zh-CN" altLang="en-US" dirty="0"/>
              <a:t>，</a:t>
            </a:r>
            <a:r>
              <a:rPr lang="en-US" altLang="zh-CN" dirty="0"/>
              <a:t>y</a:t>
            </a:r>
            <a:r>
              <a:rPr lang="zh-CN" altLang="en-US" dirty="0"/>
              <a:t>，</a:t>
            </a:r>
            <a:r>
              <a:rPr lang="en-US" altLang="zh-CN" dirty="0"/>
              <a:t>k</a:t>
            </a:r>
          </a:p>
          <a:p>
            <a:r>
              <a:rPr lang="zh-CN" altLang="en-US" dirty="0"/>
              <a:t>求从</a:t>
            </a:r>
            <a:r>
              <a:rPr lang="en-US" altLang="zh-CN" dirty="0"/>
              <a:t>x</a:t>
            </a:r>
            <a:r>
              <a:rPr lang="zh-CN" altLang="en-US" dirty="0"/>
              <a:t>开始，每次跳过</a:t>
            </a:r>
            <a:r>
              <a:rPr lang="en-US" altLang="zh-CN" dirty="0"/>
              <a:t>k</a:t>
            </a:r>
            <a:r>
              <a:rPr lang="zh-CN" altLang="en-US" dirty="0"/>
              <a:t>个节点跳到</a:t>
            </a:r>
            <a:r>
              <a:rPr lang="en-US" altLang="zh-CN" dirty="0"/>
              <a:t>y</a:t>
            </a:r>
            <a:r>
              <a:rPr lang="zh-CN" altLang="en-US" dirty="0"/>
              <a:t>，所经过节点的和 </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Brute</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考虑对</a:t>
            </a:r>
            <a:r>
              <a:rPr lang="en-US" altLang="zh-CN" dirty="0"/>
              <a:t>k</a:t>
            </a:r>
            <a:r>
              <a:rPr lang="zh-CN" altLang="en-US" dirty="0"/>
              <a:t>根号分治</a:t>
            </a:r>
            <a:endParaRPr lang="en-US" altLang="zh-CN" dirty="0"/>
          </a:p>
          <a:p>
            <a:r>
              <a:rPr lang="zh-CN" altLang="en-US" dirty="0"/>
              <a:t>如果</a:t>
            </a:r>
            <a:r>
              <a:rPr lang="en-US" altLang="zh-CN" dirty="0"/>
              <a:t>k &lt;= </a:t>
            </a:r>
            <a:r>
              <a:rPr lang="en-US" altLang="zh-CN" dirty="0" err="1"/>
              <a:t>sqrt</a:t>
            </a:r>
            <a:r>
              <a:rPr lang="en-US" altLang="zh-CN" dirty="0"/>
              <a:t>(n),</a:t>
            </a:r>
            <a:r>
              <a:rPr lang="zh-CN" altLang="en-US" dirty="0"/>
              <a:t>可以将询问离线，对每个</a:t>
            </a:r>
            <a:r>
              <a:rPr lang="en-US" altLang="zh-CN" dirty="0"/>
              <a:t>k=1...</a:t>
            </a:r>
            <a:r>
              <a:rPr lang="en-US" altLang="zh-CN" dirty="0" err="1"/>
              <a:t>sqrt</a:t>
            </a:r>
            <a:r>
              <a:rPr lang="en-US" altLang="zh-CN" dirty="0"/>
              <a:t>(n)</a:t>
            </a:r>
            <a:r>
              <a:rPr lang="zh-CN" altLang="en-US" dirty="0"/>
              <a:t>都跑一遍</a:t>
            </a:r>
          </a:p>
          <a:p>
            <a:r>
              <a:rPr lang="zh-CN" altLang="en-US" dirty="0"/>
              <a:t>如果</a:t>
            </a:r>
            <a:r>
              <a:rPr lang="en-US" altLang="zh-CN" dirty="0"/>
              <a:t>k &gt; </a:t>
            </a:r>
            <a:r>
              <a:rPr lang="en-US" altLang="zh-CN" dirty="0" err="1"/>
              <a:t>sqrt</a:t>
            </a:r>
            <a:r>
              <a:rPr lang="en-US" altLang="zh-CN" dirty="0"/>
              <a:t>(n),</a:t>
            </a:r>
            <a:r>
              <a:rPr lang="zh-CN" altLang="en-US" dirty="0"/>
              <a:t>最多跳上</a:t>
            </a:r>
            <a:r>
              <a:rPr lang="en-US" altLang="zh-CN" dirty="0" err="1"/>
              <a:t>sqrt</a:t>
            </a:r>
            <a:r>
              <a:rPr lang="en-US" altLang="zh-CN" dirty="0"/>
              <a:t>(n)</a:t>
            </a:r>
            <a:r>
              <a:rPr lang="zh-CN" altLang="en-US" dirty="0"/>
              <a:t>次</a:t>
            </a:r>
          </a:p>
          <a:p>
            <a:endParaRPr lang="zh-CN" altLang="en-US" dirty="0"/>
          </a:p>
          <a:p>
            <a:r>
              <a:rPr lang="en-US" altLang="zh-CN" dirty="0"/>
              <a:t>k &lt;= </a:t>
            </a:r>
            <a:r>
              <a:rPr lang="en-US" altLang="zh-CN" dirty="0" err="1"/>
              <a:t>sqrt</a:t>
            </a:r>
            <a:r>
              <a:rPr lang="en-US" altLang="zh-CN" dirty="0"/>
              <a:t>(n)</a:t>
            </a:r>
            <a:r>
              <a:rPr lang="zh-CN" altLang="en-US" dirty="0"/>
              <a:t>时单次可以做到</a:t>
            </a:r>
            <a:r>
              <a:rPr lang="en-US" altLang="zh-CN" dirty="0"/>
              <a:t>O(n)</a:t>
            </a:r>
          </a:p>
          <a:p>
            <a:r>
              <a:rPr lang="en-US" altLang="zh-CN" dirty="0"/>
              <a:t>k &gt; </a:t>
            </a:r>
            <a:r>
              <a:rPr lang="en-US" altLang="zh-CN" dirty="0" err="1"/>
              <a:t>sqrt</a:t>
            </a:r>
            <a:r>
              <a:rPr lang="en-US" altLang="zh-CN" dirty="0"/>
              <a:t>(n)</a:t>
            </a:r>
            <a:r>
              <a:rPr lang="zh-CN" altLang="en-US" dirty="0"/>
              <a:t>时用倍增</a:t>
            </a:r>
            <a:r>
              <a:rPr lang="en-US" altLang="zh-CN" dirty="0"/>
              <a:t>/</a:t>
            </a:r>
            <a:r>
              <a:rPr lang="zh-CN" altLang="en-US" dirty="0"/>
              <a:t>树链剖分求</a:t>
            </a:r>
            <a:r>
              <a:rPr lang="en-US" altLang="zh-CN" dirty="0" err="1"/>
              <a:t>lca</a:t>
            </a:r>
            <a:r>
              <a:rPr lang="zh-CN" altLang="en-US" dirty="0"/>
              <a:t>，单次</a:t>
            </a:r>
            <a:r>
              <a:rPr lang="en-US" altLang="zh-CN" dirty="0"/>
              <a:t>O( </a:t>
            </a:r>
            <a:r>
              <a:rPr lang="en-US" altLang="zh-CN" dirty="0" err="1"/>
              <a:t>logn</a:t>
            </a:r>
            <a:r>
              <a:rPr lang="en-US" altLang="zh-CN" dirty="0"/>
              <a:t> )</a:t>
            </a:r>
          </a:p>
          <a:p>
            <a:r>
              <a:rPr lang="zh-CN" altLang="en-US" dirty="0"/>
              <a:t>总复杂度</a:t>
            </a:r>
            <a:r>
              <a:rPr lang="en-US" altLang="zh-CN" dirty="0"/>
              <a:t>O( </a:t>
            </a:r>
            <a:r>
              <a:rPr lang="en-US" altLang="zh-CN" dirty="0" err="1"/>
              <a:t>nsqrt</a:t>
            </a:r>
            <a:r>
              <a:rPr lang="en-US" altLang="zh-CN" dirty="0"/>
              <a:t>(n) + </a:t>
            </a:r>
            <a:r>
              <a:rPr lang="en-US" altLang="zh-CN" dirty="0" err="1"/>
              <a:t>msqrt</a:t>
            </a:r>
            <a:r>
              <a:rPr lang="en-US" altLang="zh-CN" dirty="0"/>
              <a:t>(n)</a:t>
            </a:r>
            <a:r>
              <a:rPr lang="en-US" altLang="zh-CN" dirty="0" err="1"/>
              <a:t>logn</a:t>
            </a:r>
            <a:r>
              <a:rPr lang="en-US" altLang="zh-CN" dirty="0"/>
              <a:t> )</a:t>
            </a:r>
          </a:p>
          <a:p>
            <a:r>
              <a:rPr lang="zh-CN" altLang="en-US" dirty="0"/>
              <a:t>简单根号平衡后达到</a:t>
            </a:r>
            <a:r>
              <a:rPr lang="en-US" altLang="zh-CN" dirty="0"/>
              <a:t>O( </a:t>
            </a:r>
            <a:r>
              <a:rPr lang="en-US" altLang="zh-CN" dirty="0" err="1"/>
              <a:t>msqrt</a:t>
            </a:r>
            <a:r>
              <a:rPr lang="en-US" altLang="zh-CN" dirty="0"/>
              <a:t>(</a:t>
            </a:r>
            <a:r>
              <a:rPr lang="en-US" altLang="zh-CN" dirty="0" err="1"/>
              <a:t>nlogn</a:t>
            </a:r>
            <a:r>
              <a:rPr lang="en-US" altLang="zh-CN" dirty="0"/>
              <a:t>) )</a:t>
            </a:r>
            <a:endParaRPr lang="zh-CN" altLang="en-US"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Improved Algorithm</a:t>
            </a:r>
            <a:endParaRPr lang="zh-CN" altLang="en-US" dirty="0"/>
          </a:p>
        </p:txBody>
      </p:sp>
      <p:sp>
        <p:nvSpPr>
          <p:cNvPr id="3" name="内容占位符 2"/>
          <p:cNvSpPr>
            <a:spLocks noGrp="1"/>
          </p:cNvSpPr>
          <p:nvPr>
            <p:ph idx="1"/>
          </p:nvPr>
        </p:nvSpPr>
        <p:spPr/>
        <p:txBody>
          <a:bodyPr/>
          <a:lstStyle/>
          <a:p>
            <a:r>
              <a:rPr lang="zh-CN" altLang="en-US" dirty="0"/>
              <a:t>可以用</a:t>
            </a:r>
            <a:r>
              <a:rPr lang="en-US" altLang="zh-CN" dirty="0"/>
              <a:t>O(1) k</a:t>
            </a:r>
            <a:r>
              <a:rPr lang="zh-CN" altLang="en-US" dirty="0"/>
              <a:t>祖先的方法来实现</a:t>
            </a:r>
          </a:p>
          <a:p>
            <a:r>
              <a:rPr lang="zh-CN" altLang="en-US" dirty="0"/>
              <a:t>预处理可以写</a:t>
            </a:r>
            <a:r>
              <a:rPr lang="en-US" altLang="zh-CN" dirty="0"/>
              <a:t>O( </a:t>
            </a:r>
            <a:r>
              <a:rPr lang="en-US" altLang="zh-CN" dirty="0" err="1"/>
              <a:t>nsqrt</a:t>
            </a:r>
            <a:r>
              <a:rPr lang="en-US" altLang="zh-CN" dirty="0"/>
              <a:t>(n) )</a:t>
            </a:r>
            <a:r>
              <a:rPr lang="zh-CN" altLang="en-US" dirty="0"/>
              <a:t>的，这样查询常数较小</a:t>
            </a:r>
          </a:p>
          <a:p>
            <a:endParaRPr lang="zh-CN" altLang="en-US" dirty="0"/>
          </a:p>
          <a:p>
            <a:r>
              <a:rPr lang="zh-CN" altLang="en-US" dirty="0"/>
              <a:t>或者可以用树链剖分，边跑边找出这个重链上所有该算进去的点</a:t>
            </a:r>
          </a:p>
          <a:p>
            <a:r>
              <a:rPr lang="en-US" altLang="zh-CN" dirty="0"/>
              <a:t>O( </a:t>
            </a:r>
            <a:r>
              <a:rPr lang="en-US" altLang="zh-CN" dirty="0" err="1"/>
              <a:t>sqrt</a:t>
            </a:r>
            <a:r>
              <a:rPr lang="en-US" altLang="zh-CN" dirty="0"/>
              <a:t>(n) + log^2n ) </a:t>
            </a:r>
            <a:endParaRPr lang="zh-CN" alt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[Ynoi2015]</a:t>
            </a:r>
            <a:r>
              <a:rPr lang="ja-JP" altLang="en-US" dirty="0"/>
              <a:t>いまこの時の輝きを</a:t>
            </a:r>
            <a:endParaRPr lang="zh-CN" altLang="en-US" dirty="0"/>
          </a:p>
        </p:txBody>
      </p:sp>
      <p:sp>
        <p:nvSpPr>
          <p:cNvPr id="3" name="内容占位符 2"/>
          <p:cNvSpPr>
            <a:spLocks noGrp="1"/>
          </p:cNvSpPr>
          <p:nvPr>
            <p:ph idx="1"/>
          </p:nvPr>
        </p:nvSpPr>
        <p:spPr/>
        <p:txBody>
          <a:bodyPr/>
          <a:lstStyle/>
          <a:p>
            <a:r>
              <a:rPr lang="zh-CN" altLang="en-US" dirty="0"/>
              <a:t>查询一个区间乘积的约数个数</a:t>
            </a:r>
            <a:endParaRPr lang="en-US" altLang="zh-CN" dirty="0"/>
          </a:p>
          <a:p>
            <a:endParaRPr lang="en-US" altLang="zh-CN" dirty="0"/>
          </a:p>
          <a:p>
            <a:r>
              <a:rPr lang="en-US" altLang="zh-CN" dirty="0"/>
              <a:t>mod 19260817</a:t>
            </a:r>
          </a:p>
          <a:p>
            <a:r>
              <a:rPr lang="zh-CN" altLang="en-US" dirty="0"/>
              <a:t>值域</a:t>
            </a:r>
            <a:r>
              <a:rPr lang="en-US" altLang="zh-CN" dirty="0"/>
              <a:t>v&lt;=1e9</a:t>
            </a:r>
            <a:endParaRPr lang="zh-CN" altLang="en-US"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Brute</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一个数的约数个数</a:t>
            </a:r>
            <a:endParaRPr lang="en-US" altLang="zh-CN" dirty="0"/>
          </a:p>
          <a:p>
            <a:r>
              <a:rPr lang="zh-CN" altLang="en-US" dirty="0"/>
              <a:t>即为：</a:t>
            </a:r>
            <a:endParaRPr lang="en-US" altLang="zh-CN" dirty="0"/>
          </a:p>
          <a:p>
            <a:endParaRPr lang="en-US" altLang="zh-CN" dirty="0"/>
          </a:p>
          <a:p>
            <a:endParaRPr lang="en-US" altLang="zh-CN" dirty="0"/>
          </a:p>
          <a:p>
            <a:endParaRPr lang="en-US" altLang="zh-CN" dirty="0"/>
          </a:p>
          <a:p>
            <a:r>
              <a:rPr lang="en-US" altLang="zh-CN" dirty="0"/>
              <a:t>Pi</a:t>
            </a:r>
            <a:r>
              <a:rPr lang="zh-CN" altLang="en-US" dirty="0"/>
              <a:t>为</a:t>
            </a:r>
            <a:r>
              <a:rPr lang="en-US" altLang="zh-CN" dirty="0" err="1"/>
              <a:t>i</a:t>
            </a:r>
            <a:r>
              <a:rPr lang="zh-CN" altLang="en-US" dirty="0"/>
              <a:t>出现次数</a:t>
            </a:r>
            <a:endParaRPr lang="en-US" altLang="zh-CN" dirty="0"/>
          </a:p>
          <a:p>
            <a:r>
              <a:rPr lang="zh-CN" altLang="en-US" dirty="0"/>
              <a:t>对于每个数，质因子的个数只有</a:t>
            </a:r>
            <a:r>
              <a:rPr lang="en-US" altLang="zh-CN" dirty="0" err="1"/>
              <a:t>logv</a:t>
            </a:r>
            <a:r>
              <a:rPr lang="zh-CN" altLang="en-US" dirty="0"/>
              <a:t>个</a:t>
            </a:r>
            <a:endParaRPr lang="en-US" altLang="zh-CN" dirty="0"/>
          </a:p>
          <a:p>
            <a:endParaRPr lang="en-US" altLang="zh-CN" dirty="0"/>
          </a:p>
          <a:p>
            <a:r>
              <a:rPr lang="zh-CN" altLang="en-US" dirty="0"/>
              <a:t>（我不会打公式）</a:t>
            </a:r>
          </a:p>
        </p:txBody>
      </p:sp>
      <p:pic>
        <p:nvPicPr>
          <p:cNvPr id="4" name="图片 3"/>
          <p:cNvPicPr>
            <a:picLocks noChangeAspect="1"/>
          </p:cNvPicPr>
          <p:nvPr/>
        </p:nvPicPr>
        <p:blipFill>
          <a:blip r:embed="rId2" cstate="print"/>
          <a:stretch>
            <a:fillRect/>
          </a:stretch>
        </p:blipFill>
        <p:spPr>
          <a:xfrm>
            <a:off x="1609926" y="2663234"/>
            <a:ext cx="2664619" cy="128587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Brute</a:t>
            </a:r>
            <a:endParaRPr lang="zh-CN" altLang="en-US" dirty="0"/>
          </a:p>
        </p:txBody>
      </p:sp>
      <p:sp>
        <p:nvSpPr>
          <p:cNvPr id="3" name="内容占位符 2"/>
          <p:cNvSpPr>
            <a:spLocks noGrp="1"/>
          </p:cNvSpPr>
          <p:nvPr>
            <p:ph idx="1"/>
          </p:nvPr>
        </p:nvSpPr>
        <p:spPr/>
        <p:txBody>
          <a:bodyPr/>
          <a:lstStyle/>
          <a:p>
            <a:r>
              <a:rPr lang="zh-CN" altLang="en-US" dirty="0"/>
              <a:t>可以莫队暴力维护区间的这个东西</a:t>
            </a:r>
            <a:endParaRPr lang="en-US" altLang="zh-CN" dirty="0"/>
          </a:p>
          <a:p>
            <a:r>
              <a:rPr lang="zh-CN" altLang="en-US" dirty="0"/>
              <a:t>每次转移</a:t>
            </a:r>
            <a:r>
              <a:rPr lang="en-US" altLang="zh-CN" dirty="0"/>
              <a:t>O( </a:t>
            </a:r>
            <a:r>
              <a:rPr lang="en-US" altLang="zh-CN" dirty="0" err="1"/>
              <a:t>logv</a:t>
            </a:r>
            <a:r>
              <a:rPr lang="en-US" altLang="zh-CN" dirty="0"/>
              <a:t> )</a:t>
            </a:r>
          </a:p>
          <a:p>
            <a:r>
              <a:rPr lang="zh-CN" altLang="en-US" dirty="0"/>
              <a:t>总复杂度</a:t>
            </a:r>
            <a:r>
              <a:rPr lang="en-US" altLang="zh-CN" dirty="0"/>
              <a:t>O( </a:t>
            </a:r>
            <a:r>
              <a:rPr lang="en-US" altLang="zh-CN" dirty="0" err="1"/>
              <a:t>nsqrt</a:t>
            </a:r>
            <a:r>
              <a:rPr lang="en-US" altLang="zh-CN" dirty="0"/>
              <a:t>(m)</a:t>
            </a:r>
            <a:r>
              <a:rPr lang="en-US" altLang="zh-CN" dirty="0" err="1"/>
              <a:t>logv</a:t>
            </a:r>
            <a:r>
              <a:rPr lang="en-US" altLang="zh-CN" dirty="0"/>
              <a:t> )</a:t>
            </a:r>
          </a:p>
          <a:p>
            <a:endParaRPr lang="en-US" altLang="zh-CN" dirty="0"/>
          </a:p>
          <a:p>
            <a:r>
              <a:rPr lang="en-US" altLang="zh-CN" sz="7200" dirty="0"/>
              <a:t>TLE</a:t>
            </a:r>
            <a:endParaRPr lang="zh-CN" altLang="en-US" sz="72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Improved Brute</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考虑到一个数本质不同的约数个数并没有</a:t>
            </a:r>
            <a:r>
              <a:rPr lang="en-US" altLang="zh-CN" dirty="0" err="1"/>
              <a:t>logv</a:t>
            </a:r>
            <a:r>
              <a:rPr lang="zh-CN" altLang="en-US" dirty="0"/>
              <a:t>个</a:t>
            </a:r>
            <a:endParaRPr lang="en-US" altLang="zh-CN" dirty="0"/>
          </a:p>
          <a:p>
            <a:r>
              <a:rPr lang="zh-CN" altLang="en-US" dirty="0"/>
              <a:t>最坏的情况是</a:t>
            </a:r>
            <a:r>
              <a:rPr lang="en-US" altLang="zh-CN" dirty="0"/>
              <a:t>2*3*5*7...</a:t>
            </a:r>
            <a:r>
              <a:rPr lang="zh-CN" altLang="en-US" dirty="0"/>
              <a:t>这样</a:t>
            </a:r>
            <a:endParaRPr lang="en-US" altLang="zh-CN" dirty="0"/>
          </a:p>
          <a:p>
            <a:r>
              <a:rPr lang="zh-CN" altLang="en-US" dirty="0"/>
              <a:t>其实这个的个数是</a:t>
            </a:r>
            <a:r>
              <a:rPr lang="en-US" altLang="zh-CN" dirty="0"/>
              <a:t>O( </a:t>
            </a:r>
            <a:r>
              <a:rPr lang="en-US" altLang="zh-CN" dirty="0" err="1"/>
              <a:t>logv</a:t>
            </a:r>
            <a:r>
              <a:rPr lang="en-US" altLang="zh-CN" dirty="0"/>
              <a:t>/</a:t>
            </a:r>
            <a:r>
              <a:rPr lang="en-US" altLang="zh-CN" dirty="0" err="1"/>
              <a:t>loglogv</a:t>
            </a:r>
            <a:r>
              <a:rPr lang="en-US" altLang="zh-CN" dirty="0"/>
              <a:t> )</a:t>
            </a:r>
          </a:p>
          <a:p>
            <a:r>
              <a:rPr lang="zh-CN" altLang="en-US" dirty="0"/>
              <a:t>还是莫队转移</a:t>
            </a:r>
            <a:endParaRPr lang="en-US" altLang="zh-CN" dirty="0"/>
          </a:p>
          <a:p>
            <a:r>
              <a:rPr lang="en-US" altLang="zh-CN" dirty="0"/>
              <a:t>O( </a:t>
            </a:r>
            <a:r>
              <a:rPr lang="en-US" altLang="zh-CN" dirty="0" err="1"/>
              <a:t>nsqrt</a:t>
            </a:r>
            <a:r>
              <a:rPr lang="en-US" altLang="zh-CN" dirty="0"/>
              <a:t>(m)</a:t>
            </a:r>
            <a:r>
              <a:rPr lang="en-US" altLang="zh-CN" dirty="0" err="1"/>
              <a:t>logv</a:t>
            </a:r>
            <a:r>
              <a:rPr lang="en-US" altLang="zh-CN" dirty="0"/>
              <a:t>/</a:t>
            </a:r>
            <a:r>
              <a:rPr lang="en-US" altLang="zh-CN" dirty="0" err="1"/>
              <a:t>loglogv</a:t>
            </a:r>
            <a:r>
              <a:rPr lang="en-US" altLang="zh-CN" dirty="0"/>
              <a:t> )</a:t>
            </a:r>
          </a:p>
          <a:p>
            <a:r>
              <a:rPr lang="en-US" altLang="zh-CN" sz="7200" dirty="0"/>
              <a:t>TLE</a:t>
            </a:r>
            <a:endParaRPr lang="zh-CN" altLang="en-US" sz="7200" dirty="0"/>
          </a:p>
          <a:p>
            <a:endParaRPr lang="en-US" altLang="zh-CN"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可以用根号分治优化复杂度</a:t>
            </a:r>
          </a:p>
          <a:p>
            <a:r>
              <a:rPr lang="zh-CN" altLang="en-US" dirty="0"/>
              <a:t>一个数大于</a:t>
            </a:r>
            <a:r>
              <a:rPr lang="en-US" altLang="zh-CN" dirty="0"/>
              <a:t>v^1/3</a:t>
            </a:r>
            <a:r>
              <a:rPr lang="zh-CN" altLang="en-US" dirty="0"/>
              <a:t>的质因数数只有</a:t>
            </a:r>
            <a:r>
              <a:rPr lang="en-US" altLang="zh-CN" dirty="0"/>
              <a:t>2</a:t>
            </a:r>
            <a:r>
              <a:rPr lang="zh-CN" altLang="en-US" dirty="0"/>
              <a:t>个</a:t>
            </a:r>
          </a:p>
          <a:p>
            <a:r>
              <a:rPr lang="zh-CN" altLang="en-US" dirty="0"/>
              <a:t>小于等于</a:t>
            </a:r>
            <a:r>
              <a:rPr lang="en-US" altLang="zh-CN" dirty="0"/>
              <a:t>v^1/3</a:t>
            </a:r>
            <a:r>
              <a:rPr lang="zh-CN" altLang="en-US" dirty="0"/>
              <a:t>的质数只有</a:t>
            </a:r>
            <a:r>
              <a:rPr lang="en-US" altLang="zh-CN" dirty="0"/>
              <a:t>v^1/3/</a:t>
            </a:r>
            <a:r>
              <a:rPr lang="en-US" altLang="zh-CN" dirty="0" err="1"/>
              <a:t>logv</a:t>
            </a:r>
            <a:r>
              <a:rPr lang="zh-CN" altLang="en-US" dirty="0"/>
              <a:t>个</a:t>
            </a:r>
          </a:p>
          <a:p>
            <a:r>
              <a:rPr lang="zh-CN" altLang="en-US" dirty="0"/>
              <a:t>当</a:t>
            </a:r>
            <a:r>
              <a:rPr lang="en-US" altLang="zh-CN" dirty="0"/>
              <a:t>v=1e9</a:t>
            </a:r>
            <a:r>
              <a:rPr lang="zh-CN" altLang="en-US" dirty="0"/>
              <a:t>时，小于</a:t>
            </a:r>
            <a:r>
              <a:rPr lang="en-US" altLang="zh-CN" dirty="0"/>
              <a:t>1000</a:t>
            </a:r>
            <a:r>
              <a:rPr lang="zh-CN" altLang="en-US" dirty="0"/>
              <a:t>的质数只有</a:t>
            </a:r>
            <a:r>
              <a:rPr lang="en-US" altLang="zh-CN" dirty="0"/>
              <a:t>168</a:t>
            </a:r>
            <a:r>
              <a:rPr lang="zh-CN" altLang="en-US" dirty="0"/>
              <a:t>个</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a:bodyPr>
          <a:lstStyle/>
          <a:p>
            <a:r>
              <a:rPr lang="zh-CN" altLang="en-US" dirty="0"/>
              <a:t>跑莫队的时候只维护大于</a:t>
            </a:r>
            <a:r>
              <a:rPr lang="en-US" altLang="zh-CN" dirty="0"/>
              <a:t>v^1/3</a:t>
            </a:r>
            <a:r>
              <a:rPr lang="zh-CN" altLang="en-US" dirty="0"/>
              <a:t>的质数的贡献</a:t>
            </a:r>
          </a:p>
          <a:p>
            <a:r>
              <a:rPr lang="zh-CN" altLang="en-US" dirty="0"/>
              <a:t>这一部分是</a:t>
            </a:r>
            <a:r>
              <a:rPr lang="en-US" altLang="zh-CN" dirty="0"/>
              <a:t>O( </a:t>
            </a:r>
            <a:r>
              <a:rPr lang="en-US" altLang="zh-CN" dirty="0" err="1"/>
              <a:t>nsqrt</a:t>
            </a:r>
            <a:r>
              <a:rPr lang="en-US" altLang="zh-CN" dirty="0"/>
              <a:t>(m) )</a:t>
            </a:r>
            <a:r>
              <a:rPr lang="zh-CN" altLang="en-US" dirty="0"/>
              <a:t>的 </a:t>
            </a:r>
          </a:p>
          <a:p>
            <a:r>
              <a:rPr lang="zh-CN" altLang="en-US" dirty="0"/>
              <a:t>小于等于</a:t>
            </a:r>
            <a:r>
              <a:rPr lang="en-US" altLang="zh-CN" dirty="0"/>
              <a:t>v^1/3</a:t>
            </a:r>
            <a:r>
              <a:rPr lang="zh-CN" altLang="en-US" dirty="0"/>
              <a:t>的质数，每个开一个前缀和，就可以</a:t>
            </a:r>
            <a:r>
              <a:rPr lang="en-US" altLang="zh-CN" dirty="0"/>
              <a:t>O(1)</a:t>
            </a:r>
            <a:r>
              <a:rPr lang="zh-CN" altLang="en-US" dirty="0"/>
              <a:t>知道其在区间中出现次数</a:t>
            </a:r>
          </a:p>
          <a:p>
            <a:r>
              <a:rPr lang="zh-CN" altLang="en-US" dirty="0"/>
              <a:t>这一部分是</a:t>
            </a:r>
            <a:r>
              <a:rPr lang="en-US" altLang="zh-CN" dirty="0"/>
              <a:t>O( m v^1/3 /</a:t>
            </a:r>
            <a:r>
              <a:rPr lang="en-US" altLang="zh-CN" dirty="0" err="1"/>
              <a:t>logv</a:t>
            </a:r>
            <a:r>
              <a:rPr lang="en-US" altLang="zh-CN" dirty="0"/>
              <a:t> )</a:t>
            </a:r>
            <a:r>
              <a:rPr lang="zh-CN" altLang="en-US" dirty="0"/>
              <a:t>的</a:t>
            </a:r>
          </a:p>
          <a:p>
            <a:r>
              <a:rPr lang="zh-CN" altLang="en-US" dirty="0"/>
              <a:t>然后对于每个数分解质因数是</a:t>
            </a:r>
            <a:r>
              <a:rPr lang="en-US" altLang="zh-CN" dirty="0"/>
              <a:t>O( n v^1/4 )</a:t>
            </a:r>
            <a:r>
              <a:rPr lang="zh-CN" altLang="en-US" dirty="0"/>
              <a:t>的</a:t>
            </a:r>
          </a:p>
          <a:p>
            <a:r>
              <a:rPr lang="zh-CN" altLang="en-US" dirty="0"/>
              <a:t>总复杂度</a:t>
            </a:r>
            <a:r>
              <a:rPr lang="en-US" altLang="zh-CN" dirty="0"/>
              <a:t>O( n(v^1/4) + m(v^1/3)/</a:t>
            </a:r>
            <a:r>
              <a:rPr lang="en-US" altLang="zh-CN" dirty="0" err="1"/>
              <a:t>logv</a:t>
            </a:r>
            <a:r>
              <a:rPr lang="en-US" altLang="zh-CN" dirty="0"/>
              <a:t> + </a:t>
            </a:r>
            <a:r>
              <a:rPr lang="en-US" altLang="zh-CN" dirty="0" err="1"/>
              <a:t>nsqrt</a:t>
            </a:r>
            <a:r>
              <a:rPr lang="en-US" altLang="zh-CN" dirty="0"/>
              <a:t>(m) ) </a:t>
            </a:r>
            <a:endParaRPr lang="zh-CN" alt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根号重构</a:t>
            </a:r>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sz="2800" dirty="0"/>
              <a:t>线段树就是一种</a:t>
            </a:r>
            <a:r>
              <a:rPr lang="en-US" altLang="zh-CN" sz="2800" dirty="0"/>
              <a:t>Leafy Tree</a:t>
            </a:r>
            <a:r>
              <a:rPr lang="zh-CN" altLang="en-US" sz="2800" dirty="0"/>
              <a:t>，也就是说把信息都存在叶子上，非叶节点都是存储了信息的合并的虚点（大家可以感性理解一下大概是什么样的一个结构）</a:t>
            </a:r>
            <a:endParaRPr lang="en-US" altLang="zh-CN" sz="2800" dirty="0"/>
          </a:p>
          <a:p>
            <a:r>
              <a:rPr lang="zh-CN" altLang="en-US" sz="2800" dirty="0"/>
              <a:t>优点：目前最好写的平衡树，可持久化效率很高</a:t>
            </a:r>
            <a:endParaRPr lang="en-US" altLang="zh-CN" sz="2800" dirty="0"/>
          </a:p>
          <a:p>
            <a:r>
              <a:rPr lang="zh-CN" altLang="en-US" sz="2800" dirty="0"/>
              <a:t>缺点：非可持久化的情况下要两倍空间，拿来写</a:t>
            </a:r>
            <a:r>
              <a:rPr lang="en-US" altLang="zh-CN" sz="2800" dirty="0"/>
              <a:t>LCT</a:t>
            </a:r>
            <a:r>
              <a:rPr lang="zh-CN" altLang="en-US" sz="2800" dirty="0"/>
              <a:t>（</a:t>
            </a:r>
            <a:r>
              <a:rPr lang="en-US" altLang="zh-CN" sz="2800" dirty="0"/>
              <a:t>STT</a:t>
            </a:r>
            <a:r>
              <a:rPr lang="zh-CN" altLang="en-US" sz="2800" dirty="0"/>
              <a:t>）很吃力</a:t>
            </a:r>
            <a:endParaRPr lang="en-US" altLang="zh-CN" sz="28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根号重构</a:t>
            </a:r>
          </a:p>
        </p:txBody>
      </p:sp>
      <p:sp>
        <p:nvSpPr>
          <p:cNvPr id="3" name="内容占位符 2"/>
          <p:cNvSpPr>
            <a:spLocks noGrp="1"/>
          </p:cNvSpPr>
          <p:nvPr>
            <p:ph idx="1"/>
          </p:nvPr>
        </p:nvSpPr>
        <p:spPr/>
        <p:txBody>
          <a:bodyPr>
            <a:normAutofit lnSpcReduction="10000"/>
          </a:bodyPr>
          <a:lstStyle/>
          <a:p>
            <a:r>
              <a:rPr lang="zh-CN" altLang="en-US" dirty="0"/>
              <a:t>本质为时间分块</a:t>
            </a:r>
          </a:p>
          <a:p>
            <a:endParaRPr lang="zh-CN" altLang="en-US" dirty="0"/>
          </a:p>
          <a:p>
            <a:r>
              <a:rPr lang="zh-CN" altLang="en-US" dirty="0"/>
              <a:t>假设</a:t>
            </a:r>
            <a:r>
              <a:rPr lang="en-US" altLang="zh-CN" dirty="0"/>
              <a:t>:</a:t>
            </a:r>
          </a:p>
          <a:p>
            <a:r>
              <a:rPr lang="zh-CN" altLang="en-US" dirty="0"/>
              <a:t>可以</a:t>
            </a:r>
            <a:r>
              <a:rPr lang="en-US" altLang="zh-CN" dirty="0"/>
              <a:t>O(x)</a:t>
            </a:r>
            <a:r>
              <a:rPr lang="zh-CN" altLang="en-US" dirty="0"/>
              <a:t>重构整个序列</a:t>
            </a:r>
          </a:p>
          <a:p>
            <a:r>
              <a:rPr lang="zh-CN" altLang="en-US" dirty="0"/>
              <a:t>可以</a:t>
            </a:r>
            <a:r>
              <a:rPr lang="en-US" altLang="zh-CN" dirty="0"/>
              <a:t>O(y)</a:t>
            </a:r>
            <a:r>
              <a:rPr lang="zh-CN" altLang="en-US" dirty="0"/>
              <a:t>算出一个修改操作对一次查询的影响</a:t>
            </a:r>
          </a:p>
          <a:p>
            <a:r>
              <a:rPr lang="zh-CN" altLang="en-US" dirty="0"/>
              <a:t>如果每隔</a:t>
            </a:r>
            <a:r>
              <a:rPr lang="en-US" altLang="zh-CN" dirty="0"/>
              <a:t>t</a:t>
            </a:r>
            <a:r>
              <a:rPr lang="zh-CN" altLang="en-US" dirty="0"/>
              <a:t>个修改重构整个序列</a:t>
            </a:r>
          </a:p>
          <a:p>
            <a:r>
              <a:rPr lang="zh-CN" altLang="en-US" dirty="0"/>
              <a:t>则复杂度为</a:t>
            </a:r>
            <a:r>
              <a:rPr lang="en-US" altLang="zh-CN" dirty="0"/>
              <a:t>O( </a:t>
            </a:r>
            <a:r>
              <a:rPr lang="en-US" altLang="zh-CN" dirty="0" err="1"/>
              <a:t>tx</a:t>
            </a:r>
            <a:r>
              <a:rPr lang="en-US" altLang="zh-CN" dirty="0"/>
              <a:t> )+O( m^2/ty )</a:t>
            </a:r>
          </a:p>
          <a:p>
            <a:endParaRPr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p>
        </p:txBody>
      </p:sp>
      <p:sp>
        <p:nvSpPr>
          <p:cNvPr id="3" name="内容占位符 2"/>
          <p:cNvSpPr>
            <a:spLocks noGrp="1"/>
          </p:cNvSpPr>
          <p:nvPr>
            <p:ph idx="1"/>
          </p:nvPr>
        </p:nvSpPr>
        <p:spPr/>
        <p:txBody>
          <a:bodyPr/>
          <a:lstStyle/>
          <a:p>
            <a:r>
              <a:rPr lang="zh-CN" altLang="en-US" dirty="0"/>
              <a:t>带</a:t>
            </a:r>
            <a:r>
              <a:rPr lang="en-US" altLang="zh-CN" dirty="0"/>
              <a:t>link cut</a:t>
            </a:r>
            <a:r>
              <a:rPr lang="zh-CN" altLang="en-US" dirty="0"/>
              <a:t>树上路径</a:t>
            </a:r>
            <a:r>
              <a:rPr lang="en-US" altLang="zh-CN" dirty="0"/>
              <a:t>kth</a:t>
            </a:r>
          </a:p>
          <a:p>
            <a:r>
              <a:rPr lang="zh-CN" altLang="en-US" dirty="0"/>
              <a:t>（基于树分块也可以同复杂度维护，这里讲根号重构的做法）</a:t>
            </a:r>
            <a:endParaRPr lang="en-US" altLang="zh-CN"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根号重构，每过</a:t>
            </a:r>
            <a:r>
              <a:rPr lang="en-US" altLang="zh-CN" dirty="0" err="1"/>
              <a:t>sqrtm</a:t>
            </a:r>
            <a:r>
              <a:rPr lang="zh-CN" altLang="en-US" dirty="0"/>
              <a:t>次重构一次</a:t>
            </a:r>
            <a:endParaRPr lang="en-US" altLang="zh-CN" dirty="0"/>
          </a:p>
          <a:p>
            <a:r>
              <a:rPr lang="zh-CN" altLang="en-US" dirty="0"/>
              <a:t>这样一次操作会转换为查询</a:t>
            </a:r>
            <a:r>
              <a:rPr lang="en-US" altLang="zh-CN" dirty="0" err="1"/>
              <a:t>sqrtm</a:t>
            </a:r>
            <a:r>
              <a:rPr lang="zh-CN" altLang="en-US" dirty="0"/>
              <a:t>段上次重构后的树链的</a:t>
            </a:r>
            <a:r>
              <a:rPr lang="en-US" altLang="zh-CN" dirty="0"/>
              <a:t>kth</a:t>
            </a:r>
          </a:p>
          <a:p>
            <a:r>
              <a:rPr lang="zh-CN" altLang="en-US" dirty="0"/>
              <a:t>用可持久化</a:t>
            </a:r>
            <a:r>
              <a:rPr lang="en-US" altLang="zh-CN" dirty="0" err="1"/>
              <a:t>Trie</a:t>
            </a:r>
            <a:r>
              <a:rPr lang="zh-CN" altLang="en-US" dirty="0"/>
              <a:t>维护，在这</a:t>
            </a:r>
            <a:r>
              <a:rPr lang="en-US" altLang="zh-CN" dirty="0" err="1"/>
              <a:t>sqrtm</a:t>
            </a:r>
            <a:r>
              <a:rPr lang="zh-CN" altLang="en-US" dirty="0"/>
              <a:t>个</a:t>
            </a:r>
            <a:r>
              <a:rPr lang="en-US" altLang="zh-CN" dirty="0" err="1"/>
              <a:t>Trie</a:t>
            </a:r>
            <a:r>
              <a:rPr lang="zh-CN" altLang="en-US" dirty="0"/>
              <a:t>上一起二分</a:t>
            </a:r>
            <a:endParaRPr lang="en-US" altLang="zh-CN" dirty="0"/>
          </a:p>
          <a:p>
            <a:r>
              <a:rPr lang="zh-CN" altLang="en-US" dirty="0"/>
              <a:t>每次查询复杂度</a:t>
            </a:r>
            <a:r>
              <a:rPr lang="en-US" altLang="zh-CN" dirty="0"/>
              <a:t>O( </a:t>
            </a:r>
            <a:r>
              <a:rPr lang="en-US" altLang="zh-CN" dirty="0" err="1"/>
              <a:t>sqrtmlogn</a:t>
            </a:r>
            <a:r>
              <a:rPr lang="en-US" altLang="zh-CN" dirty="0"/>
              <a:t> )</a:t>
            </a:r>
          </a:p>
          <a:p>
            <a:r>
              <a:rPr lang="zh-CN" altLang="en-US" dirty="0"/>
              <a:t>每次重构复杂度</a:t>
            </a:r>
            <a:r>
              <a:rPr lang="en-US" altLang="zh-CN" dirty="0"/>
              <a:t>O( </a:t>
            </a:r>
            <a:r>
              <a:rPr lang="en-US" altLang="zh-CN" dirty="0" err="1"/>
              <a:t>nlogn</a:t>
            </a:r>
            <a:r>
              <a:rPr lang="en-US" altLang="zh-CN" dirty="0"/>
              <a:t> )</a:t>
            </a:r>
          </a:p>
          <a:p>
            <a:r>
              <a:rPr lang="zh-CN" altLang="en-US" dirty="0"/>
              <a:t>总复杂度</a:t>
            </a:r>
            <a:r>
              <a:rPr lang="en-US" altLang="zh-CN" dirty="0"/>
              <a:t>O( </a:t>
            </a:r>
            <a:r>
              <a:rPr lang="en-US" altLang="zh-CN" dirty="0" err="1"/>
              <a:t>msqrtmlogn</a:t>
            </a:r>
            <a:r>
              <a:rPr lang="en-US" altLang="zh-CN" dirty="0"/>
              <a:t> + </a:t>
            </a:r>
            <a:r>
              <a:rPr lang="en-US" altLang="zh-CN" dirty="0" err="1"/>
              <a:t>nsqrtmlogn</a:t>
            </a:r>
            <a:r>
              <a:rPr lang="en-US" altLang="zh-CN" dirty="0"/>
              <a:t> ) = O( (</a:t>
            </a:r>
            <a:r>
              <a:rPr lang="en-US" altLang="zh-CN" dirty="0" err="1"/>
              <a:t>n+m</a:t>
            </a:r>
            <a:r>
              <a:rPr lang="en-US" altLang="zh-CN" dirty="0"/>
              <a:t>)</a:t>
            </a:r>
            <a:r>
              <a:rPr lang="en-US" altLang="zh-CN" dirty="0" err="1"/>
              <a:t>sqrtmlogn</a:t>
            </a:r>
            <a:r>
              <a:rPr lang="en-US" altLang="zh-CN" dirty="0"/>
              <a:t> )</a:t>
            </a:r>
            <a:endParaRPr lang="zh-CN" alt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dirty="0" err="1"/>
              <a:t>树上分块</a:t>
            </a:r>
            <a:endParaRPr lang="zh-CN" dirty="0"/>
          </a:p>
        </p:txBody>
      </p:sp>
      <p:sp>
        <p:nvSpPr>
          <p:cNvPr id="3" name="副标题 2"/>
          <p:cNvSpPr>
            <a:spLocks noGrp="1"/>
          </p:cNvSpPr>
          <p:nvPr>
            <p:ph type="subTitle" idx="1"/>
          </p:nvPr>
        </p:nvSpPr>
        <p:spPr/>
        <p:txBody>
          <a:bodyPr>
            <a:normAutofit/>
          </a:bodyPr>
          <a:lstStyle/>
          <a:p>
            <a:endParaRPr lang="en-US" altLang="zh-CN" sz="36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Topology cluster partition</a:t>
            </a:r>
          </a:p>
        </p:txBody>
      </p:sp>
      <p:sp>
        <p:nvSpPr>
          <p:cNvPr id="3" name="内容占位符 2"/>
          <p:cNvSpPr>
            <a:spLocks noGrp="1"/>
          </p:cNvSpPr>
          <p:nvPr>
            <p:ph idx="1"/>
          </p:nvPr>
        </p:nvSpPr>
        <p:spPr/>
        <p:txBody>
          <a:bodyPr>
            <a:normAutofit fontScale="77500" lnSpcReduction="20000"/>
          </a:bodyPr>
          <a:lstStyle/>
          <a:p>
            <a:r>
              <a:rPr lang="zh-CN" altLang="en-US" dirty="0"/>
              <a:t>真实的树分块</a:t>
            </a:r>
            <a:r>
              <a:rPr lang="en-US" altLang="zh-CN" dirty="0">
                <a:sym typeface="+mn-ea"/>
              </a:rPr>
              <a:t>——Topology Cluster Partition</a:t>
            </a:r>
            <a:endParaRPr lang="zh-CN" altLang="en-US" dirty="0"/>
          </a:p>
          <a:p>
            <a:r>
              <a:rPr lang="zh-CN" altLang="en-US" dirty="0"/>
              <a:t>树分块将 n 个结点的树分成了一些块的并，满足下列性质： </a:t>
            </a:r>
          </a:p>
          <a:p>
            <a:r>
              <a:rPr lang="zh-CN" altLang="en-US" dirty="0"/>
              <a:t>1.每个块是树 </a:t>
            </a:r>
          </a:p>
          <a:p>
            <a:r>
              <a:rPr lang="zh-CN" altLang="en-US" dirty="0"/>
              <a:t>2.每个块中有两个特殊的点，称为端点 1 和端点 2。 </a:t>
            </a:r>
          </a:p>
          <a:p>
            <a:r>
              <a:rPr lang="zh-CN" altLang="en-US" dirty="0"/>
              <a:t>3.不同块的边集不相交 </a:t>
            </a:r>
          </a:p>
          <a:p>
            <a:r>
              <a:rPr lang="zh-CN" altLang="en-US" dirty="0"/>
              <a:t>4.一个块中的顶点，除端点外，其余顶点不在其它块中出现 </a:t>
            </a:r>
          </a:p>
          <a:p>
            <a:r>
              <a:rPr lang="zh-CN" altLang="en-US" dirty="0"/>
              <a:t>5.如果一个顶点在多个块中出现，那么它一定是某一个块的端点 2，同时是其余包含这个顶点的块的端点 1 </a:t>
            </a:r>
          </a:p>
          <a:p>
            <a:r>
              <a:rPr lang="zh-CN" altLang="en-US" dirty="0"/>
              <a:t>6.如果把所有块的端点作为点，每块的端点 1 和端点 2 连有向边，则得到一棵有根树 </a:t>
            </a:r>
          </a:p>
        </p:txBody>
      </p:sp>
    </p:spTree>
    <p:extLst>
      <p:ext uri="{BB962C8B-B14F-4D97-AF65-F5344CB8AC3E}">
        <p14:creationId xmlns:p14="http://schemas.microsoft.com/office/powerpoint/2010/main" val="40714472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3D8AD-8064-40F8-A422-346BA46A70F0}"/>
              </a:ext>
            </a:extLst>
          </p:cNvPr>
          <p:cNvSpPr>
            <a:spLocks noGrp="1"/>
          </p:cNvSpPr>
          <p:nvPr>
            <p:ph type="title"/>
          </p:nvPr>
        </p:nvSpPr>
        <p:spPr/>
        <p:txBody>
          <a:bodyPr/>
          <a:lstStyle/>
          <a:p>
            <a:r>
              <a:rPr lang="en-US" altLang="zh-CN" dirty="0"/>
              <a:t>Topology cluster partition</a:t>
            </a:r>
            <a:endParaRPr lang="zh-CN" altLang="en-US" dirty="0"/>
          </a:p>
        </p:txBody>
      </p:sp>
      <p:sp>
        <p:nvSpPr>
          <p:cNvPr id="3" name="内容占位符 2">
            <a:extLst>
              <a:ext uri="{FF2B5EF4-FFF2-40B4-BE49-F238E27FC236}">
                <a16:creationId xmlns:a16="http://schemas.microsoft.com/office/drawing/2014/main" id="{6C910E38-0FBC-4A05-B229-0483E527F93B}"/>
              </a:ext>
            </a:extLst>
          </p:cNvPr>
          <p:cNvSpPr>
            <a:spLocks noGrp="1"/>
          </p:cNvSpPr>
          <p:nvPr>
            <p:ph idx="1"/>
          </p:nvPr>
        </p:nvSpPr>
        <p:spPr/>
        <p:txBody>
          <a:bodyPr/>
          <a:lstStyle/>
          <a:p>
            <a:r>
              <a:rPr lang="zh-CN" altLang="en-US" dirty="0"/>
              <a:t>怎么求出来呢？</a:t>
            </a:r>
            <a:endParaRPr lang="en-US" altLang="zh-CN" dirty="0"/>
          </a:p>
          <a:p>
            <a:endParaRPr lang="en-US" altLang="zh-CN" dirty="0"/>
          </a:p>
          <a:p>
            <a:r>
              <a:rPr lang="zh-CN" altLang="en-US" dirty="0"/>
              <a:t>可以发现这个</a:t>
            </a:r>
            <a:r>
              <a:rPr lang="en-US" altLang="zh-CN" dirty="0"/>
              <a:t>cluster</a:t>
            </a:r>
            <a:r>
              <a:rPr lang="zh-CN" altLang="en-US" dirty="0"/>
              <a:t>和</a:t>
            </a:r>
            <a:r>
              <a:rPr lang="en-US" altLang="zh-CN" dirty="0"/>
              <a:t>top tree</a:t>
            </a:r>
            <a:r>
              <a:rPr lang="zh-CN" altLang="en-US" dirty="0"/>
              <a:t>的</a:t>
            </a:r>
            <a:r>
              <a:rPr lang="en-US" altLang="zh-CN" dirty="0"/>
              <a:t>cluster</a:t>
            </a:r>
            <a:r>
              <a:rPr lang="zh-CN" altLang="en-US" dirty="0"/>
              <a:t>是一样的，所以我们把原树的</a:t>
            </a:r>
            <a:r>
              <a:rPr lang="en-US" altLang="zh-CN" dirty="0"/>
              <a:t>top tree</a:t>
            </a:r>
            <a:r>
              <a:rPr lang="zh-CN" altLang="en-US" dirty="0"/>
              <a:t>建出来，然后从中提取</a:t>
            </a:r>
            <a:r>
              <a:rPr lang="en-US" altLang="zh-CN" dirty="0"/>
              <a:t>O( sqrt( n ) )</a:t>
            </a:r>
            <a:r>
              <a:rPr lang="zh-CN" altLang="en-US" dirty="0"/>
              <a:t>所对应的那一层即可，时间复杂度</a:t>
            </a:r>
            <a:r>
              <a:rPr lang="en-US" altLang="zh-CN" dirty="0"/>
              <a:t>O( </a:t>
            </a:r>
            <a:r>
              <a:rPr lang="en-US" altLang="zh-CN" dirty="0" err="1"/>
              <a:t>nlogn</a:t>
            </a:r>
            <a:r>
              <a:rPr lang="en-US" altLang="zh-CN" dirty="0"/>
              <a:t> )</a:t>
            </a:r>
          </a:p>
          <a:p>
            <a:endParaRPr lang="en-US" altLang="zh-CN" dirty="0"/>
          </a:p>
          <a:p>
            <a:r>
              <a:rPr lang="zh-CN" altLang="en-US" dirty="0"/>
              <a:t>有没有简单一点的做法？</a:t>
            </a:r>
          </a:p>
        </p:txBody>
      </p:sp>
    </p:spTree>
    <p:extLst>
      <p:ext uri="{BB962C8B-B14F-4D97-AF65-F5344CB8AC3E}">
        <p14:creationId xmlns:p14="http://schemas.microsoft.com/office/powerpoint/2010/main" val="6325345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Topology cluster partition</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这里给出树分块的一个实现，满足块数和每块大小均为 O( </a:t>
            </a:r>
            <a:r>
              <a:rPr lang="en-US" altLang="zh-CN" dirty="0" err="1"/>
              <a:t>sqrtn</a:t>
            </a:r>
            <a:r>
              <a:rPr lang="en-US" altLang="zh-CN" dirty="0"/>
              <a:t> </a:t>
            </a:r>
            <a:r>
              <a:rPr lang="zh-CN" altLang="en-US" dirty="0"/>
              <a:t>)： </a:t>
            </a:r>
          </a:p>
          <a:p>
            <a:r>
              <a:rPr lang="zh-CN" altLang="en-US" dirty="0"/>
              <a:t>在有根树中，每次选一个顶点 x，它的子树大小超过</a:t>
            </a:r>
            <a:r>
              <a:rPr lang="en-US" altLang="zh-CN" dirty="0" err="1"/>
              <a:t>sqrtn</a:t>
            </a:r>
            <a:r>
              <a:rPr lang="zh-CN" altLang="en-US" dirty="0"/>
              <a:t>，但每个孩子的子树大小不超过</a:t>
            </a:r>
            <a:r>
              <a:rPr lang="en-US" altLang="zh-CN" dirty="0" err="1"/>
              <a:t>sqrtn</a:t>
            </a:r>
            <a:r>
              <a:rPr lang="zh-CN" altLang="en-US" dirty="0"/>
              <a:t>， 把 x 的孩子分成尽可能少的块（以 x 为端点 1，但暂时允许有多个端点 2，且每块至多有 2</a:t>
            </a:r>
            <a:r>
              <a:rPr lang="en-US" altLang="zh-CN" dirty="0" err="1"/>
              <a:t>sqrtn</a:t>
            </a:r>
            <a:r>
              <a:rPr lang="zh-CN" altLang="en-US" dirty="0"/>
              <a:t> 个顶点），然后删掉 x 的子树中除 x 外的部分。</a:t>
            </a:r>
            <a:endParaRPr lang="en-US" altLang="zh-CN" dirty="0"/>
          </a:p>
          <a:p>
            <a:r>
              <a:rPr lang="zh-CN" altLang="en-US" dirty="0"/>
              <a:t>重复直到剩下的点数不超过</a:t>
            </a:r>
            <a:r>
              <a:rPr lang="en-US" altLang="zh-CN" dirty="0" err="1"/>
              <a:t>sqrtn</a:t>
            </a:r>
            <a:r>
              <a:rPr lang="zh-CN" altLang="en-US" dirty="0"/>
              <a:t>，自成一块。 </a:t>
            </a:r>
            <a:endParaRPr lang="en-US" altLang="zh-CN" dirty="0"/>
          </a:p>
          <a:p>
            <a:r>
              <a:rPr lang="zh-CN" altLang="en-US" dirty="0"/>
              <a:t>这样就求出一个保证块中顶点数和块数均为 O( </a:t>
            </a:r>
            <a:r>
              <a:rPr lang="en-US" altLang="zh-CN" dirty="0" err="1"/>
              <a:t>sqrtn</a:t>
            </a:r>
            <a:r>
              <a:rPr lang="en-US" altLang="zh-CN" dirty="0"/>
              <a:t> </a:t>
            </a:r>
            <a:r>
              <a:rPr lang="zh-CN" altLang="en-US" dirty="0"/>
              <a:t>)的树分块（块间可以共用一些顶点，但每条边只属于一个块），如果一个块有多个端点（即被多个块共用的点），则在块内将这些端点 建出虚树，将虚树上的每条边细分为一个新的块，以保证最终每个块只有两个端点。 </a:t>
            </a:r>
          </a:p>
        </p:txBody>
      </p:sp>
    </p:spTree>
    <p:extLst>
      <p:ext uri="{BB962C8B-B14F-4D97-AF65-F5344CB8AC3E}">
        <p14:creationId xmlns:p14="http://schemas.microsoft.com/office/powerpoint/2010/main" val="1132381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B497C-2902-46C7-BAD4-3135ECA0666B}"/>
              </a:ext>
            </a:extLst>
          </p:cNvPr>
          <p:cNvSpPr>
            <a:spLocks noGrp="1"/>
          </p:cNvSpPr>
          <p:nvPr>
            <p:ph type="title"/>
          </p:nvPr>
        </p:nvSpPr>
        <p:spPr/>
        <p:txBody>
          <a:bodyPr/>
          <a:lstStyle/>
          <a:p>
            <a:r>
              <a:rPr lang="zh-CN" altLang="en-US" dirty="0"/>
              <a:t>树分块</a:t>
            </a:r>
          </a:p>
        </p:txBody>
      </p:sp>
      <p:sp>
        <p:nvSpPr>
          <p:cNvPr id="3" name="内容占位符 2">
            <a:extLst>
              <a:ext uri="{FF2B5EF4-FFF2-40B4-BE49-F238E27FC236}">
                <a16:creationId xmlns:a16="http://schemas.microsoft.com/office/drawing/2014/main" id="{4401E514-F7FE-40FA-AE74-941ED5791A20}"/>
              </a:ext>
            </a:extLst>
          </p:cNvPr>
          <p:cNvSpPr>
            <a:spLocks noGrp="1"/>
          </p:cNvSpPr>
          <p:nvPr>
            <p:ph idx="1"/>
          </p:nvPr>
        </p:nvSpPr>
        <p:spPr/>
        <p:txBody>
          <a:bodyPr/>
          <a:lstStyle/>
          <a:p>
            <a:r>
              <a:rPr lang="zh-CN" altLang="en-US" dirty="0"/>
              <a:t>不过一般我们树分块可以更简单一些，因为一般只需要查链信息</a:t>
            </a:r>
            <a:endParaRPr lang="en-US" altLang="zh-CN" dirty="0"/>
          </a:p>
          <a:p>
            <a:r>
              <a:rPr lang="zh-CN" altLang="en-US" dirty="0"/>
              <a:t>随机撒</a:t>
            </a:r>
            <a:r>
              <a:rPr lang="en-US" altLang="zh-CN" dirty="0"/>
              <a:t>O( </a:t>
            </a:r>
            <a:r>
              <a:rPr lang="en-US" altLang="zh-CN" dirty="0" err="1"/>
              <a:t>sqrtn</a:t>
            </a:r>
            <a:r>
              <a:rPr lang="en-US" altLang="zh-CN" dirty="0"/>
              <a:t> )</a:t>
            </a:r>
            <a:r>
              <a:rPr lang="zh-CN" altLang="en-US" dirty="0"/>
              <a:t>个点，期望复杂度是正确的</a:t>
            </a:r>
          </a:p>
        </p:txBody>
      </p:sp>
    </p:spTree>
    <p:extLst>
      <p:ext uri="{BB962C8B-B14F-4D97-AF65-F5344CB8AC3E}">
        <p14:creationId xmlns:p14="http://schemas.microsoft.com/office/powerpoint/2010/main" val="31930861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DE113-F466-446F-90D9-9A4BD14250AD}"/>
              </a:ext>
            </a:extLst>
          </p:cNvPr>
          <p:cNvSpPr>
            <a:spLocks noGrp="1"/>
          </p:cNvSpPr>
          <p:nvPr>
            <p:ph type="title"/>
          </p:nvPr>
        </p:nvSpPr>
        <p:spPr/>
        <p:txBody>
          <a:bodyPr/>
          <a:lstStyle/>
          <a:p>
            <a:r>
              <a:rPr lang="en-US" altLang="zh-CN" dirty="0"/>
              <a:t>COT</a:t>
            </a:r>
            <a:endParaRPr lang="zh-CN" altLang="en-US" dirty="0"/>
          </a:p>
        </p:txBody>
      </p:sp>
      <p:sp>
        <p:nvSpPr>
          <p:cNvPr id="3" name="内容占位符 2">
            <a:extLst>
              <a:ext uri="{FF2B5EF4-FFF2-40B4-BE49-F238E27FC236}">
                <a16:creationId xmlns:a16="http://schemas.microsoft.com/office/drawing/2014/main" id="{29B02A6D-E2C1-4CDF-8F8E-9F2BCA04483B}"/>
              </a:ext>
            </a:extLst>
          </p:cNvPr>
          <p:cNvSpPr>
            <a:spLocks noGrp="1"/>
          </p:cNvSpPr>
          <p:nvPr>
            <p:ph idx="1"/>
          </p:nvPr>
        </p:nvSpPr>
        <p:spPr/>
        <p:txBody>
          <a:bodyPr/>
          <a:lstStyle/>
          <a:p>
            <a:r>
              <a:rPr lang="zh-CN" altLang="en-US" dirty="0"/>
              <a:t>树，点权</a:t>
            </a:r>
            <a:endParaRPr lang="en-US" altLang="zh-CN" dirty="0"/>
          </a:p>
          <a:p>
            <a:r>
              <a:rPr lang="zh-CN" altLang="en-US" dirty="0"/>
              <a:t>强制在线，查询链颜色数</a:t>
            </a:r>
          </a:p>
        </p:txBody>
      </p:sp>
    </p:spTree>
    <p:extLst>
      <p:ext uri="{BB962C8B-B14F-4D97-AF65-F5344CB8AC3E}">
        <p14:creationId xmlns:p14="http://schemas.microsoft.com/office/powerpoint/2010/main" val="27744729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44D07-6603-4673-AC74-03994003F0B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1B7DD39-C9D3-40DE-9BC4-93D84A2EA720}"/>
              </a:ext>
            </a:extLst>
          </p:cNvPr>
          <p:cNvSpPr>
            <a:spLocks noGrp="1"/>
          </p:cNvSpPr>
          <p:nvPr>
            <p:ph idx="1"/>
          </p:nvPr>
        </p:nvSpPr>
        <p:spPr/>
        <p:txBody>
          <a:bodyPr/>
          <a:lstStyle/>
          <a:p>
            <a:r>
              <a:rPr lang="zh-CN" altLang="en-US" dirty="0"/>
              <a:t>进行树分块，预处理任意两个关键点之间有多少种颜色</a:t>
            </a:r>
            <a:endParaRPr lang="en-US" altLang="zh-CN" dirty="0"/>
          </a:p>
          <a:p>
            <a:r>
              <a:rPr lang="zh-CN" altLang="en-US" dirty="0"/>
              <a:t>每次查询的时候一直往上跑，找到最近的关键点，得到整块的答案</a:t>
            </a:r>
          </a:p>
        </p:txBody>
      </p:sp>
      <p:pic>
        <p:nvPicPr>
          <p:cNvPr id="5" name="图片 4">
            <a:extLst>
              <a:ext uri="{FF2B5EF4-FFF2-40B4-BE49-F238E27FC236}">
                <a16:creationId xmlns:a16="http://schemas.microsoft.com/office/drawing/2014/main" id="{95CA1E27-1FC2-41BF-BB41-0A001C2165B5}"/>
              </a:ext>
            </a:extLst>
          </p:cNvPr>
          <p:cNvPicPr>
            <a:picLocks noChangeAspect="1"/>
          </p:cNvPicPr>
          <p:nvPr/>
        </p:nvPicPr>
        <p:blipFill>
          <a:blip r:embed="rId2"/>
          <a:stretch>
            <a:fillRect/>
          </a:stretch>
        </p:blipFill>
        <p:spPr>
          <a:xfrm>
            <a:off x="4788024" y="3722397"/>
            <a:ext cx="3075626" cy="3070805"/>
          </a:xfrm>
          <a:prstGeom prst="rect">
            <a:avLst/>
          </a:prstGeom>
        </p:spPr>
      </p:pic>
    </p:spTree>
    <p:extLst>
      <p:ext uri="{BB962C8B-B14F-4D97-AF65-F5344CB8AC3E}">
        <p14:creationId xmlns:p14="http://schemas.microsoft.com/office/powerpoint/2010/main" val="10175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DF37D-53F6-42F4-A2FF-BB27CD4C5D9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AEE9974-24D3-4632-AC50-3C6659EED024}"/>
              </a:ext>
            </a:extLst>
          </p:cNvPr>
          <p:cNvSpPr>
            <a:spLocks noGrp="1"/>
          </p:cNvSpPr>
          <p:nvPr>
            <p:ph idx="1"/>
          </p:nvPr>
        </p:nvSpPr>
        <p:spPr/>
        <p:txBody>
          <a:bodyPr>
            <a:normAutofit fontScale="92500" lnSpcReduction="10000"/>
          </a:bodyPr>
          <a:lstStyle/>
          <a:p>
            <a:r>
              <a:rPr lang="zh-CN" altLang="en-US" dirty="0"/>
              <a:t>对于零散部分的贡献，即需要查询这个颜色是否在一条链上出现过</a:t>
            </a:r>
            <a:endParaRPr lang="en-US" altLang="zh-CN" dirty="0"/>
          </a:p>
          <a:p>
            <a:r>
              <a:rPr lang="zh-CN" altLang="en-US" dirty="0"/>
              <a:t>可以考虑使用</a:t>
            </a:r>
            <a:r>
              <a:rPr lang="en-US" altLang="zh-CN" dirty="0"/>
              <a:t>O( </a:t>
            </a:r>
            <a:r>
              <a:rPr lang="en-US" altLang="zh-CN" dirty="0" err="1"/>
              <a:t>sqrtn</a:t>
            </a:r>
            <a:r>
              <a:rPr lang="en-US" altLang="zh-CN" dirty="0"/>
              <a:t> )</a:t>
            </a:r>
            <a:r>
              <a:rPr lang="zh-CN" altLang="en-US" dirty="0"/>
              <a:t>修改，</a:t>
            </a:r>
            <a:r>
              <a:rPr lang="en-US" altLang="zh-CN" dirty="0"/>
              <a:t>O( 1 )</a:t>
            </a:r>
            <a:r>
              <a:rPr lang="zh-CN" altLang="en-US" dirty="0"/>
              <a:t>查询的可持久化树上前缀和，其实就是一个可持久化数组</a:t>
            </a:r>
            <a:endParaRPr lang="en-US" altLang="zh-CN" dirty="0"/>
          </a:p>
          <a:p>
            <a:r>
              <a:rPr lang="zh-CN" altLang="en-US" dirty="0"/>
              <a:t>于是可以计算零散部分贡献，每次查询的时候零散部分共</a:t>
            </a:r>
            <a:r>
              <a:rPr lang="en-US" altLang="zh-CN" dirty="0"/>
              <a:t>O( </a:t>
            </a:r>
            <a:r>
              <a:rPr lang="en-US" altLang="zh-CN" dirty="0" err="1"/>
              <a:t>sqrtn</a:t>
            </a:r>
            <a:r>
              <a:rPr lang="en-US" altLang="zh-CN" dirty="0"/>
              <a:t> )</a:t>
            </a:r>
            <a:r>
              <a:rPr lang="zh-CN" altLang="en-US" dirty="0"/>
              <a:t>个点</a:t>
            </a:r>
            <a:endParaRPr lang="en-US" altLang="zh-CN" dirty="0"/>
          </a:p>
          <a:p>
            <a:endParaRPr lang="en-US" altLang="zh-CN" dirty="0"/>
          </a:p>
          <a:p>
            <a:r>
              <a:rPr lang="zh-CN" altLang="en-US" dirty="0"/>
              <a:t>这样时间复杂度</a:t>
            </a:r>
            <a:r>
              <a:rPr lang="en-US" altLang="zh-CN" dirty="0"/>
              <a:t>O( </a:t>
            </a:r>
            <a:r>
              <a:rPr lang="en-US" altLang="zh-CN" dirty="0" err="1"/>
              <a:t>msqrtn</a:t>
            </a:r>
            <a:r>
              <a:rPr lang="en-US" altLang="zh-CN" dirty="0"/>
              <a:t> )</a:t>
            </a:r>
            <a:r>
              <a:rPr lang="zh-CN" altLang="en-US" dirty="0"/>
              <a:t>，空间复杂度</a:t>
            </a:r>
            <a:r>
              <a:rPr lang="en-US" altLang="zh-CN" dirty="0"/>
              <a:t>O( </a:t>
            </a:r>
            <a:r>
              <a:rPr lang="en-US" altLang="zh-CN" dirty="0" err="1"/>
              <a:t>nsqrtn</a:t>
            </a:r>
            <a:r>
              <a:rPr lang="en-US" altLang="zh-CN" dirty="0"/>
              <a:t> )</a:t>
            </a:r>
            <a:r>
              <a:rPr lang="zh-CN" altLang="en-US" dirty="0"/>
              <a:t>，（空间复杂度其实是</a:t>
            </a:r>
            <a:r>
              <a:rPr lang="en-US" altLang="zh-CN" dirty="0"/>
              <a:t>O( n^(1+eps) )</a:t>
            </a:r>
            <a:r>
              <a:rPr lang="zh-CN" altLang="en-US" dirty="0"/>
              <a:t>）</a:t>
            </a:r>
          </a:p>
        </p:txBody>
      </p:sp>
    </p:spTree>
    <p:extLst>
      <p:ext uri="{BB962C8B-B14F-4D97-AF65-F5344CB8AC3E}">
        <p14:creationId xmlns:p14="http://schemas.microsoft.com/office/powerpoint/2010/main" val="22465421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简单的例题</a:t>
            </a:r>
            <a:endParaRPr lang="zh-CN" dirty="0"/>
          </a:p>
        </p:txBody>
      </p:sp>
      <p:sp>
        <p:nvSpPr>
          <p:cNvPr id="3" name="副标题 2"/>
          <p:cNvSpPr>
            <a:spLocks noGrp="1"/>
          </p:cNvSpPr>
          <p:nvPr>
            <p:ph type="subTitle" idx="1"/>
          </p:nvPr>
        </p:nvSpPr>
        <p:spPr/>
        <p:txBody>
          <a:bodyPr>
            <a:normAutofit/>
          </a:bodyPr>
          <a:lstStyle/>
          <a:p>
            <a:endParaRPr lang="en-US" altLang="zh-CN" sz="3600"/>
          </a:p>
        </p:txBody>
      </p:sp>
    </p:spTree>
    <p:extLst>
      <p:ext uri="{BB962C8B-B14F-4D97-AF65-F5344CB8AC3E}">
        <p14:creationId xmlns:p14="http://schemas.microsoft.com/office/powerpoint/2010/main" val="29603461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EC1FD-5B37-42B3-BE0C-0679FFE9F28D}"/>
              </a:ext>
            </a:extLst>
          </p:cNvPr>
          <p:cNvSpPr>
            <a:spLocks noGrp="1"/>
          </p:cNvSpPr>
          <p:nvPr>
            <p:ph type="title"/>
          </p:nvPr>
        </p:nvSpPr>
        <p:spPr/>
        <p:txBody>
          <a:bodyPr/>
          <a:lstStyle/>
          <a:p>
            <a:r>
              <a:rPr lang="en-US" altLang="zh-CN" dirty="0">
                <a:solidFill>
                  <a:srgbClr val="FF0000"/>
                </a:solidFill>
              </a:rPr>
              <a:t>(</a:t>
            </a:r>
            <a:r>
              <a:rPr lang="zh-CN" altLang="en-US" dirty="0">
                <a:solidFill>
                  <a:srgbClr val="FF0000"/>
                </a:solidFill>
              </a:rPr>
              <a:t>习题</a:t>
            </a:r>
            <a:r>
              <a:rPr lang="en-US" altLang="zh-CN" dirty="0">
                <a:solidFill>
                  <a:srgbClr val="FF0000"/>
                </a:solidFill>
              </a:rPr>
              <a:t>)</a:t>
            </a:r>
            <a:r>
              <a:rPr lang="en-US" altLang="zh-CN" dirty="0"/>
              <a:t>[Ynoi2011]D1T1</a:t>
            </a:r>
            <a:endParaRPr lang="zh-CN" altLang="en-US" dirty="0"/>
          </a:p>
        </p:txBody>
      </p:sp>
      <p:sp>
        <p:nvSpPr>
          <p:cNvPr id="3" name="内容占位符 2">
            <a:extLst>
              <a:ext uri="{FF2B5EF4-FFF2-40B4-BE49-F238E27FC236}">
                <a16:creationId xmlns:a16="http://schemas.microsoft.com/office/drawing/2014/main" id="{39F8E8C1-60FC-42B8-B7D0-39C81557E1B2}"/>
              </a:ext>
            </a:extLst>
          </p:cNvPr>
          <p:cNvSpPr>
            <a:spLocks noGrp="1"/>
          </p:cNvSpPr>
          <p:nvPr>
            <p:ph idx="1"/>
          </p:nvPr>
        </p:nvSpPr>
        <p:spPr/>
        <p:txBody>
          <a:bodyPr/>
          <a:lstStyle/>
          <a:p>
            <a:r>
              <a:rPr lang="zh-CN" altLang="en-US" dirty="0"/>
              <a:t>序列</a:t>
            </a:r>
            <a:endParaRPr lang="en-US" altLang="zh-CN" dirty="0"/>
          </a:p>
          <a:p>
            <a:r>
              <a:rPr lang="en-US" altLang="zh-CN" dirty="0"/>
              <a:t>1 x y z : a[y] , a[</a:t>
            </a:r>
            <a:r>
              <a:rPr lang="en-US" altLang="zh-CN" dirty="0" err="1"/>
              <a:t>y+x</a:t>
            </a:r>
            <a:r>
              <a:rPr lang="en-US" altLang="zh-CN" dirty="0"/>
              <a:t>] , … a[y + </a:t>
            </a:r>
            <a:r>
              <a:rPr lang="en-US" altLang="zh-CN" dirty="0" err="1"/>
              <a:t>kx</a:t>
            </a:r>
            <a:r>
              <a:rPr lang="en-US" altLang="zh-CN" dirty="0"/>
              <a:t>] +=</a:t>
            </a:r>
            <a:r>
              <a:rPr lang="zh-CN" altLang="en-US" dirty="0"/>
              <a:t> </a:t>
            </a:r>
            <a:r>
              <a:rPr lang="en-US" altLang="zh-CN" dirty="0"/>
              <a:t>z</a:t>
            </a:r>
            <a:r>
              <a:rPr lang="zh-CN" altLang="en-US" dirty="0"/>
              <a:t>，这里</a:t>
            </a:r>
            <a:r>
              <a:rPr lang="en-US" altLang="zh-CN" dirty="0"/>
              <a:t>y + (k+1)x &gt; n</a:t>
            </a:r>
            <a:r>
              <a:rPr lang="zh-CN" altLang="en-US" dirty="0"/>
              <a:t>，且</a:t>
            </a:r>
            <a:r>
              <a:rPr lang="en-US" altLang="zh-CN" dirty="0"/>
              <a:t>y &lt; x</a:t>
            </a:r>
          </a:p>
          <a:p>
            <a:r>
              <a:rPr lang="en-US" altLang="zh-CN" dirty="0"/>
              <a:t>2 l r : a[l] + a[l+1] + … + a[r]</a:t>
            </a:r>
            <a:r>
              <a:rPr lang="zh-CN" altLang="en-US" dirty="0"/>
              <a:t>的和</a:t>
            </a:r>
          </a:p>
        </p:txBody>
      </p:sp>
    </p:spTree>
    <p:extLst>
      <p:ext uri="{BB962C8B-B14F-4D97-AF65-F5344CB8AC3E}">
        <p14:creationId xmlns:p14="http://schemas.microsoft.com/office/powerpoint/2010/main" val="18637909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8A050-BE85-4F6C-8A1C-61E91291D45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F6B3056-D6C2-45E5-8A32-141356BEE21E}"/>
              </a:ext>
            </a:extLst>
          </p:cNvPr>
          <p:cNvSpPr>
            <a:spLocks noGrp="1"/>
          </p:cNvSpPr>
          <p:nvPr>
            <p:ph idx="1"/>
          </p:nvPr>
        </p:nvSpPr>
        <p:spPr/>
        <p:txBody>
          <a:bodyPr/>
          <a:lstStyle/>
          <a:p>
            <a:r>
              <a:rPr lang="zh-CN" altLang="en-US" dirty="0"/>
              <a:t>若</a:t>
            </a:r>
            <a:r>
              <a:rPr lang="en-US" altLang="zh-CN" dirty="0"/>
              <a:t>x </a:t>
            </a:r>
            <a:r>
              <a:rPr lang="zh-CN" altLang="en-US" dirty="0"/>
              <a:t>⩾ </a:t>
            </a:r>
            <a:r>
              <a:rPr lang="en-US" altLang="zh-CN" dirty="0"/>
              <a:t>n</a:t>
            </a:r>
            <a:r>
              <a:rPr lang="zh-CN" altLang="en-US" dirty="0"/>
              <a:t>​，则我们暴力给每个位置加，需要加的次数为</a:t>
            </a:r>
            <a:r>
              <a:rPr lang="en-US" altLang="zh-CN" dirty="0"/>
              <a:t>O( </a:t>
            </a:r>
            <a:r>
              <a:rPr lang="en-US" altLang="zh-CN" dirty="0" err="1"/>
              <a:t>sqrtn</a:t>
            </a:r>
            <a:r>
              <a:rPr lang="en-US" altLang="zh-CN" dirty="0"/>
              <a:t> </a:t>
            </a:r>
            <a:r>
              <a:rPr lang="zh-CN" altLang="en-US" dirty="0"/>
              <a:t>​</a:t>
            </a:r>
            <a:r>
              <a:rPr lang="en-US" altLang="zh-CN" dirty="0"/>
              <a:t>)</a:t>
            </a:r>
            <a:r>
              <a:rPr lang="zh-CN" altLang="en-US" dirty="0"/>
              <a:t>次。由于需要查询区间和，用分块维护，总修改、查询复杂度为</a:t>
            </a:r>
            <a:r>
              <a:rPr lang="en-US" altLang="zh-CN" dirty="0"/>
              <a:t>O( </a:t>
            </a:r>
            <a:r>
              <a:rPr lang="en-US" altLang="zh-CN" dirty="0" err="1"/>
              <a:t>msqrtn</a:t>
            </a:r>
            <a:r>
              <a:rPr lang="en-US" altLang="zh-CN" dirty="0"/>
              <a:t> )</a:t>
            </a:r>
            <a:r>
              <a:rPr lang="zh-CN" altLang="en-US" dirty="0"/>
              <a:t>。</a:t>
            </a:r>
          </a:p>
          <a:p>
            <a:r>
              <a:rPr lang="zh-CN" altLang="en-US" dirty="0"/>
              <a:t>若</a:t>
            </a:r>
            <a:r>
              <a:rPr lang="en-US" altLang="zh-CN" dirty="0"/>
              <a:t>x &lt; </a:t>
            </a:r>
            <a:r>
              <a:rPr lang="en-US" altLang="zh-CN" dirty="0" err="1"/>
              <a:t>sqrtn</a:t>
            </a:r>
            <a:r>
              <a:rPr lang="zh-CN" altLang="en-US" dirty="0"/>
              <a:t>​，我们需要用另外的方法维护。</a:t>
            </a:r>
          </a:p>
          <a:p>
            <a:r>
              <a:rPr lang="zh-CN" altLang="en-US" dirty="0"/>
              <a:t>注意到单次修改是针对整个序列的元素，所以对</a:t>
            </a:r>
            <a:r>
              <a:rPr lang="en-US" altLang="zh-CN" dirty="0" err="1"/>
              <a:t>x,y</a:t>
            </a:r>
            <a:r>
              <a:rPr lang="zh-CN" altLang="en-US" dirty="0"/>
              <a:t>相同的修改，我们可以累加它的贡献。</a:t>
            </a:r>
          </a:p>
          <a:p>
            <a:endParaRPr lang="zh-CN" altLang="en-US" dirty="0"/>
          </a:p>
        </p:txBody>
      </p:sp>
    </p:spTree>
    <p:extLst>
      <p:ext uri="{BB962C8B-B14F-4D97-AF65-F5344CB8AC3E}">
        <p14:creationId xmlns:p14="http://schemas.microsoft.com/office/powerpoint/2010/main" val="6590910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85CF-A9C5-4A52-9283-1147A757DE2F}"/>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2978DC6-A554-4A42-9D99-4FF6B89E5423}"/>
              </a:ext>
            </a:extLst>
          </p:cNvPr>
          <p:cNvSpPr>
            <a:spLocks noGrp="1"/>
          </p:cNvSpPr>
          <p:nvPr>
            <p:ph idx="1"/>
          </p:nvPr>
        </p:nvSpPr>
        <p:spPr/>
        <p:txBody>
          <a:bodyPr>
            <a:normAutofit fontScale="92500" lnSpcReduction="10000"/>
          </a:bodyPr>
          <a:lstStyle/>
          <a:p>
            <a:r>
              <a:rPr lang="zh-CN" altLang="en-US" dirty="0"/>
              <a:t>我们对每个</a:t>
            </a:r>
            <a:r>
              <a:rPr lang="en-US" altLang="zh-CN" dirty="0"/>
              <a:t>x</a:t>
            </a:r>
            <a:r>
              <a:rPr lang="zh-CN" altLang="en-US" dirty="0"/>
              <a:t>，维护</a:t>
            </a:r>
            <a:r>
              <a:rPr lang="en-US" altLang="zh-CN" dirty="0"/>
              <a:t>y</a:t>
            </a:r>
            <a:r>
              <a:rPr lang="zh-CN" altLang="en-US" dirty="0"/>
              <a:t>的前缀、后缀和。对于一次询问，我们可以当成把序列分成了若干个大小为</a:t>
            </a:r>
            <a:r>
              <a:rPr lang="en-US" altLang="zh-CN" dirty="0"/>
              <a:t>x</a:t>
            </a:r>
            <a:r>
              <a:rPr lang="zh-CN" altLang="en-US" dirty="0"/>
              <a:t>的块。</a:t>
            </a:r>
            <a:endParaRPr lang="en-US" altLang="zh-CN" dirty="0"/>
          </a:p>
          <a:p>
            <a:r>
              <a:rPr lang="zh-CN" altLang="en-US" dirty="0"/>
              <a:t>中间的整块元素，每个块里肯定所有的</a:t>
            </a:r>
            <a:r>
              <a:rPr lang="en-US" altLang="zh-CN" dirty="0"/>
              <a:t>y</a:t>
            </a:r>
            <a:r>
              <a:rPr lang="zh-CN" altLang="en-US" dirty="0"/>
              <a:t>都有，增加的贡献就是关于</a:t>
            </a:r>
            <a:r>
              <a:rPr lang="en-US" altLang="zh-CN" dirty="0"/>
              <a:t>x</a:t>
            </a:r>
            <a:r>
              <a:rPr lang="zh-CN" altLang="en-US" dirty="0"/>
              <a:t>的修改总和。所有块的贡献相同，可以</a:t>
            </a:r>
            <a:r>
              <a:rPr lang="en-US" altLang="zh-CN" dirty="0"/>
              <a:t>O(1)</a:t>
            </a:r>
            <a:r>
              <a:rPr lang="en-US" altLang="zh-CN" i="1" dirty="0"/>
              <a:t> </a:t>
            </a:r>
            <a:r>
              <a:rPr lang="zh-CN" altLang="en-US" dirty="0"/>
              <a:t>算。</a:t>
            </a:r>
            <a:endParaRPr lang="en-US" altLang="zh-CN" dirty="0"/>
          </a:p>
          <a:p>
            <a:r>
              <a:rPr lang="zh-CN" altLang="en-US" dirty="0"/>
              <a:t>边角的话，由于我们记录了前缀、后缀和，也可以</a:t>
            </a:r>
            <a:r>
              <a:rPr lang="en-US" altLang="zh-CN" dirty="0"/>
              <a:t>O(1)</a:t>
            </a:r>
            <a:r>
              <a:rPr lang="en-US" altLang="zh-CN" i="1" dirty="0"/>
              <a:t> </a:t>
            </a:r>
            <a:r>
              <a:rPr lang="zh-CN" altLang="en-US" dirty="0"/>
              <a:t>算。两个端点在同一个块中，则直接前缀和相减即可。</a:t>
            </a:r>
            <a:endParaRPr lang="en-US" altLang="zh-CN" dirty="0"/>
          </a:p>
          <a:p>
            <a:r>
              <a:rPr lang="zh-CN" altLang="en-US" dirty="0"/>
              <a:t>总时间复杂度 </a:t>
            </a:r>
            <a:r>
              <a:rPr lang="en-US" altLang="zh-CN" dirty="0"/>
              <a:t>O( </a:t>
            </a:r>
            <a:r>
              <a:rPr lang="en-US" altLang="zh-CN" dirty="0" err="1"/>
              <a:t>msqrtn</a:t>
            </a:r>
            <a:r>
              <a:rPr lang="en-US" altLang="zh-CN" dirty="0"/>
              <a:t> )</a:t>
            </a:r>
            <a:endParaRPr lang="zh-CN" altLang="en-US" dirty="0"/>
          </a:p>
        </p:txBody>
      </p:sp>
    </p:spTree>
    <p:extLst>
      <p:ext uri="{BB962C8B-B14F-4D97-AF65-F5344CB8AC3E}">
        <p14:creationId xmlns:p14="http://schemas.microsoft.com/office/powerpoint/2010/main" val="18953619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52E8C-B447-4B63-9406-9F4EF57191A4}"/>
              </a:ext>
            </a:extLst>
          </p:cNvPr>
          <p:cNvSpPr>
            <a:spLocks noGrp="1"/>
          </p:cNvSpPr>
          <p:nvPr>
            <p:ph type="title"/>
          </p:nvPr>
        </p:nvSpPr>
        <p:spPr/>
        <p:txBody>
          <a:bodyPr/>
          <a:lstStyle/>
          <a:p>
            <a:r>
              <a:rPr lang="en-US" altLang="zh-CN" dirty="0"/>
              <a:t>[Ynoi2011]D2T2</a:t>
            </a:r>
            <a:endParaRPr lang="zh-CN" altLang="en-US" dirty="0"/>
          </a:p>
        </p:txBody>
      </p:sp>
      <p:sp>
        <p:nvSpPr>
          <p:cNvPr id="3" name="内容占位符 2">
            <a:extLst>
              <a:ext uri="{FF2B5EF4-FFF2-40B4-BE49-F238E27FC236}">
                <a16:creationId xmlns:a16="http://schemas.microsoft.com/office/drawing/2014/main" id="{068FC101-9A21-40B2-9C2C-8CE5A49A1F7E}"/>
              </a:ext>
            </a:extLst>
          </p:cNvPr>
          <p:cNvSpPr>
            <a:spLocks noGrp="1"/>
          </p:cNvSpPr>
          <p:nvPr>
            <p:ph idx="1"/>
          </p:nvPr>
        </p:nvSpPr>
        <p:spPr/>
        <p:txBody>
          <a:bodyPr/>
          <a:lstStyle/>
          <a:p>
            <a:r>
              <a:rPr lang="zh-CN" altLang="en-US" dirty="0"/>
              <a:t>给你一个长为 </a:t>
            </a:r>
            <a:r>
              <a:rPr lang="en-US" altLang="zh-CN" dirty="0"/>
              <a:t>n </a:t>
            </a:r>
            <a:r>
              <a:rPr lang="zh-CN" altLang="en-US" dirty="0"/>
              <a:t>的序列，有 </a:t>
            </a:r>
            <a:r>
              <a:rPr lang="en-US" altLang="zh-CN" dirty="0"/>
              <a:t>m </a:t>
            </a:r>
            <a:r>
              <a:rPr lang="zh-CN" altLang="en-US" dirty="0"/>
              <a:t>次查询操作。</a:t>
            </a:r>
          </a:p>
          <a:p>
            <a:r>
              <a:rPr lang="zh-CN" altLang="en-US" dirty="0"/>
              <a:t>每次查询操作给定参数 </a:t>
            </a:r>
            <a:r>
              <a:rPr lang="en-US" altLang="zh-CN" dirty="0" err="1"/>
              <a:t>l,r,b</a:t>
            </a:r>
            <a:r>
              <a:rPr lang="zh-CN" altLang="en-US" dirty="0"/>
              <a:t>，需输出最大的 </a:t>
            </a:r>
            <a:r>
              <a:rPr lang="en-US" altLang="zh-CN" dirty="0"/>
              <a:t>x</a:t>
            </a:r>
            <a:r>
              <a:rPr lang="zh-CN" altLang="en-US" dirty="0"/>
              <a:t>，使得存在一个 </a:t>
            </a:r>
            <a:r>
              <a:rPr lang="en-US" altLang="zh-CN" dirty="0"/>
              <a:t>a</a:t>
            </a:r>
            <a:r>
              <a:rPr lang="zh-CN" altLang="en-US" dirty="0"/>
              <a:t>，满足 </a:t>
            </a:r>
            <a:r>
              <a:rPr lang="en-US" altLang="zh-CN" dirty="0"/>
              <a:t>0≤a&lt;b</a:t>
            </a:r>
            <a:r>
              <a:rPr lang="zh-CN" altLang="en-US" dirty="0"/>
              <a:t>，使得 </a:t>
            </a:r>
            <a:r>
              <a:rPr lang="en-US" altLang="zh-CN" dirty="0"/>
              <a:t>a,a+b,a+2b,…,a+(</a:t>
            </a:r>
            <a:r>
              <a:rPr lang="en-US" altLang="zh-CN" i="1" dirty="0"/>
              <a:t>x</a:t>
            </a:r>
            <a:r>
              <a:rPr lang="en-US" altLang="zh-CN" dirty="0"/>
              <a:t>−1)b </a:t>
            </a:r>
            <a:r>
              <a:rPr lang="zh-CN" altLang="en-US" dirty="0"/>
              <a:t>都在区间 </a:t>
            </a:r>
            <a:r>
              <a:rPr lang="en-US" altLang="zh-CN" dirty="0"/>
              <a:t>[</a:t>
            </a:r>
            <a:r>
              <a:rPr lang="en-US" altLang="zh-CN" dirty="0" err="1"/>
              <a:t>l,r</a:t>
            </a:r>
            <a:r>
              <a:rPr lang="en-US" altLang="zh-CN" dirty="0"/>
              <a:t>]</a:t>
            </a:r>
            <a:r>
              <a:rPr lang="zh-CN" altLang="en-US" dirty="0"/>
              <a:t>内至少出现过一次。</a:t>
            </a:r>
          </a:p>
          <a:p>
            <a:r>
              <a:rPr lang="zh-CN" altLang="en-US" dirty="0"/>
              <a:t>如果不存在 </a:t>
            </a:r>
            <a:r>
              <a:rPr lang="en-US" altLang="zh-CN" dirty="0"/>
              <a:t>[0,a-1]</a:t>
            </a:r>
            <a:r>
              <a:rPr lang="zh-CN" altLang="en-US" dirty="0"/>
              <a:t>内的数，则输出 </a:t>
            </a:r>
            <a:r>
              <a:rPr lang="en-US" altLang="zh-CN" dirty="0"/>
              <a:t>0</a:t>
            </a:r>
            <a:r>
              <a:rPr lang="zh-CN" altLang="en-US" dirty="0"/>
              <a:t>。</a:t>
            </a:r>
          </a:p>
          <a:p>
            <a:endParaRPr lang="zh-CN" altLang="en-US" dirty="0"/>
          </a:p>
        </p:txBody>
      </p:sp>
    </p:spTree>
    <p:extLst>
      <p:ext uri="{BB962C8B-B14F-4D97-AF65-F5344CB8AC3E}">
        <p14:creationId xmlns:p14="http://schemas.microsoft.com/office/powerpoint/2010/main" val="7591379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F6F77-68E8-4982-8D4C-EF4B4DAEA1BF}"/>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F3F7EA88-3514-4A6C-AB1E-8CBCAD9351E2}"/>
              </a:ext>
            </a:extLst>
          </p:cNvPr>
          <p:cNvSpPr>
            <a:spLocks noGrp="1"/>
          </p:cNvSpPr>
          <p:nvPr>
            <p:ph idx="1"/>
          </p:nvPr>
        </p:nvSpPr>
        <p:spPr/>
        <p:txBody>
          <a:bodyPr>
            <a:normAutofit fontScale="92500" lnSpcReduction="10000"/>
          </a:bodyPr>
          <a:lstStyle/>
          <a:p>
            <a:r>
              <a:rPr lang="zh-CN" altLang="en-US" dirty="0"/>
              <a:t>考虑对</a:t>
            </a:r>
            <a:r>
              <a:rPr lang="en-US" altLang="zh-CN" dirty="0"/>
              <a:t>b</a:t>
            </a:r>
            <a:r>
              <a:rPr lang="zh-CN" altLang="en-US" dirty="0"/>
              <a:t>的大小进行根号分治</a:t>
            </a:r>
            <a:endParaRPr lang="en-US" altLang="zh-CN" dirty="0"/>
          </a:p>
          <a:p>
            <a:r>
              <a:rPr lang="zh-CN" altLang="en-US" dirty="0"/>
              <a:t>对较大的</a:t>
            </a:r>
            <a:r>
              <a:rPr lang="en-US" altLang="zh-CN" dirty="0"/>
              <a:t>b</a:t>
            </a:r>
            <a:r>
              <a:rPr lang="zh-CN" altLang="en-US" dirty="0"/>
              <a:t>，我们考虑莫队维护出区间的</a:t>
            </a:r>
            <a:r>
              <a:rPr lang="en-US" altLang="zh-CN" dirty="0" err="1"/>
              <a:t>bitset</a:t>
            </a:r>
            <a:r>
              <a:rPr lang="en-US" altLang="zh-CN" dirty="0"/>
              <a:t> A</a:t>
            </a:r>
          </a:p>
          <a:p>
            <a:r>
              <a:rPr lang="zh-CN" altLang="en-US" dirty="0"/>
              <a:t>然后把这个</a:t>
            </a:r>
            <a:r>
              <a:rPr lang="en-US" altLang="zh-CN" dirty="0" err="1"/>
              <a:t>bitset</a:t>
            </a:r>
            <a:r>
              <a:rPr lang="zh-CN" altLang="en-US" dirty="0"/>
              <a:t>每</a:t>
            </a:r>
            <a:r>
              <a:rPr lang="en-US" altLang="zh-CN" dirty="0"/>
              <a:t>b</a:t>
            </a:r>
            <a:r>
              <a:rPr lang="zh-CN" altLang="en-US" dirty="0"/>
              <a:t>个为一组</a:t>
            </a:r>
            <a:endParaRPr lang="en-US" altLang="zh-CN" dirty="0"/>
          </a:p>
          <a:p>
            <a:r>
              <a:rPr lang="zh-CN" altLang="en-US" dirty="0"/>
              <a:t>初始是一个大小为</a:t>
            </a:r>
            <a:r>
              <a:rPr lang="en-US" altLang="zh-CN" dirty="0"/>
              <a:t>b</a:t>
            </a:r>
            <a:r>
              <a:rPr lang="zh-CN" altLang="en-US" dirty="0"/>
              <a:t>的，全</a:t>
            </a:r>
            <a:r>
              <a:rPr lang="en-US" altLang="zh-CN" dirty="0"/>
              <a:t>1</a:t>
            </a:r>
            <a:r>
              <a:rPr lang="zh-CN" altLang="en-US" dirty="0"/>
              <a:t>的</a:t>
            </a:r>
            <a:r>
              <a:rPr lang="en-US" altLang="zh-CN" dirty="0" err="1"/>
              <a:t>bitset</a:t>
            </a:r>
            <a:r>
              <a:rPr lang="en-US" altLang="zh-CN" dirty="0"/>
              <a:t> B</a:t>
            </a:r>
          </a:p>
          <a:p>
            <a:r>
              <a:rPr lang="zh-CN" altLang="en-US" dirty="0"/>
              <a:t>然后每次</a:t>
            </a:r>
            <a:r>
              <a:rPr lang="en-US" altLang="zh-CN" dirty="0"/>
              <a:t>and</a:t>
            </a:r>
            <a:r>
              <a:rPr lang="zh-CN" altLang="en-US" dirty="0"/>
              <a:t>上我们目前</a:t>
            </a:r>
            <a:r>
              <a:rPr lang="en-US" altLang="zh-CN" dirty="0"/>
              <a:t>A</a:t>
            </a:r>
            <a:r>
              <a:rPr lang="zh-CN" altLang="en-US" dirty="0"/>
              <a:t>最前</a:t>
            </a:r>
            <a:r>
              <a:rPr lang="en-US" altLang="zh-CN" dirty="0"/>
              <a:t>b</a:t>
            </a:r>
            <a:r>
              <a:rPr lang="zh-CN" altLang="en-US" dirty="0"/>
              <a:t>位，然后</a:t>
            </a:r>
            <a:r>
              <a:rPr lang="en-US" altLang="zh-CN" dirty="0"/>
              <a:t>A &gt;&gt;= b</a:t>
            </a:r>
          </a:p>
          <a:p>
            <a:r>
              <a:rPr lang="zh-CN" altLang="en-US" dirty="0"/>
              <a:t>这样当我们</a:t>
            </a:r>
            <a:r>
              <a:rPr lang="en-US" altLang="zh-CN" dirty="0"/>
              <a:t>B == 0</a:t>
            </a:r>
            <a:r>
              <a:rPr lang="zh-CN" altLang="en-US" dirty="0"/>
              <a:t>时，相当于找到答案了</a:t>
            </a:r>
            <a:endParaRPr lang="en-US" altLang="zh-CN" dirty="0"/>
          </a:p>
          <a:p>
            <a:r>
              <a:rPr lang="zh-CN" altLang="en-US" dirty="0"/>
              <a:t>时间复杂度</a:t>
            </a:r>
            <a:r>
              <a:rPr lang="en-US" altLang="zh-CN" dirty="0"/>
              <a:t>O( </a:t>
            </a:r>
            <a:r>
              <a:rPr lang="en-US" altLang="zh-CN" dirty="0" err="1"/>
              <a:t>nsqrtm</a:t>
            </a:r>
            <a:r>
              <a:rPr lang="en-US" altLang="zh-CN" dirty="0"/>
              <a:t> + nm/b + nm/w )</a:t>
            </a:r>
            <a:endParaRPr lang="zh-CN" altLang="en-US" dirty="0"/>
          </a:p>
        </p:txBody>
      </p:sp>
    </p:spTree>
    <p:extLst>
      <p:ext uri="{BB962C8B-B14F-4D97-AF65-F5344CB8AC3E}">
        <p14:creationId xmlns:p14="http://schemas.microsoft.com/office/powerpoint/2010/main" val="202232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6921B-E7AE-4AEC-BF39-355595A6BD8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8E86944-7261-483D-91A4-BF3F1057B66A}"/>
              </a:ext>
            </a:extLst>
          </p:cNvPr>
          <p:cNvSpPr>
            <a:spLocks noGrp="1"/>
          </p:cNvSpPr>
          <p:nvPr>
            <p:ph idx="1"/>
          </p:nvPr>
        </p:nvSpPr>
        <p:spPr/>
        <p:txBody>
          <a:bodyPr/>
          <a:lstStyle/>
          <a:p>
            <a:r>
              <a:rPr lang="zh-CN" altLang="en-US" dirty="0"/>
              <a:t>对于比较小的</a:t>
            </a:r>
            <a:r>
              <a:rPr lang="en-US" altLang="zh-CN" dirty="0"/>
              <a:t>b</a:t>
            </a:r>
            <a:r>
              <a:rPr lang="zh-CN" altLang="en-US" dirty="0"/>
              <a:t>，可以对每个</a:t>
            </a:r>
            <a:r>
              <a:rPr lang="en-US" altLang="zh-CN" dirty="0"/>
              <a:t>b</a:t>
            </a:r>
            <a:r>
              <a:rPr lang="zh-CN" altLang="en-US" dirty="0"/>
              <a:t>跑一次莫队，这里分别维护</a:t>
            </a:r>
            <a:r>
              <a:rPr lang="en-US" altLang="zh-CN" dirty="0"/>
              <a:t>b</a:t>
            </a:r>
            <a:r>
              <a:rPr lang="zh-CN" altLang="en-US" dirty="0"/>
              <a:t>个</a:t>
            </a:r>
            <a:r>
              <a:rPr lang="en-US" altLang="zh-CN" dirty="0" err="1"/>
              <a:t>bitset</a:t>
            </a:r>
            <a:r>
              <a:rPr lang="zh-CN" altLang="en-US" dirty="0"/>
              <a:t>，第</a:t>
            </a:r>
            <a:r>
              <a:rPr lang="en-US" altLang="zh-CN" dirty="0"/>
              <a:t>x</a:t>
            </a:r>
            <a:r>
              <a:rPr lang="zh-CN" altLang="en-US" dirty="0"/>
              <a:t>个</a:t>
            </a:r>
            <a:r>
              <a:rPr lang="en-US" altLang="zh-CN" dirty="0" err="1"/>
              <a:t>bitset</a:t>
            </a:r>
            <a:r>
              <a:rPr lang="zh-CN" altLang="en-US" dirty="0"/>
              <a:t>表示</a:t>
            </a:r>
            <a:r>
              <a:rPr lang="en-US" altLang="zh-CN" dirty="0"/>
              <a:t>mod b=x</a:t>
            </a:r>
            <a:r>
              <a:rPr lang="zh-CN" altLang="en-US" dirty="0"/>
              <a:t>的元素</a:t>
            </a:r>
            <a:endParaRPr lang="en-US" altLang="zh-CN" dirty="0"/>
          </a:p>
          <a:p>
            <a:r>
              <a:rPr lang="zh-CN" altLang="en-US" dirty="0"/>
              <a:t>每次对这</a:t>
            </a:r>
            <a:r>
              <a:rPr lang="en-US" altLang="zh-CN" dirty="0"/>
              <a:t>b</a:t>
            </a:r>
            <a:r>
              <a:rPr lang="zh-CN" altLang="en-US" dirty="0"/>
              <a:t>个</a:t>
            </a:r>
            <a:r>
              <a:rPr lang="en-US" altLang="zh-CN" dirty="0" err="1"/>
              <a:t>bitset</a:t>
            </a:r>
            <a:r>
              <a:rPr lang="zh-CN" altLang="en-US" dirty="0"/>
              <a:t>找第一个</a:t>
            </a:r>
            <a:r>
              <a:rPr lang="en-US" altLang="zh-CN" dirty="0"/>
              <a:t>0</a:t>
            </a:r>
            <a:r>
              <a:rPr lang="zh-CN" altLang="en-US" dirty="0"/>
              <a:t>即可</a:t>
            </a:r>
            <a:endParaRPr lang="en-US" altLang="zh-CN" dirty="0"/>
          </a:p>
          <a:p>
            <a:r>
              <a:rPr lang="zh-CN" altLang="en-US" dirty="0"/>
              <a:t>这部分的时间复杂度为</a:t>
            </a:r>
            <a:r>
              <a:rPr lang="en-US" altLang="zh-CN" dirty="0"/>
              <a:t>O( </a:t>
            </a:r>
            <a:r>
              <a:rPr lang="en-US" altLang="zh-CN" dirty="0" err="1"/>
              <a:t>nsqrt</a:t>
            </a:r>
            <a:r>
              <a:rPr lang="en-US" altLang="zh-CN" dirty="0"/>
              <a:t>(</a:t>
            </a:r>
            <a:r>
              <a:rPr lang="en-US" altLang="zh-CN" dirty="0" err="1"/>
              <a:t>bm</a:t>
            </a:r>
            <a:r>
              <a:rPr lang="en-US" altLang="zh-CN" dirty="0"/>
              <a:t>) + nm/w )</a:t>
            </a:r>
          </a:p>
          <a:p>
            <a:endParaRPr lang="en-US" altLang="zh-CN" dirty="0"/>
          </a:p>
          <a:p>
            <a:r>
              <a:rPr lang="zh-CN" altLang="en-US" dirty="0"/>
              <a:t>总时间复杂度</a:t>
            </a:r>
            <a:r>
              <a:rPr lang="en-US" altLang="zh-CN" dirty="0"/>
              <a:t>O( nm/w )</a:t>
            </a:r>
            <a:endParaRPr lang="zh-CN" altLang="en-US" dirty="0"/>
          </a:p>
        </p:txBody>
      </p:sp>
    </p:spTree>
    <p:extLst>
      <p:ext uri="{BB962C8B-B14F-4D97-AF65-F5344CB8AC3E}">
        <p14:creationId xmlns:p14="http://schemas.microsoft.com/office/powerpoint/2010/main" val="30175635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9E587-BF46-4FF1-9A52-36CD59ECD30A}"/>
              </a:ext>
            </a:extLst>
          </p:cNvPr>
          <p:cNvSpPr>
            <a:spLocks noGrp="1"/>
          </p:cNvSpPr>
          <p:nvPr>
            <p:ph type="title"/>
          </p:nvPr>
        </p:nvSpPr>
        <p:spPr/>
        <p:txBody>
          <a:bodyPr>
            <a:normAutofit fontScale="90000"/>
          </a:bodyPr>
          <a:lstStyle/>
          <a:p>
            <a:r>
              <a:rPr lang="en-US" altLang="zh-CN" dirty="0">
                <a:solidFill>
                  <a:srgbClr val="FF0000"/>
                </a:solidFill>
              </a:rPr>
              <a:t>(</a:t>
            </a:r>
            <a:r>
              <a:rPr lang="zh-CN" altLang="en-US" dirty="0">
                <a:solidFill>
                  <a:srgbClr val="FF0000"/>
                </a:solidFill>
              </a:rPr>
              <a:t>习题</a:t>
            </a:r>
            <a:r>
              <a:rPr lang="en-US" altLang="zh-CN" dirty="0">
                <a:solidFill>
                  <a:srgbClr val="FF0000"/>
                </a:solidFill>
              </a:rPr>
              <a:t>)</a:t>
            </a:r>
            <a:r>
              <a:rPr lang="en-US" altLang="zh-CN" b="1" dirty="0"/>
              <a:t> </a:t>
            </a:r>
            <a:r>
              <a:rPr lang="en-US" altLang="zh-CN" dirty="0"/>
              <a:t>[Ynoi2012]WC,THUWC,CTSC</a:t>
            </a:r>
            <a:r>
              <a:rPr lang="zh-CN" altLang="en-US" dirty="0"/>
              <a:t>与</a:t>
            </a:r>
            <a:r>
              <a:rPr lang="en-US" altLang="zh-CN" dirty="0"/>
              <a:t>APIO2017</a:t>
            </a:r>
            <a:endParaRPr lang="zh-CN" altLang="en-US" dirty="0"/>
          </a:p>
        </p:txBody>
      </p:sp>
      <p:sp>
        <p:nvSpPr>
          <p:cNvPr id="3" name="内容占位符 2">
            <a:extLst>
              <a:ext uri="{FF2B5EF4-FFF2-40B4-BE49-F238E27FC236}">
                <a16:creationId xmlns:a16="http://schemas.microsoft.com/office/drawing/2014/main" id="{50DA84A4-D12B-4500-9715-9F6BE20F699A}"/>
              </a:ext>
            </a:extLst>
          </p:cNvPr>
          <p:cNvSpPr>
            <a:spLocks noGrp="1"/>
          </p:cNvSpPr>
          <p:nvPr>
            <p:ph idx="1"/>
          </p:nvPr>
        </p:nvSpPr>
        <p:spPr/>
        <p:txBody>
          <a:bodyPr>
            <a:normAutofit fontScale="85000" lnSpcReduction="10000"/>
          </a:bodyPr>
          <a:lstStyle/>
          <a:p>
            <a:r>
              <a:rPr lang="zh-CN" altLang="en-US" dirty="0"/>
              <a:t>给你一棵边权为 </a:t>
            </a:r>
            <a:r>
              <a:rPr lang="en-US" altLang="zh-CN" dirty="0"/>
              <a:t>1</a:t>
            </a:r>
            <a:r>
              <a:rPr lang="zh-CN" altLang="en-US" dirty="0"/>
              <a:t>，且以 </a:t>
            </a:r>
            <a:r>
              <a:rPr lang="en-US" altLang="zh-CN" dirty="0"/>
              <a:t>1 </a:t>
            </a:r>
            <a:r>
              <a:rPr lang="zh-CN" altLang="en-US" dirty="0"/>
              <a:t>为根的有根树，每个点有初始为</a:t>
            </a:r>
            <a:r>
              <a:rPr lang="en-US" altLang="zh-CN" dirty="0"/>
              <a:t>0</a:t>
            </a:r>
            <a:r>
              <a:rPr lang="zh-CN" altLang="en-US" dirty="0"/>
              <a:t>的点权值，定义两个点的距离为其在树上构成的简单路径的长度，需要支持两种操作：</a:t>
            </a:r>
          </a:p>
          <a:p>
            <a:endParaRPr lang="zh-CN" altLang="en-US" dirty="0"/>
          </a:p>
          <a:p>
            <a:r>
              <a:rPr lang="en-US" altLang="zh-CN" dirty="0"/>
              <a:t>1 a x y z</a:t>
            </a:r>
            <a:r>
              <a:rPr lang="zh-CN" altLang="en-US" dirty="0"/>
              <a:t>：把 </a:t>
            </a:r>
            <a:r>
              <a:rPr lang="en-US" altLang="zh-CN" dirty="0"/>
              <a:t>a </a:t>
            </a:r>
            <a:r>
              <a:rPr lang="zh-CN" altLang="en-US" dirty="0"/>
              <a:t>子树中所有与 </a:t>
            </a:r>
            <a:r>
              <a:rPr lang="en-US" altLang="zh-CN" dirty="0"/>
              <a:t>a </a:t>
            </a:r>
            <a:r>
              <a:rPr lang="zh-CN" altLang="en-US" dirty="0"/>
              <a:t>的距离模 </a:t>
            </a:r>
            <a:r>
              <a:rPr lang="en-US" altLang="zh-CN" dirty="0"/>
              <a:t>x </a:t>
            </a:r>
            <a:r>
              <a:rPr lang="zh-CN" altLang="en-US" dirty="0"/>
              <a:t>等于 </a:t>
            </a:r>
            <a:r>
              <a:rPr lang="en-US" altLang="zh-CN" dirty="0"/>
              <a:t>y </a:t>
            </a:r>
            <a:r>
              <a:rPr lang="zh-CN" altLang="en-US" dirty="0"/>
              <a:t>的节点权值加 </a:t>
            </a:r>
            <a:r>
              <a:rPr lang="en-US" altLang="zh-CN" dirty="0"/>
              <a:t>z</a:t>
            </a:r>
            <a:r>
              <a:rPr lang="zh-CN" altLang="en-US" dirty="0"/>
              <a:t>。</a:t>
            </a:r>
          </a:p>
          <a:p>
            <a:endParaRPr lang="zh-CN" altLang="en-US" dirty="0"/>
          </a:p>
          <a:p>
            <a:r>
              <a:rPr lang="en-US" altLang="zh-CN" dirty="0"/>
              <a:t>2 a</a:t>
            </a:r>
            <a:r>
              <a:rPr lang="zh-CN" altLang="en-US" dirty="0"/>
              <a:t>：查询 </a:t>
            </a:r>
            <a:r>
              <a:rPr lang="en-US" altLang="zh-CN" dirty="0"/>
              <a:t>a</a:t>
            </a:r>
            <a:r>
              <a:rPr lang="zh-CN" altLang="en-US" dirty="0"/>
              <a:t>节点的权值。</a:t>
            </a:r>
            <a:endParaRPr lang="en-US" altLang="zh-CN" dirty="0"/>
          </a:p>
          <a:p>
            <a:endParaRPr lang="en-US" altLang="zh-CN" dirty="0"/>
          </a:p>
          <a:p>
            <a:r>
              <a:rPr lang="en-US" altLang="zh-CN" dirty="0"/>
              <a:t>2019 Multi-University Training Contest 8 G</a:t>
            </a:r>
            <a:endParaRPr lang="zh-CN" altLang="en-US" dirty="0"/>
          </a:p>
        </p:txBody>
      </p:sp>
    </p:spTree>
    <p:extLst>
      <p:ext uri="{BB962C8B-B14F-4D97-AF65-F5344CB8AC3E}">
        <p14:creationId xmlns:p14="http://schemas.microsoft.com/office/powerpoint/2010/main" val="63863579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2F040-387C-4D89-82BC-520A9A6D6E1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811DAD62-BF02-4787-9A3B-3B50E60F2015}"/>
              </a:ext>
            </a:extLst>
          </p:cNvPr>
          <p:cNvSpPr>
            <a:spLocks noGrp="1"/>
          </p:cNvSpPr>
          <p:nvPr>
            <p:ph idx="1"/>
          </p:nvPr>
        </p:nvSpPr>
        <p:spPr/>
        <p:txBody>
          <a:bodyPr>
            <a:normAutofit fontScale="92500" lnSpcReduction="20000"/>
          </a:bodyPr>
          <a:lstStyle/>
          <a:p>
            <a:r>
              <a:rPr lang="zh-CN" altLang="en-US" dirty="0"/>
              <a:t>这个问题的形式目前我并不会</a:t>
            </a:r>
            <a:r>
              <a:rPr lang="en-US" altLang="zh-CN" dirty="0"/>
              <a:t>polylog</a:t>
            </a:r>
            <a:r>
              <a:rPr lang="zh-CN" altLang="en-US" dirty="0"/>
              <a:t>，于是考虑根号分治</a:t>
            </a:r>
          </a:p>
          <a:p>
            <a:r>
              <a:rPr lang="zh-CN" altLang="en-US" dirty="0"/>
              <a:t>考虑对于每次修改，如果</a:t>
            </a:r>
            <a:r>
              <a:rPr lang="en-US" altLang="zh-CN" dirty="0"/>
              <a:t>x</a:t>
            </a:r>
            <a:r>
              <a:rPr lang="zh-CN" altLang="en-US" dirty="0"/>
              <a:t>大该如何维护</a:t>
            </a:r>
          </a:p>
          <a:p>
            <a:r>
              <a:rPr lang="zh-CN" altLang="en-US" dirty="0"/>
              <a:t>可以对原树按照深度分层，每层的节点按照在原树的</a:t>
            </a:r>
            <a:r>
              <a:rPr lang="en-US" altLang="zh-CN" dirty="0"/>
              <a:t>DFS</a:t>
            </a:r>
            <a:r>
              <a:rPr lang="zh-CN" altLang="en-US" dirty="0"/>
              <a:t>序上的位置排序，转换为在</a:t>
            </a:r>
            <a:r>
              <a:rPr lang="en-US" altLang="zh-CN" dirty="0"/>
              <a:t>n / x</a:t>
            </a:r>
            <a:r>
              <a:rPr lang="zh-CN" altLang="en-US" dirty="0"/>
              <a:t>层上区间加</a:t>
            </a:r>
          </a:p>
          <a:p>
            <a:r>
              <a:rPr lang="zh-CN" altLang="en-US" dirty="0"/>
              <a:t>需要</a:t>
            </a:r>
            <a:r>
              <a:rPr lang="en-US" altLang="zh-CN" dirty="0"/>
              <a:t>O( 1 )</a:t>
            </a:r>
            <a:r>
              <a:rPr lang="zh-CN" altLang="en-US" dirty="0"/>
              <a:t>进行区间加，和找出每层在哪个区间进行区间加</a:t>
            </a:r>
          </a:p>
          <a:p>
            <a:r>
              <a:rPr lang="zh-CN" altLang="en-US" dirty="0"/>
              <a:t>前者平凡，使用一个</a:t>
            </a:r>
            <a:r>
              <a:rPr lang="en-US" altLang="zh-CN" dirty="0"/>
              <a:t>O( 1 )</a:t>
            </a:r>
            <a:r>
              <a:rPr lang="zh-CN" altLang="en-US" dirty="0"/>
              <a:t>区间加</a:t>
            </a:r>
            <a:r>
              <a:rPr lang="en-US" altLang="zh-CN" dirty="0"/>
              <a:t>O( </a:t>
            </a:r>
            <a:r>
              <a:rPr lang="en-US" altLang="zh-CN" dirty="0" err="1"/>
              <a:t>sqrtn</a:t>
            </a:r>
            <a:r>
              <a:rPr lang="en-US" altLang="zh-CN" dirty="0"/>
              <a:t> )</a:t>
            </a:r>
            <a:r>
              <a:rPr lang="zh-CN" altLang="en-US" dirty="0"/>
              <a:t>查询单点的分块即可，后者需要一些技巧性的方法</a:t>
            </a:r>
          </a:p>
        </p:txBody>
      </p:sp>
    </p:spTree>
    <p:extLst>
      <p:ext uri="{BB962C8B-B14F-4D97-AF65-F5344CB8AC3E}">
        <p14:creationId xmlns:p14="http://schemas.microsoft.com/office/powerpoint/2010/main" val="53538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大概拿来解决什么样的题</a:t>
            </a:r>
          </a:p>
        </p:txBody>
      </p:sp>
      <p:sp>
        <p:nvSpPr>
          <p:cNvPr id="3" name="内容占位符 2"/>
          <p:cNvSpPr>
            <a:spLocks noGrp="1"/>
          </p:cNvSpPr>
          <p:nvPr>
            <p:ph idx="1"/>
          </p:nvPr>
        </p:nvSpPr>
        <p:spPr/>
        <p:txBody>
          <a:bodyPr>
            <a:normAutofit/>
          </a:bodyPr>
          <a:lstStyle/>
          <a:p>
            <a:r>
              <a:rPr lang="zh-CN" altLang="en-US" sz="2800" dirty="0"/>
              <a:t>给你一个序列，每次查询区间的</a:t>
            </a:r>
            <a:r>
              <a:rPr lang="en-US" altLang="zh-CN" sz="2800" dirty="0"/>
              <a:t>******</a:t>
            </a:r>
          </a:p>
          <a:p>
            <a:r>
              <a:rPr lang="zh-CN" altLang="en-US" sz="2800" dirty="0"/>
              <a:t>给你一个树，每次查询链******</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20C5B-D7E6-4F2A-8D5F-2A9489927BB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73E6166-BC4C-44E5-AFF1-314C9FA325B1}"/>
              </a:ext>
            </a:extLst>
          </p:cNvPr>
          <p:cNvSpPr>
            <a:spLocks noGrp="1"/>
          </p:cNvSpPr>
          <p:nvPr>
            <p:ph idx="1"/>
          </p:nvPr>
        </p:nvSpPr>
        <p:spPr/>
        <p:txBody>
          <a:bodyPr>
            <a:normAutofit fontScale="85000" lnSpcReduction="20000"/>
          </a:bodyPr>
          <a:lstStyle/>
          <a:p>
            <a:r>
              <a:rPr lang="zh-CN" altLang="en-US" dirty="0"/>
              <a:t>可以根号重构，每次对原树进行长链剖分，维护合并上来的每个节点每个深度的</a:t>
            </a:r>
            <a:r>
              <a:rPr lang="en-US" altLang="zh-CN" dirty="0"/>
              <a:t>DFS</a:t>
            </a:r>
            <a:r>
              <a:rPr lang="zh-CN" altLang="en-US" dirty="0"/>
              <a:t>序最小位置和</a:t>
            </a:r>
            <a:r>
              <a:rPr lang="en-US" altLang="zh-CN" dirty="0"/>
              <a:t>DFS</a:t>
            </a:r>
            <a:r>
              <a:rPr lang="zh-CN" altLang="en-US" dirty="0"/>
              <a:t>序最大位置</a:t>
            </a:r>
          </a:p>
          <a:p>
            <a:r>
              <a:rPr lang="zh-CN" altLang="en-US" dirty="0"/>
              <a:t>我采用了一个更好的做法：</a:t>
            </a:r>
          </a:p>
          <a:p>
            <a:r>
              <a:rPr lang="zh-CN" altLang="en-US" dirty="0"/>
              <a:t>记每个节点的深度为</a:t>
            </a:r>
            <a:r>
              <a:rPr lang="en-US" altLang="zh-CN" dirty="0"/>
              <a:t>dep</a:t>
            </a:r>
            <a:r>
              <a:rPr lang="zh-CN" altLang="en-US" dirty="0"/>
              <a:t>，</a:t>
            </a:r>
            <a:r>
              <a:rPr lang="en-US" altLang="zh-CN" dirty="0"/>
              <a:t>DFS</a:t>
            </a:r>
            <a:r>
              <a:rPr lang="zh-CN" altLang="en-US" dirty="0"/>
              <a:t>序上所对应的区间左端点为</a:t>
            </a:r>
            <a:r>
              <a:rPr lang="en-US" altLang="zh-CN" dirty="0"/>
              <a:t>l</a:t>
            </a:r>
            <a:r>
              <a:rPr lang="zh-CN" altLang="en-US" dirty="0"/>
              <a:t>，右端点为</a:t>
            </a:r>
            <a:r>
              <a:rPr lang="en-US" altLang="zh-CN" dirty="0"/>
              <a:t>r</a:t>
            </a:r>
            <a:r>
              <a:rPr lang="zh-CN" altLang="en-US" dirty="0"/>
              <a:t>，自己在</a:t>
            </a:r>
            <a:r>
              <a:rPr lang="en-US" altLang="zh-CN" dirty="0"/>
              <a:t>DFS</a:t>
            </a:r>
            <a:r>
              <a:rPr lang="zh-CN" altLang="en-US" dirty="0"/>
              <a:t>序上的位置为</a:t>
            </a:r>
            <a:r>
              <a:rPr lang="en-US" altLang="zh-CN" dirty="0"/>
              <a:t>l </a:t>
            </a:r>
          </a:p>
          <a:p>
            <a:r>
              <a:rPr lang="zh-CN" altLang="en-US" dirty="0"/>
              <a:t>建立两个新的森林</a:t>
            </a:r>
            <a:r>
              <a:rPr lang="en-US" altLang="zh-CN" dirty="0"/>
              <a:t>F1</a:t>
            </a:r>
            <a:r>
              <a:rPr lang="zh-CN" altLang="en-US" dirty="0"/>
              <a:t>，</a:t>
            </a:r>
            <a:r>
              <a:rPr lang="en-US" altLang="zh-CN" dirty="0"/>
              <a:t>F2</a:t>
            </a:r>
          </a:p>
          <a:p>
            <a:r>
              <a:rPr lang="en-US" altLang="zh-CN" dirty="0"/>
              <a:t>F1</a:t>
            </a:r>
            <a:r>
              <a:rPr lang="zh-CN" altLang="en-US" dirty="0"/>
              <a:t>中</a:t>
            </a:r>
            <a:r>
              <a:rPr lang="en-US" altLang="zh-CN" dirty="0"/>
              <a:t>x</a:t>
            </a:r>
            <a:r>
              <a:rPr lang="zh-CN" altLang="en-US" dirty="0"/>
              <a:t>向</a:t>
            </a:r>
            <a:r>
              <a:rPr lang="en-US" altLang="zh-CN" dirty="0"/>
              <a:t>y</a:t>
            </a:r>
            <a:r>
              <a:rPr lang="zh-CN" altLang="en-US" dirty="0"/>
              <a:t>连边当且仅当</a:t>
            </a:r>
            <a:r>
              <a:rPr lang="en-US" altLang="zh-CN" dirty="0"/>
              <a:t>dep[y] = dep[x] + 1 , l[x] &lt; l[y] , </a:t>
            </a:r>
            <a:r>
              <a:rPr lang="zh-CN" altLang="en-US" dirty="0"/>
              <a:t>且</a:t>
            </a:r>
            <a:r>
              <a:rPr lang="en-US" altLang="zh-CN" dirty="0"/>
              <a:t>l[y]</a:t>
            </a:r>
            <a:r>
              <a:rPr lang="zh-CN" altLang="en-US" dirty="0"/>
              <a:t>最小</a:t>
            </a:r>
          </a:p>
          <a:p>
            <a:r>
              <a:rPr lang="en-US" altLang="zh-CN" dirty="0"/>
              <a:t>F2</a:t>
            </a:r>
            <a:r>
              <a:rPr lang="zh-CN" altLang="en-US" dirty="0"/>
              <a:t>中</a:t>
            </a:r>
            <a:r>
              <a:rPr lang="en-US" altLang="zh-CN" dirty="0"/>
              <a:t>x</a:t>
            </a:r>
            <a:r>
              <a:rPr lang="zh-CN" altLang="en-US" dirty="0"/>
              <a:t>向</a:t>
            </a:r>
            <a:r>
              <a:rPr lang="en-US" altLang="zh-CN" dirty="0"/>
              <a:t>y</a:t>
            </a:r>
            <a:r>
              <a:rPr lang="zh-CN" altLang="en-US" dirty="0"/>
              <a:t>连边当且仅当</a:t>
            </a:r>
            <a:r>
              <a:rPr lang="en-US" altLang="zh-CN" dirty="0"/>
              <a:t>dep[y] = dep[x] + 1 , l[x] &gt; r[y] , </a:t>
            </a:r>
            <a:r>
              <a:rPr lang="zh-CN" altLang="en-US" dirty="0"/>
              <a:t>且</a:t>
            </a:r>
            <a:r>
              <a:rPr lang="en-US" altLang="zh-CN" dirty="0"/>
              <a:t>r[y]</a:t>
            </a:r>
            <a:r>
              <a:rPr lang="zh-CN" altLang="en-US" dirty="0"/>
              <a:t>最小</a:t>
            </a:r>
          </a:p>
        </p:txBody>
      </p:sp>
    </p:spTree>
    <p:extLst>
      <p:ext uri="{BB962C8B-B14F-4D97-AF65-F5344CB8AC3E}">
        <p14:creationId xmlns:p14="http://schemas.microsoft.com/office/powerpoint/2010/main" val="2927376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09D3F-3955-4581-8D6F-FA010CEB6AAF}"/>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83D9B52-5962-4521-A1F4-E54E5ED35768}"/>
              </a:ext>
            </a:extLst>
          </p:cNvPr>
          <p:cNvSpPr>
            <a:spLocks noGrp="1"/>
          </p:cNvSpPr>
          <p:nvPr>
            <p:ph idx="1"/>
          </p:nvPr>
        </p:nvSpPr>
        <p:spPr/>
        <p:txBody>
          <a:bodyPr>
            <a:normAutofit fontScale="92500" lnSpcReduction="10000"/>
          </a:bodyPr>
          <a:lstStyle/>
          <a:p>
            <a:r>
              <a:rPr lang="zh-CN" altLang="en-US" dirty="0"/>
              <a:t>可以证明一个节点</a:t>
            </a:r>
            <a:r>
              <a:rPr lang="en-US" altLang="zh-CN" dirty="0"/>
              <a:t>a</a:t>
            </a:r>
            <a:r>
              <a:rPr lang="zh-CN" altLang="en-US" dirty="0"/>
              <a:t>在</a:t>
            </a:r>
            <a:r>
              <a:rPr lang="en-US" altLang="zh-CN" dirty="0"/>
              <a:t>F1</a:t>
            </a:r>
            <a:r>
              <a:rPr lang="zh-CN" altLang="en-US" dirty="0"/>
              <a:t>上的</a:t>
            </a:r>
            <a:r>
              <a:rPr lang="en-US" altLang="zh-CN" dirty="0"/>
              <a:t>k</a:t>
            </a:r>
            <a:r>
              <a:rPr lang="zh-CN" altLang="en-US" dirty="0"/>
              <a:t>层祖先即为节点</a:t>
            </a:r>
            <a:r>
              <a:rPr lang="en-US" altLang="zh-CN" dirty="0"/>
              <a:t>a</a:t>
            </a:r>
            <a:r>
              <a:rPr lang="zh-CN" altLang="en-US" dirty="0"/>
              <a:t>在原树子树中深度比其大</a:t>
            </a:r>
            <a:r>
              <a:rPr lang="en-US" altLang="zh-CN" dirty="0"/>
              <a:t>k</a:t>
            </a:r>
            <a:r>
              <a:rPr lang="zh-CN" altLang="en-US" dirty="0"/>
              <a:t>的所有节点里面</a:t>
            </a:r>
            <a:r>
              <a:rPr lang="en-US" altLang="zh-CN" dirty="0"/>
              <a:t>DFS</a:t>
            </a:r>
            <a:r>
              <a:rPr lang="zh-CN" altLang="en-US" dirty="0"/>
              <a:t>序最小的节点，在</a:t>
            </a:r>
            <a:r>
              <a:rPr lang="en-US" altLang="zh-CN" dirty="0"/>
              <a:t>F2</a:t>
            </a:r>
            <a:r>
              <a:rPr lang="zh-CN" altLang="en-US" dirty="0"/>
              <a:t>上的</a:t>
            </a:r>
            <a:r>
              <a:rPr lang="en-US" altLang="zh-CN" dirty="0"/>
              <a:t>k</a:t>
            </a:r>
            <a:r>
              <a:rPr lang="zh-CN" altLang="en-US" dirty="0"/>
              <a:t>层祖先即为节点</a:t>
            </a:r>
            <a:r>
              <a:rPr lang="en-US" altLang="zh-CN" dirty="0"/>
              <a:t>a</a:t>
            </a:r>
            <a:r>
              <a:rPr lang="zh-CN" altLang="en-US" dirty="0"/>
              <a:t>在原树子树中深度比其大</a:t>
            </a:r>
            <a:r>
              <a:rPr lang="en-US" altLang="zh-CN" dirty="0"/>
              <a:t>k</a:t>
            </a:r>
            <a:r>
              <a:rPr lang="zh-CN" altLang="en-US" dirty="0"/>
              <a:t>的所有节点里面</a:t>
            </a:r>
            <a:r>
              <a:rPr lang="en-US" altLang="zh-CN" dirty="0"/>
              <a:t>DFS</a:t>
            </a:r>
            <a:r>
              <a:rPr lang="zh-CN" altLang="en-US" dirty="0"/>
              <a:t>序最大的节点</a:t>
            </a:r>
          </a:p>
          <a:p>
            <a:r>
              <a:rPr lang="zh-CN" altLang="en-US" dirty="0"/>
              <a:t>于是我们可以通过在这两个森林中找</a:t>
            </a:r>
            <a:r>
              <a:rPr lang="en-US" altLang="zh-CN" dirty="0"/>
              <a:t>k</a:t>
            </a:r>
            <a:r>
              <a:rPr lang="zh-CN" altLang="en-US" dirty="0"/>
              <a:t>祖先来找到我们需要加的区间，这里可以每次批量找</a:t>
            </a:r>
            <a:r>
              <a:rPr lang="en-US" altLang="zh-CN" dirty="0"/>
              <a:t>n / x</a:t>
            </a:r>
            <a:r>
              <a:rPr lang="zh-CN" altLang="en-US" dirty="0"/>
              <a:t>个区间的端点，</a:t>
            </a:r>
            <a:r>
              <a:rPr lang="en-US" altLang="zh-CN" dirty="0"/>
              <a:t>O( </a:t>
            </a:r>
            <a:r>
              <a:rPr lang="en-US" altLang="zh-CN" dirty="0" err="1"/>
              <a:t>logn</a:t>
            </a:r>
            <a:r>
              <a:rPr lang="en-US" altLang="zh-CN" dirty="0"/>
              <a:t> + n / x )</a:t>
            </a:r>
            <a:r>
              <a:rPr lang="zh-CN" altLang="en-US" dirty="0"/>
              <a:t>在轻重链剖分结构上找出即可</a:t>
            </a:r>
            <a:endParaRPr lang="en-US" altLang="zh-CN" dirty="0"/>
          </a:p>
          <a:p>
            <a:r>
              <a:rPr lang="zh-CN" altLang="en-US" dirty="0"/>
              <a:t>于是可以</a:t>
            </a:r>
            <a:r>
              <a:rPr lang="en-US" altLang="zh-CN" dirty="0"/>
              <a:t>O( </a:t>
            </a:r>
            <a:r>
              <a:rPr lang="en-US" altLang="zh-CN" dirty="0" err="1"/>
              <a:t>sqrtn</a:t>
            </a:r>
            <a:r>
              <a:rPr lang="en-US" altLang="zh-CN" dirty="0"/>
              <a:t> + n / x )</a:t>
            </a:r>
            <a:r>
              <a:rPr lang="zh-CN" altLang="en-US" dirty="0"/>
              <a:t>解决</a:t>
            </a:r>
          </a:p>
          <a:p>
            <a:endParaRPr lang="zh-CN" altLang="en-US" dirty="0"/>
          </a:p>
        </p:txBody>
      </p:sp>
    </p:spTree>
    <p:extLst>
      <p:ext uri="{BB962C8B-B14F-4D97-AF65-F5344CB8AC3E}">
        <p14:creationId xmlns:p14="http://schemas.microsoft.com/office/powerpoint/2010/main" val="26512790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931CE-35A4-4B94-AB22-86E77B0006B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FE4D664-AC5E-4714-B697-66915497F1B4}"/>
              </a:ext>
            </a:extLst>
          </p:cNvPr>
          <p:cNvSpPr>
            <a:spLocks noGrp="1"/>
          </p:cNvSpPr>
          <p:nvPr>
            <p:ph idx="1"/>
          </p:nvPr>
        </p:nvSpPr>
        <p:spPr/>
        <p:txBody>
          <a:bodyPr>
            <a:normAutofit fontScale="77500" lnSpcReduction="20000"/>
          </a:bodyPr>
          <a:lstStyle/>
          <a:p>
            <a:r>
              <a:rPr lang="zh-CN" altLang="en-US" dirty="0"/>
              <a:t>考虑对于每次修改，如果</a:t>
            </a:r>
            <a:r>
              <a:rPr lang="en-US" altLang="zh-CN" dirty="0"/>
              <a:t>x</a:t>
            </a:r>
            <a:r>
              <a:rPr lang="zh-CN" altLang="en-US" dirty="0"/>
              <a:t>小该如何维护</a:t>
            </a:r>
          </a:p>
          <a:p>
            <a:r>
              <a:rPr lang="zh-CN" altLang="en-US" dirty="0"/>
              <a:t>可以对每个</a:t>
            </a:r>
            <a:r>
              <a:rPr lang="en-US" altLang="zh-CN" dirty="0"/>
              <a:t>x</a:t>
            </a:r>
            <a:r>
              <a:rPr lang="zh-CN" altLang="en-US" dirty="0"/>
              <a:t>，将原树按照深度</a:t>
            </a:r>
            <a:r>
              <a:rPr lang="en-US" altLang="zh-CN" dirty="0"/>
              <a:t>mod x</a:t>
            </a:r>
            <a:r>
              <a:rPr lang="zh-CN" altLang="en-US" dirty="0"/>
              <a:t>进行分层，每次查询的节点对于每个</a:t>
            </a:r>
            <a:r>
              <a:rPr lang="en-US" altLang="zh-CN" dirty="0"/>
              <a:t>x</a:t>
            </a:r>
            <a:r>
              <a:rPr lang="zh-CN" altLang="en-US" dirty="0"/>
              <a:t>只会出现在一层中，于是需要查询</a:t>
            </a:r>
            <a:r>
              <a:rPr lang="en-US" altLang="zh-CN" dirty="0"/>
              <a:t>x</a:t>
            </a:r>
            <a:r>
              <a:rPr lang="zh-CN" altLang="en-US" dirty="0"/>
              <a:t>次</a:t>
            </a:r>
          </a:p>
          <a:p>
            <a:r>
              <a:rPr lang="zh-CN" altLang="en-US" dirty="0"/>
              <a:t>对于每个</a:t>
            </a:r>
            <a:r>
              <a:rPr lang="en-US" altLang="zh-CN" dirty="0"/>
              <a:t>x</a:t>
            </a:r>
            <a:r>
              <a:rPr lang="zh-CN" altLang="en-US" dirty="0"/>
              <a:t>，对于每个</a:t>
            </a:r>
            <a:r>
              <a:rPr lang="en-US" altLang="zh-CN" dirty="0"/>
              <a:t>0...x-1</a:t>
            </a:r>
            <a:r>
              <a:rPr lang="zh-CN" altLang="en-US" dirty="0"/>
              <a:t>的余数，将其按照</a:t>
            </a:r>
            <a:r>
              <a:rPr lang="en-US" altLang="zh-CN" dirty="0"/>
              <a:t>DFS</a:t>
            </a:r>
            <a:r>
              <a:rPr lang="zh-CN" altLang="en-US" dirty="0"/>
              <a:t>序排序，这里按照</a:t>
            </a:r>
            <a:r>
              <a:rPr lang="en-US" altLang="zh-CN" dirty="0"/>
              <a:t>DFS</a:t>
            </a:r>
            <a:r>
              <a:rPr lang="zh-CN" altLang="en-US" dirty="0"/>
              <a:t>序枚举就可以</a:t>
            </a:r>
            <a:r>
              <a:rPr lang="en-US" altLang="zh-CN" dirty="0"/>
              <a:t>O( n )</a:t>
            </a:r>
            <a:r>
              <a:rPr lang="zh-CN" altLang="en-US" dirty="0"/>
              <a:t>达成，子树修改即变成区间加 </a:t>
            </a:r>
          </a:p>
          <a:p>
            <a:r>
              <a:rPr lang="zh-CN" altLang="en-US" dirty="0"/>
              <a:t>这样可以使用一个</a:t>
            </a:r>
            <a:r>
              <a:rPr lang="en-US" altLang="zh-CN" dirty="0"/>
              <a:t>O( </a:t>
            </a:r>
            <a:r>
              <a:rPr lang="en-US" altLang="zh-CN" dirty="0" err="1"/>
              <a:t>sqrtn</a:t>
            </a:r>
            <a:r>
              <a:rPr lang="en-US" altLang="zh-CN" dirty="0"/>
              <a:t> )</a:t>
            </a:r>
            <a:r>
              <a:rPr lang="zh-CN" altLang="en-US" dirty="0"/>
              <a:t>区间加</a:t>
            </a:r>
            <a:r>
              <a:rPr lang="en-US" altLang="zh-CN" dirty="0"/>
              <a:t>O( 1 )</a:t>
            </a:r>
            <a:r>
              <a:rPr lang="zh-CN" altLang="en-US" dirty="0"/>
              <a:t>查询单点的分块维护，这里区间的左右端点可以二分得到</a:t>
            </a:r>
          </a:p>
          <a:p>
            <a:r>
              <a:rPr lang="zh-CN" altLang="en-US" dirty="0"/>
              <a:t>于是可以一次</a:t>
            </a:r>
            <a:r>
              <a:rPr lang="en-US" altLang="zh-CN" dirty="0"/>
              <a:t>O( </a:t>
            </a:r>
            <a:r>
              <a:rPr lang="en-US" altLang="zh-CN" dirty="0" err="1"/>
              <a:t>nx</a:t>
            </a:r>
            <a:r>
              <a:rPr lang="en-US" altLang="zh-CN" dirty="0"/>
              <a:t> )</a:t>
            </a:r>
            <a:r>
              <a:rPr lang="zh-CN" altLang="en-US" dirty="0"/>
              <a:t>的预处理加上单次复杂度</a:t>
            </a:r>
            <a:r>
              <a:rPr lang="en-US" altLang="zh-CN" dirty="0"/>
              <a:t>O( </a:t>
            </a:r>
            <a:r>
              <a:rPr lang="en-US" altLang="zh-CN" dirty="0" err="1"/>
              <a:t>sqrtn</a:t>
            </a:r>
            <a:r>
              <a:rPr lang="en-US" altLang="zh-CN" dirty="0"/>
              <a:t> + x )</a:t>
            </a:r>
            <a:r>
              <a:rPr lang="zh-CN" altLang="en-US" dirty="0"/>
              <a:t>解决</a:t>
            </a:r>
          </a:p>
          <a:p>
            <a:r>
              <a:rPr lang="zh-CN" altLang="en-US" dirty="0"/>
              <a:t>在</a:t>
            </a:r>
            <a:r>
              <a:rPr lang="en-US" altLang="zh-CN" dirty="0"/>
              <a:t>x=</a:t>
            </a:r>
            <a:r>
              <a:rPr lang="en-US" altLang="zh-CN" dirty="0" err="1"/>
              <a:t>sqrtn</a:t>
            </a:r>
            <a:r>
              <a:rPr lang="zh-CN" altLang="en-US" dirty="0"/>
              <a:t>处进行根号分治，即总时间复杂度</a:t>
            </a:r>
            <a:r>
              <a:rPr lang="en-US" altLang="zh-CN" dirty="0"/>
              <a:t>O( (n + m)</a:t>
            </a:r>
            <a:r>
              <a:rPr lang="en-US" altLang="zh-CN" dirty="0" err="1"/>
              <a:t>sqrtn</a:t>
            </a:r>
            <a:r>
              <a:rPr lang="en-US" altLang="zh-CN" dirty="0"/>
              <a:t> )</a:t>
            </a:r>
            <a:r>
              <a:rPr lang="zh-CN" altLang="en-US" dirty="0"/>
              <a:t>，空间复杂度</a:t>
            </a:r>
            <a:r>
              <a:rPr lang="en-US" altLang="zh-CN" dirty="0"/>
              <a:t>O( n + m ) </a:t>
            </a:r>
          </a:p>
        </p:txBody>
      </p:sp>
    </p:spTree>
    <p:extLst>
      <p:ext uri="{BB962C8B-B14F-4D97-AF65-F5344CB8AC3E}">
        <p14:creationId xmlns:p14="http://schemas.microsoft.com/office/powerpoint/2010/main" val="312990640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B16CE-5D9A-44E0-A15F-4B0C3D5FE526}"/>
              </a:ext>
            </a:extLst>
          </p:cNvPr>
          <p:cNvSpPr>
            <a:spLocks noGrp="1"/>
          </p:cNvSpPr>
          <p:nvPr>
            <p:ph type="title"/>
          </p:nvPr>
        </p:nvSpPr>
        <p:spPr/>
        <p:txBody>
          <a:bodyPr/>
          <a:lstStyle/>
          <a:p>
            <a:r>
              <a:rPr lang="en-US" altLang="zh-CN" dirty="0" err="1"/>
              <a:t>Hdu</a:t>
            </a:r>
            <a:r>
              <a:rPr lang="en-US" altLang="zh-CN" dirty="0"/>
              <a:t> 6615</a:t>
            </a:r>
            <a:endParaRPr lang="zh-CN" altLang="en-US" dirty="0"/>
          </a:p>
        </p:txBody>
      </p:sp>
      <p:sp>
        <p:nvSpPr>
          <p:cNvPr id="3" name="内容占位符 2">
            <a:extLst>
              <a:ext uri="{FF2B5EF4-FFF2-40B4-BE49-F238E27FC236}">
                <a16:creationId xmlns:a16="http://schemas.microsoft.com/office/drawing/2014/main" id="{57334DB4-CE05-48D0-AB18-89735947BB19}"/>
              </a:ext>
            </a:extLst>
          </p:cNvPr>
          <p:cNvSpPr>
            <a:spLocks noGrp="1"/>
          </p:cNvSpPr>
          <p:nvPr>
            <p:ph idx="1"/>
          </p:nvPr>
        </p:nvSpPr>
        <p:spPr/>
        <p:txBody>
          <a:bodyPr>
            <a:normAutofit lnSpcReduction="10000"/>
          </a:bodyPr>
          <a:lstStyle/>
          <a:p>
            <a:r>
              <a:rPr lang="en-US" altLang="zh-CN" dirty="0"/>
              <a:t>There is a tree with vertex 1 as a root. All vertices of the tree are colored.</a:t>
            </a:r>
            <a:br>
              <a:rPr lang="en-US" altLang="zh-CN" dirty="0"/>
            </a:br>
            <a:r>
              <a:rPr lang="en-US" altLang="zh-CN" dirty="0"/>
              <a:t>Your task is to determine the number of sub-trees with exactly k distinct colors.</a:t>
            </a:r>
            <a:br>
              <a:rPr lang="en-US" altLang="zh-CN" dirty="0"/>
            </a:br>
            <a:r>
              <a:rPr lang="en-US" altLang="zh-CN" dirty="0"/>
              <a:t>There are two types of queries.</a:t>
            </a:r>
            <a:br>
              <a:rPr lang="en-US" altLang="zh-CN" dirty="0"/>
            </a:br>
            <a:r>
              <a:rPr lang="en-US" altLang="zh-CN" dirty="0"/>
              <a:t>1 u c : paint vertex u with color c.</a:t>
            </a:r>
            <a:br>
              <a:rPr lang="en-US" altLang="zh-CN" dirty="0"/>
            </a:br>
            <a:r>
              <a:rPr lang="en-US" altLang="zh-CN" dirty="0"/>
              <a:t>2 k : answer the query.</a:t>
            </a:r>
          </a:p>
          <a:p>
            <a:endParaRPr lang="en-US" altLang="zh-CN" dirty="0"/>
          </a:p>
          <a:p>
            <a:r>
              <a:rPr lang="en-US" altLang="zh-CN" dirty="0"/>
              <a:t>2019 Multi-University Training Contest 4</a:t>
            </a:r>
            <a:endParaRPr lang="zh-CN" altLang="en-US" dirty="0"/>
          </a:p>
        </p:txBody>
      </p:sp>
    </p:spTree>
    <p:extLst>
      <p:ext uri="{BB962C8B-B14F-4D97-AF65-F5344CB8AC3E}">
        <p14:creationId xmlns:p14="http://schemas.microsoft.com/office/powerpoint/2010/main" val="22799462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CF96D-9A37-4701-B72B-449F9BD3C86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F8C3F6CD-5959-4E0C-839B-80C4977FF596}"/>
              </a:ext>
            </a:extLst>
          </p:cNvPr>
          <p:cNvSpPr>
            <a:spLocks noGrp="1"/>
          </p:cNvSpPr>
          <p:nvPr>
            <p:ph idx="1"/>
          </p:nvPr>
        </p:nvSpPr>
        <p:spPr/>
        <p:txBody>
          <a:bodyPr/>
          <a:lstStyle/>
          <a:p>
            <a:r>
              <a:rPr lang="zh-CN" altLang="en-US" dirty="0"/>
              <a:t>每个点维护子树颜色个数</a:t>
            </a:r>
            <a:endParaRPr lang="en-US" altLang="zh-CN" dirty="0"/>
          </a:p>
          <a:p>
            <a:r>
              <a:rPr lang="zh-CN" altLang="en-US" dirty="0"/>
              <a:t>将</a:t>
            </a:r>
            <a:r>
              <a:rPr lang="en-US" altLang="zh-CN" dirty="0"/>
              <a:t>x</a:t>
            </a:r>
            <a:r>
              <a:rPr lang="zh-CN" altLang="en-US" dirty="0"/>
              <a:t>位置颜色从</a:t>
            </a:r>
            <a:r>
              <a:rPr lang="en-US" altLang="zh-CN" dirty="0"/>
              <a:t>y</a:t>
            </a:r>
            <a:r>
              <a:rPr lang="zh-CN" altLang="en-US" dirty="0"/>
              <a:t>改到</a:t>
            </a:r>
            <a:r>
              <a:rPr lang="en-US" altLang="zh-CN" dirty="0"/>
              <a:t>z</a:t>
            </a:r>
          </a:p>
          <a:p>
            <a:r>
              <a:rPr lang="zh-CN" altLang="en-US" dirty="0"/>
              <a:t>对每个颜色维护子树中其出现的次数</a:t>
            </a:r>
            <a:endParaRPr lang="en-US" altLang="zh-CN" dirty="0"/>
          </a:p>
          <a:p>
            <a:r>
              <a:rPr lang="zh-CN" altLang="en-US" dirty="0"/>
              <a:t>每次修改一个位置的颜色则相当于</a:t>
            </a:r>
            <a:r>
              <a:rPr lang="en-US" altLang="zh-CN" dirty="0"/>
              <a:t>O(1)</a:t>
            </a:r>
            <a:r>
              <a:rPr lang="zh-CN" altLang="en-US" dirty="0"/>
              <a:t>次链</a:t>
            </a:r>
            <a:r>
              <a:rPr lang="en-US" altLang="zh-CN" dirty="0"/>
              <a:t>+1-1</a:t>
            </a:r>
            <a:r>
              <a:rPr lang="zh-CN" altLang="en-US" dirty="0"/>
              <a:t>的操作</a:t>
            </a:r>
            <a:endParaRPr lang="en-US" altLang="zh-CN" dirty="0"/>
          </a:p>
          <a:p>
            <a:r>
              <a:rPr lang="zh-CN" altLang="en-US" dirty="0"/>
              <a:t>相当于链</a:t>
            </a:r>
            <a:r>
              <a:rPr lang="en-US" altLang="zh-CN" dirty="0"/>
              <a:t>+1-1</a:t>
            </a:r>
            <a:r>
              <a:rPr lang="zh-CN" altLang="en-US" dirty="0"/>
              <a:t>，全局</a:t>
            </a:r>
            <a:r>
              <a:rPr lang="en-US" altLang="zh-CN" dirty="0"/>
              <a:t>x</a:t>
            </a:r>
            <a:r>
              <a:rPr lang="zh-CN" altLang="en-US" dirty="0"/>
              <a:t>出现次数</a:t>
            </a:r>
            <a:endParaRPr lang="en-US" altLang="zh-CN" dirty="0"/>
          </a:p>
          <a:p>
            <a:endParaRPr lang="zh-CN" altLang="en-US" dirty="0"/>
          </a:p>
        </p:txBody>
      </p:sp>
    </p:spTree>
    <p:extLst>
      <p:ext uri="{BB962C8B-B14F-4D97-AF65-F5344CB8AC3E}">
        <p14:creationId xmlns:p14="http://schemas.microsoft.com/office/powerpoint/2010/main" val="27713139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09CAD-D2E6-4097-BA68-690AE7944B9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3D124D7-2143-41BB-AF14-C7876344B87B}"/>
              </a:ext>
            </a:extLst>
          </p:cNvPr>
          <p:cNvSpPr>
            <a:spLocks noGrp="1"/>
          </p:cNvSpPr>
          <p:nvPr>
            <p:ph idx="1"/>
          </p:nvPr>
        </p:nvSpPr>
        <p:spPr/>
        <p:txBody>
          <a:bodyPr>
            <a:normAutofit lnSpcReduction="10000"/>
          </a:bodyPr>
          <a:lstStyle/>
          <a:p>
            <a:r>
              <a:rPr lang="zh-CN" altLang="en-US" dirty="0"/>
              <a:t>这个形式强于区间</a:t>
            </a:r>
            <a:r>
              <a:rPr lang="en-US" altLang="zh-CN" dirty="0"/>
              <a:t>+1-1</a:t>
            </a:r>
            <a:r>
              <a:rPr lang="zh-CN" altLang="en-US" dirty="0"/>
              <a:t>区间</a:t>
            </a:r>
            <a:r>
              <a:rPr lang="en-US" altLang="zh-CN" dirty="0"/>
              <a:t>0</a:t>
            </a:r>
            <a:r>
              <a:rPr lang="zh-CN" altLang="en-US" dirty="0"/>
              <a:t>个数，这个我们目前认为难以</a:t>
            </a:r>
            <a:r>
              <a:rPr lang="en-US" altLang="zh-CN" dirty="0"/>
              <a:t>polylog</a:t>
            </a:r>
            <a:r>
              <a:rPr lang="zh-CN" altLang="en-US" dirty="0"/>
              <a:t>解决，考虑分块</a:t>
            </a:r>
            <a:endParaRPr lang="en-US" altLang="zh-CN" dirty="0"/>
          </a:p>
          <a:p>
            <a:r>
              <a:rPr lang="zh-CN" altLang="en-US" dirty="0"/>
              <a:t>对原树进行树分块，维护簇路径的值域数组，表示簇路径上每个值出现次数</a:t>
            </a:r>
            <a:endParaRPr lang="en-US" altLang="zh-CN" dirty="0"/>
          </a:p>
          <a:p>
            <a:r>
              <a:rPr lang="zh-CN" altLang="en-US" dirty="0"/>
              <a:t>然后对簇路径的操作可以</a:t>
            </a:r>
            <a:r>
              <a:rPr lang="en-US" altLang="zh-CN" dirty="0"/>
              <a:t>O(1)</a:t>
            </a:r>
            <a:r>
              <a:rPr lang="zh-CN" altLang="en-US" dirty="0"/>
              <a:t>完成，又只有</a:t>
            </a:r>
            <a:r>
              <a:rPr lang="en-US" altLang="zh-CN" dirty="0"/>
              <a:t>O( </a:t>
            </a:r>
            <a:r>
              <a:rPr lang="en-US" altLang="zh-CN" dirty="0" err="1"/>
              <a:t>sqrtn</a:t>
            </a:r>
            <a:r>
              <a:rPr lang="en-US" altLang="zh-CN" dirty="0"/>
              <a:t> )</a:t>
            </a:r>
            <a:r>
              <a:rPr lang="zh-CN" altLang="en-US" dirty="0"/>
              <a:t>个零散的点</a:t>
            </a:r>
            <a:endParaRPr lang="en-US" altLang="zh-CN" dirty="0"/>
          </a:p>
          <a:p>
            <a:endParaRPr lang="en-US" altLang="zh-CN" dirty="0"/>
          </a:p>
          <a:p>
            <a:r>
              <a:rPr lang="zh-CN" altLang="en-US" dirty="0"/>
              <a:t>总时间复杂度</a:t>
            </a:r>
            <a:r>
              <a:rPr lang="en-US" altLang="zh-CN" dirty="0"/>
              <a:t>O( </a:t>
            </a:r>
            <a:r>
              <a:rPr lang="en-US" altLang="zh-CN" dirty="0" err="1"/>
              <a:t>msqrtn</a:t>
            </a:r>
            <a:r>
              <a:rPr lang="en-US" altLang="zh-CN" dirty="0"/>
              <a:t> )</a:t>
            </a:r>
            <a:r>
              <a:rPr lang="zh-CN" altLang="en-US" dirty="0"/>
              <a:t>，空间复杂度可以做到</a:t>
            </a:r>
            <a:r>
              <a:rPr lang="en-US" altLang="zh-CN" dirty="0"/>
              <a:t>O( n + m )</a:t>
            </a:r>
            <a:endParaRPr lang="zh-CN" altLang="en-US" dirty="0"/>
          </a:p>
        </p:txBody>
      </p:sp>
    </p:spTree>
    <p:extLst>
      <p:ext uri="{BB962C8B-B14F-4D97-AF65-F5344CB8AC3E}">
        <p14:creationId xmlns:p14="http://schemas.microsoft.com/office/powerpoint/2010/main" val="22606753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46690-6B97-44AD-BDF6-8D0D5F926F8F}"/>
              </a:ext>
            </a:extLst>
          </p:cNvPr>
          <p:cNvSpPr>
            <a:spLocks noGrp="1"/>
          </p:cNvSpPr>
          <p:nvPr>
            <p:ph type="title"/>
          </p:nvPr>
        </p:nvSpPr>
        <p:spPr/>
        <p:txBody>
          <a:bodyPr/>
          <a:lstStyle/>
          <a:p>
            <a:r>
              <a:rPr lang="en-US" altLang="zh-CN" dirty="0"/>
              <a:t>[Ynoi2013]D1T2</a:t>
            </a:r>
            <a:endParaRPr lang="zh-CN" altLang="en-US" dirty="0"/>
          </a:p>
        </p:txBody>
      </p:sp>
      <p:pic>
        <p:nvPicPr>
          <p:cNvPr id="4" name="内容占位符 3">
            <a:extLst>
              <a:ext uri="{FF2B5EF4-FFF2-40B4-BE49-F238E27FC236}">
                <a16:creationId xmlns:a16="http://schemas.microsoft.com/office/drawing/2014/main" id="{C4A0DC15-21FD-4BA4-AD5C-B21539F733B9}"/>
              </a:ext>
            </a:extLst>
          </p:cNvPr>
          <p:cNvPicPr>
            <a:picLocks noGrp="1" noChangeAspect="1"/>
          </p:cNvPicPr>
          <p:nvPr>
            <p:ph idx="1"/>
          </p:nvPr>
        </p:nvPicPr>
        <p:blipFill>
          <a:blip r:embed="rId2"/>
          <a:stretch>
            <a:fillRect/>
          </a:stretch>
        </p:blipFill>
        <p:spPr>
          <a:xfrm>
            <a:off x="628650" y="2125266"/>
            <a:ext cx="5343803" cy="3860045"/>
          </a:xfrm>
          <a:prstGeom prst="rect">
            <a:avLst/>
          </a:prstGeom>
        </p:spPr>
      </p:pic>
    </p:spTree>
    <p:extLst>
      <p:ext uri="{BB962C8B-B14F-4D97-AF65-F5344CB8AC3E}">
        <p14:creationId xmlns:p14="http://schemas.microsoft.com/office/powerpoint/2010/main" val="167326286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BFA5E-2F8C-4A29-9708-E33374C464C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B58AFDF-98F7-4FBF-A167-338E84963A7A}"/>
              </a:ext>
            </a:extLst>
          </p:cNvPr>
          <p:cNvSpPr>
            <a:spLocks noGrp="1"/>
          </p:cNvSpPr>
          <p:nvPr>
            <p:ph idx="1"/>
          </p:nvPr>
        </p:nvSpPr>
        <p:spPr/>
        <p:txBody>
          <a:bodyPr>
            <a:normAutofit/>
          </a:bodyPr>
          <a:lstStyle/>
          <a:p>
            <a:r>
              <a:rPr lang="zh-CN" altLang="en-US" dirty="0"/>
              <a:t>对原序列建一棵线段树，考虑怎么在线段树上面修改和查询</a:t>
            </a:r>
            <a:endParaRPr lang="en-US" altLang="zh-CN" dirty="0"/>
          </a:p>
          <a:p>
            <a:r>
              <a:rPr lang="zh-CN" altLang="en-US" dirty="0"/>
              <a:t>定义 极长 </a:t>
            </a:r>
            <a:r>
              <a:rPr lang="en-US" altLang="zh-CN" dirty="0"/>
              <a:t>“X” </a:t>
            </a:r>
            <a:r>
              <a:rPr lang="zh-CN" altLang="en-US" dirty="0"/>
              <a:t>段为一个极长的子区间，使得区间中符号均为乘法</a:t>
            </a:r>
            <a:endParaRPr lang="en-US" altLang="zh-CN" dirty="0"/>
          </a:p>
        </p:txBody>
      </p:sp>
    </p:spTree>
    <p:extLst>
      <p:ext uri="{BB962C8B-B14F-4D97-AF65-F5344CB8AC3E}">
        <p14:creationId xmlns:p14="http://schemas.microsoft.com/office/powerpoint/2010/main" val="13810340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39A41-4CC4-4E71-80A0-EF9E5F85C0B2}"/>
              </a:ext>
            </a:extLst>
          </p:cNvPr>
          <p:cNvSpPr>
            <a:spLocks noGrp="1"/>
          </p:cNvSpPr>
          <p:nvPr>
            <p:ph type="title"/>
          </p:nvPr>
        </p:nvSpPr>
        <p:spPr/>
        <p:txBody>
          <a:bodyPr/>
          <a:lstStyle/>
          <a:p>
            <a:r>
              <a:rPr lang="zh-CN" altLang="en-US" dirty="0"/>
              <a:t>区间值修改</a:t>
            </a:r>
          </a:p>
        </p:txBody>
      </p:sp>
      <p:sp>
        <p:nvSpPr>
          <p:cNvPr id="3" name="内容占位符 2">
            <a:extLst>
              <a:ext uri="{FF2B5EF4-FFF2-40B4-BE49-F238E27FC236}">
                <a16:creationId xmlns:a16="http://schemas.microsoft.com/office/drawing/2014/main" id="{90C815BA-55AC-474A-938C-875F25D2614D}"/>
              </a:ext>
            </a:extLst>
          </p:cNvPr>
          <p:cNvSpPr>
            <a:spLocks noGrp="1"/>
          </p:cNvSpPr>
          <p:nvPr>
            <p:ph idx="1"/>
          </p:nvPr>
        </p:nvSpPr>
        <p:spPr/>
        <p:txBody>
          <a:bodyPr>
            <a:normAutofit fontScale="92500" lnSpcReduction="20000"/>
          </a:bodyPr>
          <a:lstStyle/>
          <a:p>
            <a:r>
              <a:rPr lang="zh-CN" altLang="en-US" dirty="0"/>
              <a:t>回忆起前面一个莫队题的性质，这道题中同样存在：</a:t>
            </a:r>
            <a:endParaRPr lang="en-US" altLang="zh-CN" dirty="0"/>
          </a:p>
          <a:p>
            <a:r>
              <a:rPr lang="zh-CN" altLang="en-US" dirty="0"/>
              <a:t>维护出区间中每个极长的 </a:t>
            </a:r>
            <a:r>
              <a:rPr lang="en-US" altLang="zh-CN" dirty="0"/>
              <a:t>“X” </a:t>
            </a:r>
            <a:r>
              <a:rPr lang="zh-CN" altLang="en-US" dirty="0"/>
              <a:t>段的长度，可以发现这个存在一个自然根号：</a:t>
            </a:r>
            <a:endParaRPr lang="en-US" altLang="zh-CN" dirty="0"/>
          </a:p>
          <a:p>
            <a:r>
              <a:rPr lang="zh-CN" altLang="en-US" dirty="0"/>
              <a:t>假设区间长度为</a:t>
            </a:r>
            <a:r>
              <a:rPr lang="en-US" altLang="zh-CN" dirty="0"/>
              <a:t>size</a:t>
            </a:r>
            <a:r>
              <a:rPr lang="zh-CN" altLang="en-US" dirty="0"/>
              <a:t>，则最多只有</a:t>
            </a:r>
            <a:r>
              <a:rPr lang="en-US" altLang="zh-CN" dirty="0"/>
              <a:t>O( sqrt( size ) )</a:t>
            </a:r>
            <a:r>
              <a:rPr lang="zh-CN" altLang="en-US" dirty="0"/>
              <a:t>种极长 </a:t>
            </a:r>
            <a:r>
              <a:rPr lang="en-US" altLang="zh-CN" dirty="0"/>
              <a:t>“X” </a:t>
            </a:r>
            <a:r>
              <a:rPr lang="zh-CN" altLang="en-US" dirty="0"/>
              <a:t>段的长度</a:t>
            </a:r>
            <a:endParaRPr lang="en-US" altLang="zh-CN" dirty="0"/>
          </a:p>
          <a:p>
            <a:r>
              <a:rPr lang="zh-CN" altLang="en-US" dirty="0"/>
              <a:t>每次对区间进行值修改的时候，即对这个长度为</a:t>
            </a:r>
            <a:r>
              <a:rPr lang="en-US" altLang="zh-CN" dirty="0"/>
              <a:t>O( sqrt( size ) )</a:t>
            </a:r>
            <a:r>
              <a:rPr lang="zh-CN" altLang="en-US" dirty="0"/>
              <a:t>的多项式进行插值，暴力计算即可，插值复杂度为</a:t>
            </a:r>
            <a:r>
              <a:rPr lang="en-US" altLang="zh-CN" dirty="0"/>
              <a:t>O( sqrt( size ) )</a:t>
            </a:r>
            <a:r>
              <a:rPr lang="zh-CN" altLang="en-US" dirty="0"/>
              <a:t>，即可以</a:t>
            </a:r>
            <a:r>
              <a:rPr lang="en-US" altLang="zh-CN" dirty="0"/>
              <a:t>O( sqrt( size ) )</a:t>
            </a:r>
            <a:r>
              <a:rPr lang="zh-CN" altLang="en-US" dirty="0"/>
              <a:t>的时间将一个节点值进行修改，同时维护信息</a:t>
            </a:r>
            <a:endParaRPr lang="en-US" altLang="zh-CN" dirty="0"/>
          </a:p>
          <a:p>
            <a:endParaRPr lang="zh-CN" altLang="en-US" dirty="0"/>
          </a:p>
        </p:txBody>
      </p:sp>
    </p:spTree>
    <p:extLst>
      <p:ext uri="{BB962C8B-B14F-4D97-AF65-F5344CB8AC3E}">
        <p14:creationId xmlns:p14="http://schemas.microsoft.com/office/powerpoint/2010/main" val="16655658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00986-FDB5-49C7-A743-4DA2C9222972}"/>
              </a:ext>
            </a:extLst>
          </p:cNvPr>
          <p:cNvSpPr>
            <a:spLocks noGrp="1"/>
          </p:cNvSpPr>
          <p:nvPr>
            <p:ph type="title"/>
          </p:nvPr>
        </p:nvSpPr>
        <p:spPr/>
        <p:txBody>
          <a:bodyPr/>
          <a:lstStyle/>
          <a:p>
            <a:r>
              <a:rPr lang="zh-CN" altLang="en-US" dirty="0"/>
              <a:t>区间符号修改</a:t>
            </a:r>
          </a:p>
        </p:txBody>
      </p:sp>
      <p:sp>
        <p:nvSpPr>
          <p:cNvPr id="3" name="内容占位符 2">
            <a:extLst>
              <a:ext uri="{FF2B5EF4-FFF2-40B4-BE49-F238E27FC236}">
                <a16:creationId xmlns:a16="http://schemas.microsoft.com/office/drawing/2014/main" id="{B52431E4-242A-416F-9DD1-8E8746BE1153}"/>
              </a:ext>
            </a:extLst>
          </p:cNvPr>
          <p:cNvSpPr>
            <a:spLocks noGrp="1"/>
          </p:cNvSpPr>
          <p:nvPr>
            <p:ph idx="1"/>
          </p:nvPr>
        </p:nvSpPr>
        <p:spPr/>
        <p:txBody>
          <a:bodyPr/>
          <a:lstStyle/>
          <a:p>
            <a:r>
              <a:rPr lang="zh-CN" altLang="en-US" dirty="0"/>
              <a:t>每次对区间符号进行修改的时候，区间的信息只会变成区间和或者区间乘积，所以我们每个节点要维护区间和和区间乘积</a:t>
            </a:r>
            <a:endParaRPr lang="en-US" altLang="zh-CN" dirty="0"/>
          </a:p>
          <a:p>
            <a:r>
              <a:rPr lang="zh-CN" altLang="en-US" dirty="0"/>
              <a:t>符号修改之后，这个节点的极长 </a:t>
            </a:r>
            <a:r>
              <a:rPr lang="en-US" altLang="zh-CN" dirty="0"/>
              <a:t>“X” </a:t>
            </a:r>
            <a:r>
              <a:rPr lang="zh-CN" altLang="en-US" dirty="0"/>
              <a:t>段只会有</a:t>
            </a:r>
            <a:r>
              <a:rPr lang="en-US" altLang="zh-CN" dirty="0"/>
              <a:t>O( 1 )</a:t>
            </a:r>
            <a:r>
              <a:rPr lang="zh-CN" altLang="en-US" dirty="0"/>
              <a:t>种了</a:t>
            </a:r>
            <a:endParaRPr lang="en-US" altLang="zh-CN" dirty="0"/>
          </a:p>
          <a:p>
            <a:r>
              <a:rPr lang="zh-CN" altLang="en-US" dirty="0"/>
              <a:t>符号进行修改可能影响一些节点的极长 </a:t>
            </a:r>
            <a:r>
              <a:rPr lang="en-US" altLang="zh-CN" dirty="0"/>
              <a:t>“X” </a:t>
            </a:r>
            <a:r>
              <a:rPr lang="zh-CN" altLang="en-US" dirty="0"/>
              <a:t>段，考虑如何维护这个</a:t>
            </a:r>
          </a:p>
        </p:txBody>
      </p:sp>
    </p:spTree>
    <p:extLst>
      <p:ext uri="{BB962C8B-B14F-4D97-AF65-F5344CB8AC3E}">
        <p14:creationId xmlns:p14="http://schemas.microsoft.com/office/powerpoint/2010/main" val="346768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a:t>
            </a:r>
          </a:p>
        </p:txBody>
      </p:sp>
      <p:sp>
        <p:nvSpPr>
          <p:cNvPr id="3" name="内容占位符 2"/>
          <p:cNvSpPr>
            <a:spLocks noGrp="1"/>
          </p:cNvSpPr>
          <p:nvPr>
            <p:ph idx="1"/>
          </p:nvPr>
        </p:nvSpPr>
        <p:spPr/>
        <p:txBody>
          <a:bodyPr>
            <a:normAutofit/>
          </a:bodyPr>
          <a:lstStyle/>
          <a:p>
            <a:r>
              <a:rPr lang="zh-CN" altLang="en-US" sz="2800" dirty="0"/>
              <a:t>我相信大家都会线段树了，所以就不讲原理了</a:t>
            </a:r>
          </a:p>
        </p:txBody>
      </p:sp>
      <p:pic>
        <p:nvPicPr>
          <p:cNvPr id="4" name="图片 3"/>
          <p:cNvPicPr/>
          <p:nvPr/>
        </p:nvPicPr>
        <p:blipFill>
          <a:blip r:embed="rId2" cstate="print"/>
          <a:srcRect/>
          <a:stretch>
            <a:fillRect/>
          </a:stretch>
        </p:blipFill>
        <p:spPr bwMode="auto">
          <a:xfrm>
            <a:off x="899592" y="2636912"/>
            <a:ext cx="7332331" cy="295232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a:t>
            </a:r>
            <a:endParaRPr lang="zh-CN" altLang="en-US" dirty="0"/>
          </a:p>
        </p:txBody>
      </p:sp>
      <p:sp>
        <p:nvSpPr>
          <p:cNvPr id="3" name="内容占位符 2"/>
          <p:cNvSpPr>
            <a:spLocks noGrp="1"/>
          </p:cNvSpPr>
          <p:nvPr>
            <p:ph idx="1"/>
          </p:nvPr>
        </p:nvSpPr>
        <p:spPr/>
        <p:txBody>
          <a:bodyPr>
            <a:normAutofit/>
          </a:bodyPr>
          <a:lstStyle/>
          <a:p>
            <a:r>
              <a:rPr lang="zh-CN" altLang="en-US" sz="2800" dirty="0"/>
              <a:t>是维护的可快速合并的信息，具体怎么定义快速合并比较复杂，这里不进行严谨介绍，只感性理解</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72404-6C4E-49A2-A11C-4A5BE4AC5321}"/>
              </a:ext>
            </a:extLst>
          </p:cNvPr>
          <p:cNvSpPr>
            <a:spLocks noGrp="1"/>
          </p:cNvSpPr>
          <p:nvPr>
            <p:ph type="title"/>
          </p:nvPr>
        </p:nvSpPr>
        <p:spPr/>
        <p:txBody>
          <a:bodyPr/>
          <a:lstStyle/>
          <a:p>
            <a:r>
              <a:rPr lang="zh-CN" altLang="en-US" dirty="0"/>
              <a:t>区间符号修改</a:t>
            </a:r>
          </a:p>
        </p:txBody>
      </p:sp>
      <p:sp>
        <p:nvSpPr>
          <p:cNvPr id="3" name="内容占位符 2">
            <a:extLst>
              <a:ext uri="{FF2B5EF4-FFF2-40B4-BE49-F238E27FC236}">
                <a16:creationId xmlns:a16="http://schemas.microsoft.com/office/drawing/2014/main" id="{E0D80B42-48F3-46EE-9DC1-1C34F99EA879}"/>
              </a:ext>
            </a:extLst>
          </p:cNvPr>
          <p:cNvSpPr>
            <a:spLocks noGrp="1"/>
          </p:cNvSpPr>
          <p:nvPr>
            <p:ph idx="1"/>
          </p:nvPr>
        </p:nvSpPr>
        <p:spPr/>
        <p:txBody>
          <a:bodyPr/>
          <a:lstStyle/>
          <a:p>
            <a:r>
              <a:rPr lang="zh-CN" altLang="en-US" dirty="0"/>
              <a:t>对一个节点，我们可以归并两个儿子的极长 </a:t>
            </a:r>
            <a:r>
              <a:rPr lang="en-US" altLang="zh-CN" dirty="0"/>
              <a:t>“X” </a:t>
            </a:r>
            <a:r>
              <a:rPr lang="zh-CN" altLang="en-US" dirty="0"/>
              <a:t>段，来维护出这个节点的极长 </a:t>
            </a:r>
            <a:r>
              <a:rPr lang="en-US" altLang="zh-CN" dirty="0"/>
              <a:t>“X” </a:t>
            </a:r>
            <a:r>
              <a:rPr lang="zh-CN" altLang="en-US" dirty="0"/>
              <a:t>段</a:t>
            </a:r>
            <a:endParaRPr lang="en-US" altLang="zh-CN" dirty="0"/>
          </a:p>
          <a:p>
            <a:r>
              <a:rPr lang="zh-CN" altLang="en-US" dirty="0"/>
              <a:t>对一个大小为</a:t>
            </a:r>
            <a:r>
              <a:rPr lang="en-US" altLang="zh-CN" dirty="0"/>
              <a:t>size</a:t>
            </a:r>
            <a:r>
              <a:rPr lang="zh-CN" altLang="en-US" dirty="0"/>
              <a:t>的节点进行归并，代价是</a:t>
            </a:r>
            <a:r>
              <a:rPr lang="en-US" altLang="zh-CN" dirty="0"/>
              <a:t>O( sqrt( size ) )</a:t>
            </a:r>
            <a:r>
              <a:rPr lang="zh-CN" altLang="en-US" dirty="0"/>
              <a:t>的</a:t>
            </a:r>
            <a:endParaRPr lang="en-US" altLang="zh-CN" dirty="0"/>
          </a:p>
          <a:p>
            <a:r>
              <a:rPr lang="zh-CN" altLang="en-US" dirty="0"/>
              <a:t>注意需要特判左儿子的最右极长 </a:t>
            </a:r>
            <a:r>
              <a:rPr lang="en-US" altLang="zh-CN" dirty="0"/>
              <a:t>“X” </a:t>
            </a:r>
            <a:r>
              <a:rPr lang="zh-CN" altLang="en-US" dirty="0"/>
              <a:t>段是否和右儿子的最左极长 </a:t>
            </a:r>
            <a:r>
              <a:rPr lang="en-US" altLang="zh-CN" dirty="0"/>
              <a:t>“X” </a:t>
            </a:r>
            <a:r>
              <a:rPr lang="zh-CN" altLang="en-US" dirty="0"/>
              <a:t>段进行合并</a:t>
            </a:r>
            <a:endParaRPr lang="en-US" altLang="zh-CN" dirty="0"/>
          </a:p>
        </p:txBody>
      </p:sp>
    </p:spTree>
    <p:extLst>
      <p:ext uri="{BB962C8B-B14F-4D97-AF65-F5344CB8AC3E}">
        <p14:creationId xmlns:p14="http://schemas.microsoft.com/office/powerpoint/2010/main" val="7527865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1102A-AEB9-4F11-A557-873CEF34B2B7}"/>
              </a:ext>
            </a:extLst>
          </p:cNvPr>
          <p:cNvSpPr>
            <a:spLocks noGrp="1"/>
          </p:cNvSpPr>
          <p:nvPr>
            <p:ph type="title"/>
          </p:nvPr>
        </p:nvSpPr>
        <p:spPr/>
        <p:txBody>
          <a:bodyPr/>
          <a:lstStyle/>
          <a:p>
            <a:r>
              <a:rPr lang="zh-CN" altLang="en-US" dirty="0"/>
              <a:t>区间信息合并</a:t>
            </a:r>
          </a:p>
        </p:txBody>
      </p:sp>
      <p:sp>
        <p:nvSpPr>
          <p:cNvPr id="3" name="内容占位符 2">
            <a:extLst>
              <a:ext uri="{FF2B5EF4-FFF2-40B4-BE49-F238E27FC236}">
                <a16:creationId xmlns:a16="http://schemas.microsoft.com/office/drawing/2014/main" id="{F64D6BCC-E37E-432D-89E9-CED9E73A93A5}"/>
              </a:ext>
            </a:extLst>
          </p:cNvPr>
          <p:cNvSpPr>
            <a:spLocks noGrp="1"/>
          </p:cNvSpPr>
          <p:nvPr>
            <p:ph idx="1"/>
          </p:nvPr>
        </p:nvSpPr>
        <p:spPr/>
        <p:txBody>
          <a:bodyPr>
            <a:normAutofit fontScale="92500" lnSpcReduction="10000"/>
          </a:bodyPr>
          <a:lstStyle/>
          <a:p>
            <a:r>
              <a:rPr lang="zh-CN" altLang="en-US" dirty="0"/>
              <a:t>合并区间信息的时候，只需要把左右儿子信息加起来，同时特判</a:t>
            </a:r>
            <a:r>
              <a:rPr lang="en-US" altLang="zh-CN" dirty="0"/>
              <a:t>O(1)</a:t>
            </a:r>
            <a:r>
              <a:rPr lang="zh-CN" altLang="en-US" dirty="0"/>
              <a:t>个位置即可</a:t>
            </a:r>
            <a:endParaRPr lang="en-US" altLang="zh-CN" dirty="0"/>
          </a:p>
          <a:p>
            <a:r>
              <a:rPr lang="zh-CN" altLang="en-US" dirty="0"/>
              <a:t>这</a:t>
            </a:r>
            <a:r>
              <a:rPr lang="en-US" altLang="zh-CN" dirty="0"/>
              <a:t>O(1)</a:t>
            </a:r>
            <a:r>
              <a:rPr lang="zh-CN" altLang="en-US" dirty="0"/>
              <a:t>个位置就是左儿子的最右部分和右儿子的最左部分</a:t>
            </a:r>
            <a:endParaRPr lang="en-US" altLang="zh-CN" dirty="0"/>
          </a:p>
          <a:p>
            <a:r>
              <a:rPr lang="zh-CN" altLang="en-US" dirty="0"/>
              <a:t>可以处理：</a:t>
            </a:r>
            <a:endParaRPr lang="en-US" altLang="zh-CN" dirty="0"/>
          </a:p>
          <a:p>
            <a:r>
              <a:rPr lang="zh-CN" altLang="en-US" dirty="0"/>
              <a:t>标记对标记的影响</a:t>
            </a:r>
            <a:endParaRPr lang="en-US" altLang="zh-CN" dirty="0"/>
          </a:p>
          <a:p>
            <a:r>
              <a:rPr lang="zh-CN" altLang="en-US" dirty="0"/>
              <a:t>标记对信息的影响</a:t>
            </a:r>
            <a:endParaRPr lang="en-US" altLang="zh-CN" dirty="0"/>
          </a:p>
          <a:p>
            <a:r>
              <a:rPr lang="zh-CN" altLang="en-US" dirty="0"/>
              <a:t>信息和信息的合并</a:t>
            </a:r>
            <a:endParaRPr lang="en-US" altLang="zh-CN" dirty="0"/>
          </a:p>
          <a:p>
            <a:r>
              <a:rPr lang="zh-CN" altLang="en-US" dirty="0"/>
              <a:t>所以我们正确性有保证了</a:t>
            </a:r>
          </a:p>
          <a:p>
            <a:endParaRPr lang="zh-CN" altLang="en-US" dirty="0"/>
          </a:p>
        </p:txBody>
      </p:sp>
    </p:spTree>
    <p:extLst>
      <p:ext uri="{BB962C8B-B14F-4D97-AF65-F5344CB8AC3E}">
        <p14:creationId xmlns:p14="http://schemas.microsoft.com/office/powerpoint/2010/main" val="34390783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231BA-D656-453D-8A34-ACB8B82EF316}"/>
              </a:ext>
            </a:extLst>
          </p:cNvPr>
          <p:cNvSpPr>
            <a:spLocks noGrp="1"/>
          </p:cNvSpPr>
          <p:nvPr>
            <p:ph type="title"/>
          </p:nvPr>
        </p:nvSpPr>
        <p:spPr/>
        <p:txBody>
          <a:bodyPr/>
          <a:lstStyle/>
          <a:p>
            <a:r>
              <a:rPr lang="en-US" altLang="zh-CN" dirty="0"/>
              <a:t>Complexity</a:t>
            </a:r>
            <a:endParaRPr lang="zh-CN" altLang="en-US" dirty="0"/>
          </a:p>
        </p:txBody>
      </p:sp>
      <p:sp>
        <p:nvSpPr>
          <p:cNvPr id="3" name="内容占位符 2">
            <a:extLst>
              <a:ext uri="{FF2B5EF4-FFF2-40B4-BE49-F238E27FC236}">
                <a16:creationId xmlns:a16="http://schemas.microsoft.com/office/drawing/2014/main" id="{6175B761-83FA-421A-8F3F-DAB386F7D986}"/>
              </a:ext>
            </a:extLst>
          </p:cNvPr>
          <p:cNvSpPr>
            <a:spLocks noGrp="1"/>
          </p:cNvSpPr>
          <p:nvPr>
            <p:ph idx="1"/>
          </p:nvPr>
        </p:nvSpPr>
        <p:spPr/>
        <p:txBody>
          <a:bodyPr>
            <a:normAutofit/>
          </a:bodyPr>
          <a:lstStyle/>
          <a:p>
            <a:r>
              <a:rPr lang="zh-CN" altLang="en-US" dirty="0"/>
              <a:t>我们所有地方的复杂度都是</a:t>
            </a:r>
            <a:r>
              <a:rPr lang="en-US" altLang="zh-CN" dirty="0"/>
              <a:t>O( sqrt( size ) )</a:t>
            </a:r>
            <a:r>
              <a:rPr lang="zh-CN" altLang="en-US" dirty="0"/>
              <a:t>的</a:t>
            </a:r>
            <a:endParaRPr lang="en-US" altLang="zh-CN" dirty="0"/>
          </a:p>
          <a:p>
            <a:r>
              <a:rPr lang="zh-CN" altLang="en-US" dirty="0"/>
              <a:t>线段树在每层只会递归到</a:t>
            </a:r>
            <a:r>
              <a:rPr lang="en-US" altLang="zh-CN" dirty="0"/>
              <a:t>2=O(1)</a:t>
            </a:r>
            <a:r>
              <a:rPr lang="zh-CN" altLang="en-US" dirty="0"/>
              <a:t>个节点中，所以每层只有</a:t>
            </a:r>
            <a:r>
              <a:rPr lang="en-US" altLang="zh-CN" dirty="0"/>
              <a:t>O(1)</a:t>
            </a:r>
            <a:r>
              <a:rPr lang="zh-CN" altLang="en-US" dirty="0"/>
              <a:t>个节点的信息需要更新</a:t>
            </a:r>
            <a:endParaRPr lang="en-US" altLang="zh-CN" dirty="0"/>
          </a:p>
          <a:p>
            <a:endParaRPr lang="zh-CN" altLang="en-US" dirty="0"/>
          </a:p>
        </p:txBody>
      </p:sp>
    </p:spTree>
    <p:extLst>
      <p:ext uri="{BB962C8B-B14F-4D97-AF65-F5344CB8AC3E}">
        <p14:creationId xmlns:p14="http://schemas.microsoft.com/office/powerpoint/2010/main" val="30353818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2CCCE-214B-4C61-AD14-B7139132D298}"/>
              </a:ext>
            </a:extLst>
          </p:cNvPr>
          <p:cNvSpPr>
            <a:spLocks noGrp="1"/>
          </p:cNvSpPr>
          <p:nvPr>
            <p:ph type="title"/>
          </p:nvPr>
        </p:nvSpPr>
        <p:spPr/>
        <p:txBody>
          <a:bodyPr/>
          <a:lstStyle/>
          <a:p>
            <a:r>
              <a:rPr lang="en-US" altLang="zh-CN" dirty="0"/>
              <a:t>Complexity</a:t>
            </a:r>
            <a:endParaRPr lang="zh-CN" altLang="en-US" dirty="0"/>
          </a:p>
        </p:txBody>
      </p:sp>
      <p:sp>
        <p:nvSpPr>
          <p:cNvPr id="3" name="内容占位符 2">
            <a:extLst>
              <a:ext uri="{FF2B5EF4-FFF2-40B4-BE49-F238E27FC236}">
                <a16:creationId xmlns:a16="http://schemas.microsoft.com/office/drawing/2014/main" id="{B6E53B7A-5335-4FC2-9043-D0C76454E4F3}"/>
              </a:ext>
            </a:extLst>
          </p:cNvPr>
          <p:cNvSpPr>
            <a:spLocks noGrp="1"/>
          </p:cNvSpPr>
          <p:nvPr>
            <p:ph idx="1"/>
          </p:nvPr>
        </p:nvSpPr>
        <p:spPr/>
        <p:txBody>
          <a:bodyPr>
            <a:normAutofit fontScale="85000" lnSpcReduction="20000"/>
          </a:bodyPr>
          <a:lstStyle/>
          <a:p>
            <a:r>
              <a:rPr lang="en-US" altLang="zh-CN" dirty="0"/>
              <a:t>T( n ) = T( n / 2 ) + O( </a:t>
            </a:r>
            <a:r>
              <a:rPr lang="en-US" altLang="zh-CN" dirty="0" err="1"/>
              <a:t>sqrtn</a:t>
            </a:r>
            <a:r>
              <a:rPr lang="en-US" altLang="zh-CN" dirty="0"/>
              <a:t> )</a:t>
            </a:r>
          </a:p>
          <a:p>
            <a:r>
              <a:rPr lang="en-US" altLang="zh-CN" dirty="0"/>
              <a:t>sqrt( n ) + sqrt( n /2 ) + sqrt( n / 4 ) + … + sqrt( 1 ) = O( </a:t>
            </a:r>
            <a:r>
              <a:rPr lang="en-US" altLang="zh-CN" dirty="0" err="1"/>
              <a:t>sqrtn</a:t>
            </a:r>
            <a:r>
              <a:rPr lang="en-US" altLang="zh-CN" dirty="0"/>
              <a:t> )</a:t>
            </a:r>
          </a:p>
          <a:p>
            <a:r>
              <a:rPr lang="zh-CN" altLang="en-US" dirty="0"/>
              <a:t>空间：</a:t>
            </a:r>
            <a:endParaRPr lang="en-US" altLang="zh-CN" dirty="0"/>
          </a:p>
          <a:p>
            <a:r>
              <a:rPr lang="en-US" altLang="zh-CN" dirty="0"/>
              <a:t>T( n ) = 2T( n / 2 ) + O( </a:t>
            </a:r>
            <a:r>
              <a:rPr lang="en-US" altLang="zh-CN" dirty="0" err="1"/>
              <a:t>sqrtn</a:t>
            </a:r>
            <a:r>
              <a:rPr lang="en-US" altLang="zh-CN" dirty="0"/>
              <a:t> )</a:t>
            </a:r>
          </a:p>
          <a:p>
            <a:r>
              <a:rPr lang="en-US" altLang="zh-CN" dirty="0"/>
              <a:t>sqrt( n ) + 2sqrt( n / 2 ) + 4sqrt( n / 4 ) + … + </a:t>
            </a:r>
            <a:r>
              <a:rPr lang="en-US" altLang="zh-CN" dirty="0" err="1"/>
              <a:t>nsqrt</a:t>
            </a:r>
            <a:r>
              <a:rPr lang="en-US" altLang="zh-CN" dirty="0"/>
              <a:t>( 1 ) = O( n )</a:t>
            </a:r>
          </a:p>
          <a:p>
            <a:r>
              <a:rPr lang="zh-CN" altLang="en-US" dirty="0"/>
              <a:t>总时间复杂度</a:t>
            </a:r>
            <a:r>
              <a:rPr lang="en-US" altLang="zh-CN" dirty="0"/>
              <a:t>O( </a:t>
            </a:r>
            <a:r>
              <a:rPr lang="en-US" altLang="zh-CN" dirty="0" err="1"/>
              <a:t>msqrtn</a:t>
            </a:r>
            <a:r>
              <a:rPr lang="en-US" altLang="zh-CN" dirty="0"/>
              <a:t> )</a:t>
            </a:r>
            <a:r>
              <a:rPr lang="zh-CN" altLang="en-US" dirty="0"/>
              <a:t>，空间复杂度</a:t>
            </a:r>
            <a:r>
              <a:rPr lang="en-US" altLang="zh-CN" dirty="0"/>
              <a:t>O( n )</a:t>
            </a:r>
          </a:p>
          <a:p>
            <a:endParaRPr lang="en-US" altLang="zh-CN" dirty="0"/>
          </a:p>
          <a:p>
            <a:r>
              <a:rPr lang="zh-CN" altLang="en-US" dirty="0"/>
              <a:t>由于我不会多项式技术，所以不确定是否存在更优做法，但目前感觉不容易优一个</a:t>
            </a:r>
            <a:r>
              <a:rPr lang="en-US" altLang="zh-CN" dirty="0"/>
              <a:t>poly(n)</a:t>
            </a:r>
            <a:endParaRPr lang="zh-CN" altLang="en-US" dirty="0"/>
          </a:p>
        </p:txBody>
      </p:sp>
    </p:spTree>
    <p:extLst>
      <p:ext uri="{BB962C8B-B14F-4D97-AF65-F5344CB8AC3E}">
        <p14:creationId xmlns:p14="http://schemas.microsoft.com/office/powerpoint/2010/main" val="29802213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92820-A74B-4361-A01A-87EB338A6B4D}"/>
              </a:ext>
            </a:extLst>
          </p:cNvPr>
          <p:cNvSpPr>
            <a:spLocks noGrp="1"/>
          </p:cNvSpPr>
          <p:nvPr>
            <p:ph type="title"/>
          </p:nvPr>
        </p:nvSpPr>
        <p:spPr/>
        <p:txBody>
          <a:bodyPr/>
          <a:lstStyle/>
          <a:p>
            <a:r>
              <a:rPr lang="en-US" altLang="zh-CN" dirty="0"/>
              <a:t>[Ynoi2013]D2T2</a:t>
            </a:r>
            <a:endParaRPr lang="zh-CN" altLang="en-US" dirty="0"/>
          </a:p>
        </p:txBody>
      </p:sp>
      <p:sp>
        <p:nvSpPr>
          <p:cNvPr id="3" name="内容占位符 2">
            <a:extLst>
              <a:ext uri="{FF2B5EF4-FFF2-40B4-BE49-F238E27FC236}">
                <a16:creationId xmlns:a16="http://schemas.microsoft.com/office/drawing/2014/main" id="{7FA734A4-DB8A-426F-9EBC-D9063094435B}"/>
              </a:ext>
            </a:extLst>
          </p:cNvPr>
          <p:cNvSpPr>
            <a:spLocks noGrp="1"/>
          </p:cNvSpPr>
          <p:nvPr>
            <p:ph idx="1"/>
          </p:nvPr>
        </p:nvSpPr>
        <p:spPr/>
        <p:txBody>
          <a:bodyPr/>
          <a:lstStyle/>
          <a:p>
            <a:r>
              <a:rPr lang="zh-CN" altLang="en-US" dirty="0"/>
              <a:t>给一个长为 </a:t>
            </a:r>
            <a:r>
              <a:rPr lang="en-US" altLang="zh-CN" dirty="0"/>
              <a:t>n </a:t>
            </a:r>
            <a:r>
              <a:rPr lang="zh-CN" altLang="en-US" dirty="0"/>
              <a:t>的序列，有 </a:t>
            </a:r>
            <a:r>
              <a:rPr lang="en-US" altLang="zh-CN" dirty="0"/>
              <a:t>m </a:t>
            </a:r>
            <a:r>
              <a:rPr lang="zh-CN" altLang="en-US" dirty="0"/>
              <a:t>次查询操作。</a:t>
            </a:r>
          </a:p>
          <a:p>
            <a:r>
              <a:rPr lang="zh-CN" altLang="en-US" dirty="0"/>
              <a:t>查询操作形如 </a:t>
            </a:r>
            <a:r>
              <a:rPr lang="en-US" altLang="zh-CN" dirty="0"/>
              <a:t>l r L R</a:t>
            </a:r>
            <a:r>
              <a:rPr lang="zh-CN" altLang="en-US" dirty="0"/>
              <a:t>，表示将序列中值在 </a:t>
            </a:r>
            <a:r>
              <a:rPr lang="en-US" altLang="zh-CN" dirty="0"/>
              <a:t>[L,R] </a:t>
            </a:r>
            <a:r>
              <a:rPr lang="zh-CN" altLang="en-US" dirty="0"/>
              <a:t>内的位置保留不变，其他的位置变成 </a:t>
            </a:r>
            <a:r>
              <a:rPr lang="en-US" altLang="zh-CN" dirty="0"/>
              <a:t>0</a:t>
            </a:r>
            <a:r>
              <a:rPr lang="zh-CN" altLang="en-US" dirty="0"/>
              <a:t> 时，序列中 </a:t>
            </a:r>
            <a:r>
              <a:rPr lang="en-US" altLang="zh-CN" dirty="0"/>
              <a:t>[</a:t>
            </a:r>
            <a:r>
              <a:rPr lang="en-US" altLang="zh-CN" dirty="0" err="1"/>
              <a:t>l,r</a:t>
            </a:r>
            <a:r>
              <a:rPr lang="en-US" altLang="zh-CN" dirty="0"/>
              <a:t>] </a:t>
            </a:r>
            <a:r>
              <a:rPr lang="zh-CN" altLang="en-US" dirty="0"/>
              <a:t>区间内的最大子段和，这个子段可以是空的。</a:t>
            </a:r>
          </a:p>
          <a:p>
            <a:endParaRPr lang="zh-CN" altLang="en-US" dirty="0"/>
          </a:p>
        </p:txBody>
      </p:sp>
    </p:spTree>
    <p:extLst>
      <p:ext uri="{BB962C8B-B14F-4D97-AF65-F5344CB8AC3E}">
        <p14:creationId xmlns:p14="http://schemas.microsoft.com/office/powerpoint/2010/main" val="40869576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B8C30-E7CF-4440-96BB-353EB68E205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A9DCCFD-7AA0-43A7-8CC8-A45636F0A89A}"/>
              </a:ext>
            </a:extLst>
          </p:cNvPr>
          <p:cNvSpPr>
            <a:spLocks noGrp="1"/>
          </p:cNvSpPr>
          <p:nvPr>
            <p:ph idx="1"/>
          </p:nvPr>
        </p:nvSpPr>
        <p:spPr/>
        <p:txBody>
          <a:bodyPr>
            <a:normAutofit fontScale="92500" lnSpcReduction="20000"/>
          </a:bodyPr>
          <a:lstStyle/>
          <a:p>
            <a:r>
              <a:rPr lang="zh-CN" altLang="en-US" dirty="0"/>
              <a:t>先研究全局查询的情况，考虑离散化后所有值域区间对应的不同的序列只有</a:t>
            </a:r>
            <a:r>
              <a:rPr lang="en-US" altLang="zh-CN" dirty="0"/>
              <a:t>O( n^2 )</a:t>
            </a:r>
            <a:r>
              <a:rPr lang="zh-CN" altLang="en-US" dirty="0"/>
              <a:t>种，我们可以分治来维护两边的最大前缀和，最大后缀和，最大子段和。</a:t>
            </a:r>
            <a:endParaRPr lang="en-US" altLang="zh-CN" dirty="0"/>
          </a:p>
          <a:p>
            <a:r>
              <a:rPr lang="zh-CN" altLang="en-US" dirty="0"/>
              <a:t>合并的时候，左儿子有个答案矩阵，右儿子也有个同规模的答案矩阵，我们把这两个稀疏化一下（大概就是说你每次把块内存在的值归并上来，这个矩阵会变大常数倍），然后就可以合并了，每次合并的是</a:t>
            </a:r>
            <a:r>
              <a:rPr lang="en-US" altLang="zh-CN" dirty="0"/>
              <a:t>O( n^2 )</a:t>
            </a:r>
            <a:r>
              <a:rPr lang="zh-CN" altLang="en-US" dirty="0"/>
              <a:t>的</a:t>
            </a:r>
            <a:endParaRPr lang="en-US" altLang="zh-CN" dirty="0"/>
          </a:p>
          <a:p>
            <a:r>
              <a:rPr lang="zh-CN" altLang="en-US" dirty="0"/>
              <a:t>所以这里我们有</a:t>
            </a:r>
            <a:r>
              <a:rPr lang="en-US" altLang="zh-CN" dirty="0"/>
              <a:t>T( n ) = 2T( n / 2 ) + O( n ^ 2 )</a:t>
            </a:r>
            <a:r>
              <a:rPr lang="zh-CN" altLang="en-US" dirty="0"/>
              <a:t>，解得</a:t>
            </a:r>
            <a:r>
              <a:rPr lang="en-US" altLang="zh-CN" dirty="0"/>
              <a:t>T( n ) = O( n ^ 2 )</a:t>
            </a:r>
            <a:endParaRPr lang="zh-CN" altLang="en-US" dirty="0"/>
          </a:p>
        </p:txBody>
      </p:sp>
    </p:spTree>
    <p:extLst>
      <p:ext uri="{BB962C8B-B14F-4D97-AF65-F5344CB8AC3E}">
        <p14:creationId xmlns:p14="http://schemas.microsoft.com/office/powerpoint/2010/main" val="17392510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4A9BC-3463-4842-9EC9-D0CD918BA33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1A2E0FA-BCFC-4C2B-8963-9F9CC14F0141}"/>
              </a:ext>
            </a:extLst>
          </p:cNvPr>
          <p:cNvSpPr>
            <a:spLocks noGrp="1"/>
          </p:cNvSpPr>
          <p:nvPr>
            <p:ph idx="1"/>
          </p:nvPr>
        </p:nvSpPr>
        <p:spPr/>
        <p:txBody>
          <a:bodyPr/>
          <a:lstStyle/>
          <a:p>
            <a:r>
              <a:rPr lang="zh-CN" altLang="en-US" dirty="0"/>
              <a:t>我们先在外层对序列分块，这样有</a:t>
            </a:r>
            <a:r>
              <a:rPr lang="en-US" altLang="zh-CN" dirty="0"/>
              <a:t>O( </a:t>
            </a:r>
            <a:r>
              <a:rPr lang="en-US" altLang="zh-CN" dirty="0" err="1"/>
              <a:t>sqrtn</a:t>
            </a:r>
            <a:r>
              <a:rPr lang="en-US" altLang="zh-CN" dirty="0"/>
              <a:t> )</a:t>
            </a:r>
            <a:r>
              <a:rPr lang="zh-CN" altLang="en-US" dirty="0"/>
              <a:t>个</a:t>
            </a:r>
            <a:r>
              <a:rPr lang="en-US" altLang="zh-CN" dirty="0"/>
              <a:t>O( </a:t>
            </a:r>
            <a:r>
              <a:rPr lang="en-US" altLang="zh-CN" dirty="0" err="1"/>
              <a:t>sqrtn</a:t>
            </a:r>
            <a:r>
              <a:rPr lang="en-US" altLang="zh-CN" dirty="0"/>
              <a:t> )</a:t>
            </a:r>
            <a:r>
              <a:rPr lang="zh-CN" altLang="en-US" dirty="0"/>
              <a:t>大小的块，每个块的分治预处理代价是</a:t>
            </a:r>
            <a:r>
              <a:rPr lang="en-US" altLang="zh-CN" dirty="0"/>
              <a:t>T( </a:t>
            </a:r>
            <a:r>
              <a:rPr lang="en-US" altLang="zh-CN" dirty="0" err="1"/>
              <a:t>sqrtn</a:t>
            </a:r>
            <a:r>
              <a:rPr lang="en-US" altLang="zh-CN" dirty="0"/>
              <a:t> ) = O( n )</a:t>
            </a:r>
            <a:r>
              <a:rPr lang="zh-CN" altLang="en-US" dirty="0"/>
              <a:t>的，所以预处理的总复杂度是</a:t>
            </a:r>
            <a:r>
              <a:rPr lang="en-US" altLang="zh-CN" dirty="0"/>
              <a:t>O( </a:t>
            </a:r>
            <a:r>
              <a:rPr lang="en-US" altLang="zh-CN" dirty="0" err="1"/>
              <a:t>sqrtn</a:t>
            </a:r>
            <a:r>
              <a:rPr lang="en-US" altLang="zh-CN" dirty="0"/>
              <a:t> ) * O( n ) = O( </a:t>
            </a:r>
            <a:r>
              <a:rPr lang="en-US" altLang="zh-CN" dirty="0" err="1"/>
              <a:t>nsqrtn</a:t>
            </a:r>
            <a:r>
              <a:rPr lang="en-US" altLang="zh-CN" dirty="0"/>
              <a:t> )</a:t>
            </a:r>
            <a:r>
              <a:rPr lang="zh-CN" altLang="en-US" dirty="0"/>
              <a:t>的</a:t>
            </a:r>
            <a:endParaRPr lang="en-US" altLang="zh-CN" dirty="0"/>
          </a:p>
          <a:p>
            <a:r>
              <a:rPr lang="zh-CN" altLang="en-US" dirty="0"/>
              <a:t>我们对序列每个块逐个处理，然后每次合并出答案即可</a:t>
            </a:r>
            <a:br>
              <a:rPr lang="zh-CN" altLang="en-US" dirty="0"/>
            </a:br>
            <a:r>
              <a:rPr lang="zh-CN" altLang="en-US" dirty="0"/>
              <a:t>时间复杂度</a:t>
            </a:r>
            <a:r>
              <a:rPr lang="en-US" altLang="zh-CN" dirty="0"/>
              <a:t>O( (n + m)</a:t>
            </a:r>
            <a:r>
              <a:rPr lang="en-US" altLang="zh-CN" dirty="0" err="1"/>
              <a:t>sqrtn</a:t>
            </a:r>
            <a:r>
              <a:rPr lang="en-US" altLang="zh-CN" dirty="0"/>
              <a:t> )</a:t>
            </a:r>
            <a:r>
              <a:rPr lang="zh-CN" altLang="en-US" dirty="0"/>
              <a:t>，空间复杂度</a:t>
            </a:r>
            <a:r>
              <a:rPr lang="en-US" altLang="zh-CN" dirty="0"/>
              <a:t>O( n + m )</a:t>
            </a:r>
            <a:endParaRPr lang="zh-CN" altLang="en-US" dirty="0"/>
          </a:p>
        </p:txBody>
      </p:sp>
    </p:spTree>
    <p:extLst>
      <p:ext uri="{BB962C8B-B14F-4D97-AF65-F5344CB8AC3E}">
        <p14:creationId xmlns:p14="http://schemas.microsoft.com/office/powerpoint/2010/main" val="19202663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D2C4D-9397-4A8E-9324-4B448E65FE90}"/>
              </a:ext>
            </a:extLst>
          </p:cNvPr>
          <p:cNvSpPr>
            <a:spLocks noGrp="1"/>
          </p:cNvSpPr>
          <p:nvPr>
            <p:ph type="title"/>
          </p:nvPr>
        </p:nvSpPr>
        <p:spPr/>
        <p:txBody>
          <a:bodyPr>
            <a:normAutofit fontScale="90000"/>
          </a:bodyPr>
          <a:lstStyle/>
          <a:p>
            <a:r>
              <a:rPr lang="en-US" altLang="zh-CN" dirty="0">
                <a:solidFill>
                  <a:srgbClr val="FF0000"/>
                </a:solidFill>
              </a:rPr>
              <a:t>(</a:t>
            </a:r>
            <a:r>
              <a:rPr lang="zh-CN" altLang="en-US" dirty="0">
                <a:solidFill>
                  <a:srgbClr val="FF0000"/>
                </a:solidFill>
              </a:rPr>
              <a:t>习题</a:t>
            </a:r>
            <a:r>
              <a:rPr lang="en-US" altLang="zh-CN" dirty="0">
                <a:solidFill>
                  <a:srgbClr val="FF0000"/>
                </a:solidFill>
              </a:rPr>
              <a:t>)</a:t>
            </a:r>
            <a:r>
              <a:rPr lang="en-US" altLang="zh-CN" dirty="0"/>
              <a:t>[Ynoi2014]</a:t>
            </a:r>
            <a:r>
              <a:rPr lang="ja-JP" altLang="en-US" dirty="0"/>
              <a:t>空の上の森の中の</a:t>
            </a:r>
            <a:endParaRPr lang="zh-CN" altLang="en-US" dirty="0"/>
          </a:p>
        </p:txBody>
      </p:sp>
      <p:sp>
        <p:nvSpPr>
          <p:cNvPr id="3" name="内容占位符 2">
            <a:extLst>
              <a:ext uri="{FF2B5EF4-FFF2-40B4-BE49-F238E27FC236}">
                <a16:creationId xmlns:a16="http://schemas.microsoft.com/office/drawing/2014/main" id="{D10EAE40-1C05-42AC-9AB1-5ABA1EFDCD20}"/>
              </a:ext>
            </a:extLst>
          </p:cNvPr>
          <p:cNvSpPr>
            <a:spLocks noGrp="1"/>
          </p:cNvSpPr>
          <p:nvPr>
            <p:ph idx="1"/>
          </p:nvPr>
        </p:nvSpPr>
        <p:spPr/>
        <p:txBody>
          <a:bodyPr>
            <a:normAutofit fontScale="77500" lnSpcReduction="20000"/>
          </a:bodyPr>
          <a:lstStyle/>
          <a:p>
            <a:r>
              <a:rPr lang="zh-CN" altLang="en-US" dirty="0"/>
              <a:t>线段树是一种特殊的二叉树，满足以下性质：</a:t>
            </a:r>
            <a:br>
              <a:rPr lang="zh-CN" altLang="en-US" dirty="0"/>
            </a:br>
            <a:r>
              <a:rPr lang="zh-CN" altLang="en-US" dirty="0"/>
              <a:t>每个点和一个区间对应，且有一个整数权值；</a:t>
            </a:r>
            <a:br>
              <a:rPr lang="zh-CN" altLang="en-US" dirty="0"/>
            </a:br>
            <a:r>
              <a:rPr lang="zh-CN" altLang="en-US" dirty="0"/>
              <a:t>根节点对应的区间是 </a:t>
            </a:r>
            <a:r>
              <a:rPr lang="en-US" altLang="zh-CN" dirty="0"/>
              <a:t>[1,n]</a:t>
            </a:r>
            <a:r>
              <a:rPr lang="zh-CN" altLang="en-US" dirty="0"/>
              <a:t>；</a:t>
            </a:r>
            <a:br>
              <a:rPr lang="zh-CN" altLang="en-US" dirty="0"/>
            </a:br>
            <a:r>
              <a:rPr lang="zh-CN" altLang="en-US" dirty="0"/>
              <a:t>如果一个点对应的区间是 </a:t>
            </a:r>
            <a:r>
              <a:rPr lang="en-US" altLang="zh-CN" dirty="0"/>
              <a:t>[</a:t>
            </a:r>
            <a:r>
              <a:rPr lang="en-US" altLang="zh-CN" dirty="0" err="1"/>
              <a:t>l,r</a:t>
            </a:r>
            <a:r>
              <a:rPr lang="en-US" altLang="zh-CN" dirty="0"/>
              <a:t>]</a:t>
            </a:r>
            <a:r>
              <a:rPr lang="zh-CN" altLang="en-US" dirty="0"/>
              <a:t>，且 </a:t>
            </a:r>
            <a:r>
              <a:rPr lang="en-US" altLang="zh-CN" dirty="0"/>
              <a:t>l&lt;r</a:t>
            </a:r>
            <a:r>
              <a:rPr lang="zh-CN" altLang="en-US" dirty="0"/>
              <a:t>，那么它的左孩子和右孩子分别对应区间 </a:t>
            </a:r>
            <a:r>
              <a:rPr lang="en-US" altLang="zh-CN" dirty="0"/>
              <a:t>[</a:t>
            </a:r>
            <a:r>
              <a:rPr lang="en-US" altLang="zh-CN" dirty="0" err="1"/>
              <a:t>l,m</a:t>
            </a:r>
            <a:r>
              <a:rPr lang="en-US" altLang="zh-CN" dirty="0"/>
              <a:t>]</a:t>
            </a:r>
            <a:r>
              <a:rPr lang="zh-CN" altLang="en-US" dirty="0"/>
              <a:t>和 </a:t>
            </a:r>
            <a:r>
              <a:rPr lang="en-US" altLang="zh-CN" dirty="0"/>
              <a:t>[m+1,r]</a:t>
            </a:r>
            <a:r>
              <a:rPr lang="zh-CN" altLang="en-US" dirty="0"/>
              <a:t>，其中 </a:t>
            </a:r>
            <a:r>
              <a:rPr lang="en-US" altLang="zh-CN" dirty="0"/>
              <a:t>m=[(</a:t>
            </a:r>
            <a:r>
              <a:rPr lang="en-US" altLang="zh-CN" dirty="0" err="1"/>
              <a:t>l+r</a:t>
            </a:r>
            <a:r>
              <a:rPr lang="en-US" altLang="zh-CN" dirty="0"/>
              <a:t>)/2]</a:t>
            </a:r>
            <a:r>
              <a:rPr lang="zh-CN" altLang="en-US" dirty="0"/>
              <a:t>；</a:t>
            </a:r>
            <a:br>
              <a:rPr lang="zh-CN" altLang="en-US" dirty="0"/>
            </a:br>
            <a:r>
              <a:rPr lang="zh-CN" altLang="en-US" dirty="0"/>
              <a:t>如果一个点对应的区间是 </a:t>
            </a:r>
            <a:r>
              <a:rPr lang="en-US" altLang="zh-CN" dirty="0"/>
              <a:t>[</a:t>
            </a:r>
            <a:r>
              <a:rPr lang="en-US" altLang="zh-CN" dirty="0" err="1"/>
              <a:t>l,r</a:t>
            </a:r>
            <a:r>
              <a:rPr lang="en-US" altLang="zh-CN" dirty="0"/>
              <a:t>]</a:t>
            </a:r>
            <a:r>
              <a:rPr lang="zh-CN" altLang="en-US" dirty="0"/>
              <a:t>，且 </a:t>
            </a:r>
            <a:r>
              <a:rPr lang="en-US" altLang="zh-CN" dirty="0"/>
              <a:t>l=r</a:t>
            </a:r>
            <a:r>
              <a:rPr lang="zh-CN" altLang="en-US" dirty="0"/>
              <a:t>，那么这个点是叶子； 如果一个点不是叶子，那么它的权值等于左孩子和右孩子的权值之和。</a:t>
            </a:r>
            <a:br>
              <a:rPr lang="zh-CN" altLang="en-US" dirty="0"/>
            </a:br>
            <a:r>
              <a:rPr lang="zh-CN" altLang="en-US" dirty="0"/>
              <a:t>珂朵莉需要维护一棵线段树，叶子的权值初始为 </a:t>
            </a:r>
            <a:r>
              <a:rPr lang="en-US" altLang="zh-CN" dirty="0"/>
              <a:t>0</a:t>
            </a:r>
            <a:r>
              <a:rPr lang="zh-CN" altLang="en-US" dirty="0"/>
              <a:t>，接下来会进行 </a:t>
            </a:r>
            <a:r>
              <a:rPr lang="en-US" altLang="zh-CN" dirty="0"/>
              <a:t>m</a:t>
            </a:r>
            <a:r>
              <a:rPr lang="zh-CN" altLang="en-US" dirty="0"/>
              <a:t> 次操作</a:t>
            </a:r>
            <a:r>
              <a:rPr lang="en-US" altLang="zh-CN" dirty="0"/>
              <a:t>:</a:t>
            </a:r>
            <a:br>
              <a:rPr lang="zh-CN" altLang="en-US" dirty="0"/>
            </a:br>
            <a:r>
              <a:rPr lang="zh-CN" altLang="en-US" dirty="0"/>
              <a:t>操作 </a:t>
            </a:r>
            <a:r>
              <a:rPr lang="en-US" altLang="zh-CN" dirty="0"/>
              <a:t>1</a:t>
            </a:r>
            <a:r>
              <a:rPr lang="zh-CN" altLang="en-US" dirty="0"/>
              <a:t>：给出 </a:t>
            </a:r>
            <a:r>
              <a:rPr lang="en-US" altLang="zh-CN" dirty="0" err="1"/>
              <a:t>l,r,a</a:t>
            </a:r>
            <a:r>
              <a:rPr lang="zh-CN" altLang="en-US" dirty="0"/>
              <a:t>，对每个 </a:t>
            </a:r>
            <a:r>
              <a:rPr lang="en-US" altLang="zh-CN" dirty="0"/>
              <a:t>x</a:t>
            </a:r>
            <a:r>
              <a:rPr lang="en-US" altLang="zh-CN" i="1" dirty="0"/>
              <a:t> </a:t>
            </a:r>
            <a:r>
              <a:rPr lang="zh-CN" altLang="en-US" dirty="0"/>
              <a:t>将 </a:t>
            </a:r>
            <a:r>
              <a:rPr lang="en-US" altLang="zh-CN" dirty="0"/>
              <a:t>[</a:t>
            </a:r>
            <a:r>
              <a:rPr lang="en-US" altLang="zh-CN" dirty="0" err="1"/>
              <a:t>x,x</a:t>
            </a:r>
            <a:r>
              <a:rPr lang="en-US" altLang="zh-CN" dirty="0"/>
              <a:t>]</a:t>
            </a:r>
            <a:r>
              <a:rPr lang="zh-CN" altLang="en-US" dirty="0"/>
              <a:t> 对应的叶子的权值加上 </a:t>
            </a:r>
            <a:r>
              <a:rPr lang="en-US" altLang="zh-CN" dirty="0"/>
              <a:t>a</a:t>
            </a:r>
            <a:r>
              <a:rPr lang="zh-CN" altLang="en-US" dirty="0"/>
              <a:t>，非叶节点的权值相应变化；</a:t>
            </a:r>
            <a:br>
              <a:rPr lang="zh-CN" altLang="en-US" dirty="0"/>
            </a:br>
            <a:r>
              <a:rPr lang="zh-CN" altLang="en-US" dirty="0"/>
              <a:t>操作 </a:t>
            </a:r>
            <a:r>
              <a:rPr lang="en-US" altLang="zh-CN" dirty="0"/>
              <a:t>2</a:t>
            </a:r>
            <a:r>
              <a:rPr lang="zh-CN" altLang="en-US" dirty="0"/>
              <a:t>：给出 </a:t>
            </a:r>
            <a:r>
              <a:rPr lang="en-US" altLang="zh-CN" dirty="0" err="1"/>
              <a:t>l,r,a</a:t>
            </a:r>
            <a:r>
              <a:rPr lang="zh-CN" altLang="en-US" dirty="0"/>
              <a:t>，询问有多少个线段树上的点，满足这个点对应的区间被 </a:t>
            </a:r>
            <a:r>
              <a:rPr lang="en-US" altLang="zh-CN" dirty="0"/>
              <a:t>[</a:t>
            </a:r>
            <a:r>
              <a:rPr lang="en-US" altLang="zh-CN" dirty="0" err="1"/>
              <a:t>l,r</a:t>
            </a:r>
            <a:r>
              <a:rPr lang="en-US" altLang="zh-CN" dirty="0"/>
              <a:t>]</a:t>
            </a:r>
            <a:r>
              <a:rPr lang="zh-CN" altLang="en-US" dirty="0"/>
              <a:t> 包含，且权值小于等于 </a:t>
            </a:r>
            <a:r>
              <a:rPr lang="en-US" altLang="zh-CN" dirty="0"/>
              <a:t>a</a:t>
            </a:r>
            <a:r>
              <a:rPr lang="zh-CN" altLang="en-US" dirty="0"/>
              <a:t>。</a:t>
            </a:r>
          </a:p>
        </p:txBody>
      </p:sp>
    </p:spTree>
    <p:extLst>
      <p:ext uri="{BB962C8B-B14F-4D97-AF65-F5344CB8AC3E}">
        <p14:creationId xmlns:p14="http://schemas.microsoft.com/office/powerpoint/2010/main" val="116000926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724FD-13F2-466F-9542-04677C93AA6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60A652DF-5E72-486B-AE16-7A72E9458DE4}"/>
              </a:ext>
            </a:extLst>
          </p:cNvPr>
          <p:cNvSpPr>
            <a:spLocks noGrp="1"/>
          </p:cNvSpPr>
          <p:nvPr>
            <p:ph idx="1"/>
          </p:nvPr>
        </p:nvSpPr>
        <p:spPr/>
        <p:txBody>
          <a:bodyPr>
            <a:normAutofit fontScale="85000" lnSpcReduction="10000"/>
          </a:bodyPr>
          <a:lstStyle/>
          <a:p>
            <a:r>
              <a:rPr lang="zh-CN" altLang="en-US" dirty="0"/>
              <a:t>可以证明这个线段树只有</a:t>
            </a:r>
            <a:r>
              <a:rPr lang="en-US" altLang="zh-CN" dirty="0"/>
              <a:t>O( </a:t>
            </a:r>
            <a:r>
              <a:rPr lang="en-US" altLang="zh-CN" dirty="0" err="1"/>
              <a:t>logn</a:t>
            </a:r>
            <a:r>
              <a:rPr lang="en-US" altLang="zh-CN" dirty="0"/>
              <a:t> )</a:t>
            </a:r>
            <a:r>
              <a:rPr lang="zh-CN" altLang="en-US" dirty="0"/>
              <a:t>种不同大小的节点</a:t>
            </a:r>
          </a:p>
          <a:p>
            <a:r>
              <a:rPr lang="zh-CN" altLang="en-US" dirty="0"/>
              <a:t>对于每种节点大小分层，维护一个数据结构，支持：</a:t>
            </a:r>
          </a:p>
          <a:p>
            <a:r>
              <a:rPr lang="en-US" altLang="zh-CN" dirty="0"/>
              <a:t>1.</a:t>
            </a:r>
            <a:r>
              <a:rPr lang="zh-CN" altLang="en-US" dirty="0"/>
              <a:t>区间加</a:t>
            </a:r>
          </a:p>
          <a:p>
            <a:r>
              <a:rPr lang="en-US" altLang="zh-CN" dirty="0"/>
              <a:t>2.</a:t>
            </a:r>
            <a:r>
              <a:rPr lang="zh-CN" altLang="en-US" dirty="0"/>
              <a:t>单点修改</a:t>
            </a:r>
          </a:p>
          <a:p>
            <a:r>
              <a:rPr lang="en-US" altLang="zh-CN" dirty="0"/>
              <a:t>3.</a:t>
            </a:r>
            <a:r>
              <a:rPr lang="zh-CN" altLang="en-US" dirty="0"/>
              <a:t>区间</a:t>
            </a:r>
            <a:r>
              <a:rPr lang="en-US" altLang="zh-CN" dirty="0"/>
              <a:t>rank</a:t>
            </a:r>
          </a:p>
          <a:p>
            <a:r>
              <a:rPr lang="zh-CN" altLang="en-US" dirty="0"/>
              <a:t>这个是一个经典问题，目前离线上界是</a:t>
            </a:r>
            <a:r>
              <a:rPr lang="en-US" altLang="zh-CN" dirty="0"/>
              <a:t>O( </a:t>
            </a:r>
            <a:r>
              <a:rPr lang="en-US" altLang="zh-CN" dirty="0" err="1"/>
              <a:t>msqrtn</a:t>
            </a:r>
            <a:r>
              <a:rPr lang="en-US" altLang="zh-CN" dirty="0"/>
              <a:t> )</a:t>
            </a:r>
            <a:r>
              <a:rPr lang="zh-CN" altLang="en-US" dirty="0"/>
              <a:t>，在线上界是</a:t>
            </a:r>
            <a:r>
              <a:rPr lang="en-US" altLang="zh-CN" dirty="0"/>
              <a:t>O( </a:t>
            </a:r>
            <a:r>
              <a:rPr lang="en-US" altLang="zh-CN" dirty="0" err="1"/>
              <a:t>msqrtnloglogn</a:t>
            </a:r>
            <a:r>
              <a:rPr lang="en-US" altLang="zh-CN" dirty="0"/>
              <a:t> )</a:t>
            </a:r>
            <a:r>
              <a:rPr lang="zh-CN" altLang="en-US" dirty="0"/>
              <a:t>，我们通过一些规约证明了这个问题不弱于一个 </a:t>
            </a:r>
            <a:r>
              <a:rPr lang="en-US" altLang="zh-CN" dirty="0" err="1"/>
              <a:t>sqrtn</a:t>
            </a:r>
            <a:r>
              <a:rPr lang="en-US" altLang="zh-CN" dirty="0"/>
              <a:t>*</a:t>
            </a:r>
            <a:r>
              <a:rPr lang="en-US" altLang="zh-CN" dirty="0" err="1"/>
              <a:t>sqrtn</a:t>
            </a:r>
            <a:r>
              <a:rPr lang="en-US" altLang="zh-CN" dirty="0"/>
              <a:t> </a:t>
            </a:r>
            <a:r>
              <a:rPr lang="zh-CN" altLang="en-US" dirty="0"/>
              <a:t>的矩阵乘法，所以目前认为难以达到</a:t>
            </a:r>
            <a:r>
              <a:rPr lang="en-US" altLang="zh-CN" dirty="0"/>
              <a:t>O( n*</a:t>
            </a:r>
            <a:r>
              <a:rPr lang="en-US" altLang="zh-CN" dirty="0" err="1"/>
              <a:t>polylogn</a:t>
            </a:r>
            <a:r>
              <a:rPr lang="en-US" altLang="zh-CN" dirty="0"/>
              <a:t> ) </a:t>
            </a:r>
            <a:r>
              <a:rPr lang="zh-CN" altLang="en-US" dirty="0"/>
              <a:t>的复杂度</a:t>
            </a:r>
          </a:p>
        </p:txBody>
      </p:sp>
    </p:spTree>
    <p:extLst>
      <p:ext uri="{BB962C8B-B14F-4D97-AF65-F5344CB8AC3E}">
        <p14:creationId xmlns:p14="http://schemas.microsoft.com/office/powerpoint/2010/main" val="21327027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9EDA5-EF5B-420D-A7BA-4544F5AE6368}"/>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6FDDD4A9-B188-4910-9499-6C78ECEBE270}"/>
              </a:ext>
            </a:extLst>
          </p:cNvPr>
          <p:cNvSpPr>
            <a:spLocks noGrp="1"/>
          </p:cNvSpPr>
          <p:nvPr>
            <p:ph idx="1"/>
          </p:nvPr>
        </p:nvSpPr>
        <p:spPr/>
        <p:txBody>
          <a:bodyPr/>
          <a:lstStyle/>
          <a:p>
            <a:r>
              <a:rPr lang="zh-CN" altLang="en-US" dirty="0"/>
              <a:t>可以证明线段树的每层只有</a:t>
            </a:r>
            <a:r>
              <a:rPr lang="en-US" altLang="zh-CN" dirty="0"/>
              <a:t>O(1) </a:t>
            </a:r>
            <a:r>
              <a:rPr lang="zh-CN" altLang="en-US" dirty="0"/>
              <a:t>种不同大小的节点，那么我们的总时间复杂度是</a:t>
            </a:r>
          </a:p>
          <a:p>
            <a:r>
              <a:rPr lang="en-US" altLang="zh-CN" dirty="0"/>
              <a:t>O( </a:t>
            </a:r>
            <a:r>
              <a:rPr lang="en-US" altLang="zh-CN" dirty="0" err="1"/>
              <a:t>msqrtn</a:t>
            </a:r>
            <a:r>
              <a:rPr lang="en-US" altLang="zh-CN" dirty="0"/>
              <a:t> + </a:t>
            </a:r>
            <a:r>
              <a:rPr lang="en-US" altLang="zh-CN" dirty="0" err="1"/>
              <a:t>msqrt</a:t>
            </a:r>
            <a:r>
              <a:rPr lang="en-US" altLang="zh-CN" dirty="0"/>
              <a:t>(n/2) + </a:t>
            </a:r>
            <a:r>
              <a:rPr lang="en-US" altLang="zh-CN" dirty="0" err="1"/>
              <a:t>msqrt</a:t>
            </a:r>
            <a:r>
              <a:rPr lang="en-US" altLang="zh-CN" dirty="0"/>
              <a:t>(n/4) + … ) = O( </a:t>
            </a:r>
            <a:r>
              <a:rPr lang="en-US" altLang="zh-CN" dirty="0" err="1"/>
              <a:t>msqrtn</a:t>
            </a:r>
            <a:r>
              <a:rPr lang="en-US" altLang="zh-CN" dirty="0"/>
              <a:t> )</a:t>
            </a:r>
          </a:p>
          <a:p>
            <a:r>
              <a:rPr lang="zh-CN" altLang="en-US" dirty="0"/>
              <a:t>空间复杂度可以通过一些</a:t>
            </a:r>
            <a:r>
              <a:rPr lang="en-US" altLang="zh-CN" dirty="0"/>
              <a:t>trick</a:t>
            </a:r>
            <a:r>
              <a:rPr lang="zh-CN" altLang="en-US" dirty="0"/>
              <a:t>做到</a:t>
            </a:r>
            <a:r>
              <a:rPr lang="en-US" altLang="zh-CN" dirty="0"/>
              <a:t>O( n + m )</a:t>
            </a:r>
            <a:endParaRPr lang="zh-CN" altLang="en-US" dirty="0"/>
          </a:p>
          <a:p>
            <a:endParaRPr lang="zh-CN" altLang="en-US" dirty="0"/>
          </a:p>
        </p:txBody>
      </p:sp>
    </p:spTree>
    <p:extLst>
      <p:ext uri="{BB962C8B-B14F-4D97-AF65-F5344CB8AC3E}">
        <p14:creationId xmlns:p14="http://schemas.microsoft.com/office/powerpoint/2010/main" val="2573472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a:t>
            </a:r>
            <a:endParaRPr lang="zh-CN" altLang="en-US" dirty="0"/>
          </a:p>
        </p:txBody>
      </p:sp>
      <p:sp>
        <p:nvSpPr>
          <p:cNvPr id="3" name="内容占位符 2"/>
          <p:cNvSpPr>
            <a:spLocks noGrp="1"/>
          </p:cNvSpPr>
          <p:nvPr>
            <p:ph idx="1"/>
          </p:nvPr>
        </p:nvSpPr>
        <p:spPr/>
        <p:txBody>
          <a:bodyPr>
            <a:normAutofit/>
          </a:bodyPr>
          <a:lstStyle/>
          <a:p>
            <a:r>
              <a:rPr lang="zh-CN" altLang="en-US" sz="2800" dirty="0"/>
              <a:t>其实这些题就改改线段树的</a:t>
            </a:r>
            <a:r>
              <a:rPr lang="en-US" altLang="zh-CN" sz="2800" dirty="0"/>
              <a:t>merge</a:t>
            </a:r>
            <a:r>
              <a:rPr lang="zh-CN" altLang="en-US" sz="2800" dirty="0"/>
              <a:t>函数之类的，相当无聊</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[Ynoi2016]D1T1</a:t>
            </a:r>
            <a:r>
              <a:rPr lang="zh-CN" altLang="en-US" dirty="0"/>
              <a:t>掉进兔子洞</a:t>
            </a:r>
          </a:p>
        </p:txBody>
      </p:sp>
      <p:sp>
        <p:nvSpPr>
          <p:cNvPr id="3" name="内容占位符 2"/>
          <p:cNvSpPr>
            <a:spLocks noGrp="1"/>
          </p:cNvSpPr>
          <p:nvPr>
            <p:ph idx="1"/>
          </p:nvPr>
        </p:nvSpPr>
        <p:spPr/>
        <p:txBody>
          <a:bodyPr/>
          <a:lstStyle/>
          <a:p>
            <a:r>
              <a:rPr lang="zh-CN" altLang="en-US" dirty="0"/>
              <a:t>有 </a:t>
            </a:r>
            <a:r>
              <a:rPr lang="en-US" altLang="zh-CN" dirty="0"/>
              <a:t>m </a:t>
            </a:r>
            <a:r>
              <a:rPr lang="zh-CN" altLang="en-US" dirty="0"/>
              <a:t>个询问，每次询问三个区间</a:t>
            </a:r>
            <a:r>
              <a:rPr lang="en-US" altLang="zh-CN" dirty="0"/>
              <a:t>[l1,r1] [l2,r2] [l3,r3]</a:t>
            </a:r>
          </a:p>
          <a:p>
            <a:r>
              <a:rPr lang="zh-CN" altLang="en-US" dirty="0"/>
              <a:t>记</a:t>
            </a:r>
            <a:r>
              <a:rPr lang="en-US" altLang="zh-CN" dirty="0"/>
              <a:t>f( x , l , r ) </a:t>
            </a:r>
            <a:r>
              <a:rPr lang="zh-CN" altLang="en-US" dirty="0"/>
              <a:t>表示区间 </a:t>
            </a:r>
            <a:r>
              <a:rPr lang="en-US" altLang="zh-CN" dirty="0"/>
              <a:t>[</a:t>
            </a:r>
            <a:r>
              <a:rPr lang="en-US" altLang="zh-CN" dirty="0" err="1"/>
              <a:t>l,r</a:t>
            </a:r>
            <a:r>
              <a:rPr lang="en-US" altLang="zh-CN" dirty="0"/>
              <a:t>] </a:t>
            </a:r>
            <a:r>
              <a:rPr lang="zh-CN" altLang="en-US" dirty="0"/>
              <a:t>中</a:t>
            </a:r>
            <a:r>
              <a:rPr lang="en-US" altLang="zh-CN" dirty="0"/>
              <a:t>x</a:t>
            </a:r>
            <a:r>
              <a:rPr lang="zh-CN" altLang="en-US" dirty="0"/>
              <a:t>的出现次数</a:t>
            </a:r>
            <a:endParaRPr lang="en-US" altLang="zh-CN" dirty="0"/>
          </a:p>
          <a:p>
            <a:r>
              <a:rPr lang="zh-CN" altLang="en-US" dirty="0"/>
              <a:t>查询：</a:t>
            </a:r>
            <a:r>
              <a:rPr lang="en-US" altLang="zh-CN" dirty="0"/>
              <a:t>sum( </a:t>
            </a:r>
            <a:r>
              <a:rPr lang="en-US" altLang="zh-CN" dirty="0" err="1"/>
              <a:t>i</a:t>
            </a:r>
            <a:r>
              <a:rPr lang="en-US" altLang="zh-CN" dirty="0"/>
              <a:t> = 1 to n ) min( f( </a:t>
            </a:r>
            <a:r>
              <a:rPr lang="en-US" altLang="zh-CN" dirty="0" err="1"/>
              <a:t>i</a:t>
            </a:r>
            <a:r>
              <a:rPr lang="en-US" altLang="zh-CN" dirty="0"/>
              <a:t> , l1 , r1 ) , f( </a:t>
            </a:r>
            <a:r>
              <a:rPr lang="en-US" altLang="zh-CN" dirty="0" err="1"/>
              <a:t>i</a:t>
            </a:r>
            <a:r>
              <a:rPr lang="en-US" altLang="zh-CN" dirty="0"/>
              <a:t> , l2 , r2 ) , f( </a:t>
            </a:r>
            <a:r>
              <a:rPr lang="en-US" altLang="zh-CN" dirty="0" err="1"/>
              <a:t>i</a:t>
            </a:r>
            <a:r>
              <a:rPr lang="en-US" altLang="zh-CN" dirty="0"/>
              <a:t> , l3 , r3 ) )</a:t>
            </a:r>
            <a:endParaRPr lang="zh-CN" alt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Brute</a:t>
            </a:r>
            <a:endParaRPr lang="zh-CN" altLang="en-US" dirty="0"/>
          </a:p>
        </p:txBody>
      </p:sp>
      <p:sp>
        <p:nvSpPr>
          <p:cNvPr id="3" name="内容占位符 2"/>
          <p:cNvSpPr>
            <a:spLocks noGrp="1"/>
          </p:cNvSpPr>
          <p:nvPr>
            <p:ph idx="1"/>
          </p:nvPr>
        </p:nvSpPr>
        <p:spPr/>
        <p:txBody>
          <a:bodyPr/>
          <a:lstStyle/>
          <a:p>
            <a:r>
              <a:rPr lang="zh-CN" altLang="en-US" dirty="0"/>
              <a:t>先考虑如果每个数不相同怎么做</a:t>
            </a:r>
            <a:endParaRPr lang="en-US" altLang="zh-CN" dirty="0"/>
          </a:p>
          <a:p>
            <a:r>
              <a:rPr lang="zh-CN" altLang="en-US" dirty="0"/>
              <a:t>莫队跑出每个区间的值域</a:t>
            </a:r>
            <a:r>
              <a:rPr lang="en-US" altLang="zh-CN" dirty="0" err="1"/>
              <a:t>bitset</a:t>
            </a:r>
            <a:r>
              <a:rPr lang="zh-CN" altLang="en-US" dirty="0"/>
              <a:t>，然后</a:t>
            </a:r>
            <a:r>
              <a:rPr lang="en-US" altLang="zh-CN" dirty="0"/>
              <a:t>&amp;</a:t>
            </a:r>
            <a:r>
              <a:rPr lang="zh-CN" altLang="en-US" dirty="0"/>
              <a:t>起来，这些就是被删掉的数了</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想办法转换一下</a:t>
            </a:r>
            <a:endParaRPr lang="en-US" altLang="zh-CN" dirty="0"/>
          </a:p>
          <a:p>
            <a:r>
              <a:rPr lang="zh-CN" altLang="en-US" dirty="0"/>
              <a:t>先离散化，假设数</a:t>
            </a:r>
            <a:r>
              <a:rPr lang="en-US" altLang="zh-CN" dirty="0"/>
              <a:t>x</a:t>
            </a:r>
            <a:r>
              <a:rPr lang="zh-CN" altLang="en-US" dirty="0"/>
              <a:t>离散化后的位置是</a:t>
            </a:r>
            <a:r>
              <a:rPr lang="en-US" altLang="zh-CN" dirty="0"/>
              <a:t>y</a:t>
            </a:r>
            <a:r>
              <a:rPr lang="zh-CN" altLang="en-US" dirty="0"/>
              <a:t>，然后</a:t>
            </a:r>
            <a:r>
              <a:rPr lang="en-US" altLang="zh-CN" dirty="0"/>
              <a:t>x</a:t>
            </a:r>
            <a:r>
              <a:rPr lang="zh-CN" altLang="en-US" dirty="0"/>
              <a:t>出现</a:t>
            </a:r>
            <a:r>
              <a:rPr lang="en-US" altLang="zh-CN" dirty="0"/>
              <a:t>z</a:t>
            </a:r>
            <a:r>
              <a:rPr lang="zh-CN" altLang="en-US" dirty="0"/>
              <a:t>次</a:t>
            </a:r>
            <a:endParaRPr lang="en-US" altLang="zh-CN" dirty="0"/>
          </a:p>
          <a:p>
            <a:r>
              <a:rPr lang="zh-CN" altLang="en-US" dirty="0"/>
              <a:t>那么</a:t>
            </a:r>
            <a:r>
              <a:rPr lang="en-US" altLang="zh-CN" dirty="0"/>
              <a:t>y,y+1…y+z-1</a:t>
            </a:r>
            <a:r>
              <a:rPr lang="zh-CN" altLang="en-US" dirty="0"/>
              <a:t>这些位置都是</a:t>
            </a:r>
            <a:r>
              <a:rPr lang="en-US" altLang="zh-CN" dirty="0"/>
              <a:t>x</a:t>
            </a:r>
            <a:r>
              <a:rPr lang="zh-CN" altLang="en-US" dirty="0"/>
              <a:t>的</a:t>
            </a:r>
            <a:endParaRPr lang="en-US" altLang="zh-CN" dirty="0"/>
          </a:p>
          <a:p>
            <a:r>
              <a:rPr lang="zh-CN" altLang="en-US" dirty="0"/>
              <a:t>莫队维护区间</a:t>
            </a:r>
            <a:r>
              <a:rPr lang="en-US" altLang="zh-CN" dirty="0" err="1"/>
              <a:t>bitset</a:t>
            </a:r>
            <a:r>
              <a:rPr lang="zh-CN" altLang="en-US" dirty="0"/>
              <a:t>的时候</a:t>
            </a:r>
            <a:endParaRPr lang="en-US" altLang="zh-CN" dirty="0"/>
          </a:p>
          <a:p>
            <a:r>
              <a:rPr lang="zh-CN" altLang="en-US" dirty="0"/>
              <a:t>假设区间中</a:t>
            </a:r>
            <a:r>
              <a:rPr lang="en-US" altLang="zh-CN" dirty="0"/>
              <a:t>y</a:t>
            </a:r>
            <a:r>
              <a:rPr lang="zh-CN" altLang="en-US" dirty="0"/>
              <a:t>出现了</a:t>
            </a:r>
            <a:r>
              <a:rPr lang="en-US" altLang="zh-CN" dirty="0"/>
              <a:t>w</a:t>
            </a:r>
            <a:r>
              <a:rPr lang="zh-CN" altLang="en-US" dirty="0"/>
              <a:t>次</a:t>
            </a:r>
            <a:endParaRPr lang="en-US" altLang="zh-CN" dirty="0"/>
          </a:p>
          <a:p>
            <a:r>
              <a:rPr lang="zh-CN" altLang="en-US" dirty="0"/>
              <a:t>则我们把</a:t>
            </a:r>
            <a:r>
              <a:rPr lang="en-US" altLang="zh-CN" dirty="0"/>
              <a:t>y,y+1…y+w-1</a:t>
            </a:r>
            <a:r>
              <a:rPr lang="zh-CN" altLang="en-US" dirty="0"/>
              <a:t>这些位置填上</a:t>
            </a:r>
            <a:r>
              <a:rPr lang="en-US" altLang="zh-CN" dirty="0"/>
              <a:t>1</a:t>
            </a:r>
          </a:p>
          <a:p>
            <a:r>
              <a:rPr lang="en-US" altLang="zh-CN" dirty="0" err="1"/>
              <a:t>y+w</a:t>
            </a:r>
            <a:r>
              <a:rPr lang="en-US" altLang="zh-CN" dirty="0"/>
              <a:t>…y+z-1</a:t>
            </a:r>
            <a:r>
              <a:rPr lang="zh-CN" altLang="en-US" dirty="0"/>
              <a:t>这些位置填上</a:t>
            </a:r>
            <a:r>
              <a:rPr lang="en-US" altLang="zh-CN" dirty="0"/>
              <a:t>0</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用这样处理过的</a:t>
            </a:r>
            <a:r>
              <a:rPr lang="en-US" altLang="zh-CN" dirty="0" err="1"/>
              <a:t>bitset</a:t>
            </a:r>
            <a:r>
              <a:rPr lang="zh-CN" altLang="en-US" dirty="0"/>
              <a:t>，</a:t>
            </a:r>
            <a:r>
              <a:rPr lang="en-US" altLang="zh-CN" dirty="0"/>
              <a:t>&amp;</a:t>
            </a:r>
            <a:r>
              <a:rPr lang="zh-CN" altLang="en-US" dirty="0"/>
              <a:t>起来</a:t>
            </a:r>
            <a:endParaRPr lang="en-US" altLang="zh-CN" dirty="0"/>
          </a:p>
          <a:p>
            <a:r>
              <a:rPr lang="en-US" altLang="zh-CN" dirty="0"/>
              <a:t>&amp;</a:t>
            </a:r>
            <a:r>
              <a:rPr lang="zh-CN" altLang="en-US" dirty="0"/>
              <a:t>后得到的</a:t>
            </a:r>
            <a:r>
              <a:rPr lang="en-US" altLang="zh-CN" dirty="0" err="1"/>
              <a:t>bitset</a:t>
            </a:r>
            <a:r>
              <a:rPr lang="zh-CN" altLang="en-US" dirty="0"/>
              <a:t>里面的</a:t>
            </a:r>
            <a:r>
              <a:rPr lang="en-US" altLang="zh-CN" dirty="0"/>
              <a:t>1</a:t>
            </a:r>
            <a:r>
              <a:rPr lang="zh-CN" altLang="en-US" dirty="0"/>
              <a:t>的个数就是删掉的所有数了</a:t>
            </a:r>
            <a:endParaRPr lang="en-US" altLang="zh-CN" dirty="0"/>
          </a:p>
          <a:p>
            <a:endParaRPr lang="en-US" altLang="zh-CN" dirty="0"/>
          </a:p>
          <a:p>
            <a:r>
              <a:rPr lang="zh-CN" altLang="en-US" dirty="0"/>
              <a:t>总复杂度</a:t>
            </a:r>
            <a:r>
              <a:rPr lang="en-US" altLang="zh-CN" dirty="0"/>
              <a:t>O( </a:t>
            </a:r>
            <a:r>
              <a:rPr lang="en-US" altLang="zh-CN" dirty="0" err="1"/>
              <a:t>nsqrt</a:t>
            </a:r>
            <a:r>
              <a:rPr lang="en-US" altLang="zh-CN" dirty="0"/>
              <a:t>(m) + nm/w ) = O( nm/w )</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2990E-C397-4E38-BE71-9C143A0C6368}"/>
              </a:ext>
            </a:extLst>
          </p:cNvPr>
          <p:cNvSpPr>
            <a:spLocks noGrp="1"/>
          </p:cNvSpPr>
          <p:nvPr>
            <p:ph type="title"/>
          </p:nvPr>
        </p:nvSpPr>
        <p:spPr/>
        <p:txBody>
          <a:bodyPr/>
          <a:lstStyle/>
          <a:p>
            <a:r>
              <a:rPr lang="en-US" altLang="zh-CN" dirty="0"/>
              <a:t>Note</a:t>
            </a:r>
            <a:endParaRPr lang="zh-CN" altLang="en-US" dirty="0"/>
          </a:p>
        </p:txBody>
      </p:sp>
      <p:sp>
        <p:nvSpPr>
          <p:cNvPr id="3" name="内容占位符 2">
            <a:extLst>
              <a:ext uri="{FF2B5EF4-FFF2-40B4-BE49-F238E27FC236}">
                <a16:creationId xmlns:a16="http://schemas.microsoft.com/office/drawing/2014/main" id="{F607C75D-0F72-48D4-B460-375B26A0DF60}"/>
              </a:ext>
            </a:extLst>
          </p:cNvPr>
          <p:cNvSpPr>
            <a:spLocks noGrp="1"/>
          </p:cNvSpPr>
          <p:nvPr>
            <p:ph idx="1"/>
          </p:nvPr>
        </p:nvSpPr>
        <p:spPr/>
        <p:txBody>
          <a:bodyPr/>
          <a:lstStyle/>
          <a:p>
            <a:r>
              <a:rPr lang="zh-CN" altLang="en-US" dirty="0"/>
              <a:t>这里为了方便，每次只给了三个区间，所以理论上来说可以跑一个</a:t>
            </a:r>
            <a:r>
              <a:rPr lang="en-US" altLang="zh-CN" dirty="0"/>
              <a:t>6</a:t>
            </a:r>
            <a:r>
              <a:rPr lang="zh-CN" altLang="en-US" dirty="0"/>
              <a:t>维的莫队，但我可以每次给任意</a:t>
            </a:r>
            <a:r>
              <a:rPr lang="en-US" altLang="zh-CN" dirty="0"/>
              <a:t>k</a:t>
            </a:r>
            <a:r>
              <a:rPr lang="zh-CN" altLang="en-US" dirty="0"/>
              <a:t>个区间，这样的算法复杂度就会变成</a:t>
            </a:r>
            <a:r>
              <a:rPr lang="en-US" altLang="zh-CN" dirty="0"/>
              <a:t>O( n^(2-eps) )</a:t>
            </a:r>
            <a:endParaRPr lang="zh-CN" altLang="en-US" dirty="0"/>
          </a:p>
          <a:p>
            <a:endParaRPr lang="zh-CN" altLang="en-US" dirty="0"/>
          </a:p>
        </p:txBody>
      </p:sp>
    </p:spTree>
    <p:extLst>
      <p:ext uri="{BB962C8B-B14F-4D97-AF65-F5344CB8AC3E}">
        <p14:creationId xmlns:p14="http://schemas.microsoft.com/office/powerpoint/2010/main" val="22879628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[Ynoi2017]D1T1</a:t>
            </a:r>
            <a:r>
              <a:rPr lang="zh-CN" altLang="en-US" dirty="0"/>
              <a:t>由乃的玉米田</a:t>
            </a:r>
          </a:p>
        </p:txBody>
      </p:sp>
      <p:sp>
        <p:nvSpPr>
          <p:cNvPr id="3" name="内容占位符 2"/>
          <p:cNvSpPr>
            <a:spLocks noGrp="1"/>
          </p:cNvSpPr>
          <p:nvPr>
            <p:ph idx="1"/>
          </p:nvPr>
        </p:nvSpPr>
        <p:spPr/>
        <p:txBody>
          <a:bodyPr>
            <a:normAutofit fontScale="92500" lnSpcReduction="10000"/>
          </a:bodyPr>
          <a:lstStyle/>
          <a:p>
            <a:r>
              <a:rPr lang="zh-CN" altLang="en-US" dirty="0"/>
              <a:t>序列，每次给参数</a:t>
            </a:r>
            <a:r>
              <a:rPr lang="en-US" altLang="zh-CN" dirty="0"/>
              <a:t>l r c</a:t>
            </a:r>
          </a:p>
          <a:p>
            <a:r>
              <a:rPr lang="zh-CN" altLang="en-US" dirty="0"/>
              <a:t>查区间</a:t>
            </a:r>
            <a:r>
              <a:rPr lang="en-US" altLang="zh-CN" dirty="0"/>
              <a:t>[</a:t>
            </a:r>
            <a:r>
              <a:rPr lang="en-US" altLang="zh-CN" dirty="0" err="1"/>
              <a:t>l,r</a:t>
            </a:r>
            <a:r>
              <a:rPr lang="en-US" altLang="zh-CN" dirty="0"/>
              <a:t>]</a:t>
            </a:r>
            <a:r>
              <a:rPr lang="zh-CN" altLang="en-US" dirty="0"/>
              <a:t>是否可以选出两个数</a:t>
            </a:r>
            <a:r>
              <a:rPr lang="en-US" altLang="zh-CN" dirty="0" err="1"/>
              <a:t>a,b</a:t>
            </a:r>
            <a:r>
              <a:rPr lang="zh-CN" altLang="en-US" dirty="0"/>
              <a:t>使得：</a:t>
            </a:r>
            <a:endParaRPr lang="en-US" altLang="zh-CN" dirty="0"/>
          </a:p>
          <a:p>
            <a:r>
              <a:rPr lang="en-US" altLang="zh-CN" dirty="0" err="1"/>
              <a:t>a+b</a:t>
            </a:r>
            <a:r>
              <a:rPr lang="en-US" altLang="zh-CN" dirty="0"/>
              <a:t>=c</a:t>
            </a:r>
          </a:p>
          <a:p>
            <a:r>
              <a:rPr lang="en-US" altLang="zh-CN" dirty="0"/>
              <a:t>a-b=c</a:t>
            </a:r>
          </a:p>
          <a:p>
            <a:r>
              <a:rPr lang="en-US" altLang="zh-CN" dirty="0"/>
              <a:t>a*b=c</a:t>
            </a:r>
          </a:p>
          <a:p>
            <a:r>
              <a:rPr lang="en-US" altLang="zh-CN" dirty="0"/>
              <a:t>a/b=c</a:t>
            </a:r>
          </a:p>
          <a:p>
            <a:r>
              <a:rPr lang="zh-CN" altLang="en-US" dirty="0"/>
              <a:t>值域</a:t>
            </a:r>
            <a:r>
              <a:rPr lang="en-US" altLang="zh-CN" dirty="0"/>
              <a:t>1e5</a:t>
            </a:r>
          </a:p>
          <a:p>
            <a:r>
              <a:rPr lang="zh-CN" altLang="en-US" dirty="0"/>
              <a:t>除法是整除，也就是说 </a:t>
            </a:r>
            <a:r>
              <a:rPr lang="en-US" altLang="zh-CN" dirty="0"/>
              <a:t>3/2 </a:t>
            </a:r>
            <a:r>
              <a:rPr lang="zh-CN" altLang="en-US" dirty="0"/>
              <a:t>这种情况下认为二者不能除</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对于*操作</a:t>
            </a:r>
            <a:endParaRPr lang="en-US" altLang="zh-CN" dirty="0"/>
          </a:p>
          <a:p>
            <a:r>
              <a:rPr lang="en-US" altLang="zh-CN" dirty="0"/>
              <a:t>a*b=c</a:t>
            </a:r>
            <a:r>
              <a:rPr lang="zh-CN" altLang="en-US" dirty="0"/>
              <a:t>可以枚举</a:t>
            </a:r>
            <a:r>
              <a:rPr lang="en-US" altLang="zh-CN" dirty="0"/>
              <a:t>c</a:t>
            </a:r>
            <a:r>
              <a:rPr lang="zh-CN" altLang="en-US" dirty="0"/>
              <a:t>的约数</a:t>
            </a:r>
            <a:endParaRPr lang="en-US" altLang="zh-CN" dirty="0"/>
          </a:p>
          <a:p>
            <a:r>
              <a:rPr lang="zh-CN" altLang="en-US" dirty="0"/>
              <a:t>即对于</a:t>
            </a:r>
            <a:r>
              <a:rPr lang="en-US" altLang="zh-CN" dirty="0" err="1"/>
              <a:t>i|c</a:t>
            </a:r>
            <a:r>
              <a:rPr lang="zh-CN" altLang="en-US" dirty="0"/>
              <a:t>，查询区间中是否同时存在</a:t>
            </a:r>
            <a:r>
              <a:rPr lang="en-US" altLang="zh-CN" dirty="0" err="1"/>
              <a:t>i</a:t>
            </a:r>
            <a:r>
              <a:rPr lang="zh-CN" altLang="en-US" dirty="0"/>
              <a:t>和</a:t>
            </a:r>
            <a:r>
              <a:rPr lang="en-US" altLang="zh-CN" dirty="0"/>
              <a:t>c/</a:t>
            </a:r>
            <a:r>
              <a:rPr lang="en-US" altLang="zh-CN" dirty="0" err="1"/>
              <a:t>i</a:t>
            </a:r>
            <a:endParaRPr lang="en-US" altLang="zh-CN" dirty="0"/>
          </a:p>
          <a:p>
            <a:r>
              <a:rPr lang="zh-CN" altLang="en-US" dirty="0"/>
              <a:t>这个是一个自然根号，是一个小于</a:t>
            </a:r>
            <a:r>
              <a:rPr lang="en-US" altLang="zh-CN" dirty="0" err="1"/>
              <a:t>sqrt</a:t>
            </a:r>
            <a:r>
              <a:rPr lang="en-US" altLang="zh-CN" dirty="0"/>
              <a:t>(c)</a:t>
            </a:r>
            <a:r>
              <a:rPr lang="zh-CN" altLang="en-US" dirty="0"/>
              <a:t>的东西</a:t>
            </a:r>
            <a:endParaRPr lang="en-US" altLang="zh-CN"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对于</a:t>
            </a:r>
            <a:r>
              <a:rPr lang="en-US" altLang="zh-CN" dirty="0"/>
              <a:t>/</a:t>
            </a:r>
            <a:r>
              <a:rPr lang="zh-CN" altLang="en-US" dirty="0"/>
              <a:t>操作</a:t>
            </a:r>
            <a:endParaRPr lang="en-US" altLang="zh-CN" dirty="0"/>
          </a:p>
          <a:p>
            <a:r>
              <a:rPr lang="zh-CN" altLang="en-US" dirty="0"/>
              <a:t>先离线询问</a:t>
            </a:r>
            <a:endParaRPr lang="en-US" altLang="zh-CN" dirty="0"/>
          </a:p>
          <a:p>
            <a:r>
              <a:rPr lang="zh-CN" altLang="en-US" dirty="0"/>
              <a:t>然后可以扫描线右端点，维护左端点的答案</a:t>
            </a:r>
            <a:endParaRPr lang="en-US" altLang="zh-CN"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假设新的右端点是</a:t>
            </a:r>
            <a:r>
              <a:rPr lang="en-US" altLang="zh-CN" dirty="0"/>
              <a:t>r</a:t>
            </a:r>
            <a:r>
              <a:rPr lang="zh-CN" altLang="en-US" dirty="0"/>
              <a:t>，上面的值是</a:t>
            </a:r>
            <a:r>
              <a:rPr lang="en-US" altLang="zh-CN" dirty="0"/>
              <a:t>x</a:t>
            </a:r>
          </a:p>
          <a:p>
            <a:r>
              <a:rPr lang="zh-CN" altLang="en-US" dirty="0"/>
              <a:t>则对于每个</a:t>
            </a:r>
            <a:r>
              <a:rPr lang="en-US" altLang="zh-CN" dirty="0"/>
              <a:t>x</a:t>
            </a:r>
            <a:r>
              <a:rPr lang="zh-CN" altLang="en-US" dirty="0"/>
              <a:t>的的约数</a:t>
            </a:r>
            <a:r>
              <a:rPr lang="en-US" altLang="zh-CN" dirty="0"/>
              <a:t>y</a:t>
            </a:r>
            <a:r>
              <a:rPr lang="zh-CN" altLang="en-US" dirty="0"/>
              <a:t>，</a:t>
            </a:r>
            <a:r>
              <a:rPr lang="en-US" altLang="zh-CN" dirty="0"/>
              <a:t>y</a:t>
            </a:r>
            <a:r>
              <a:rPr lang="zh-CN" altLang="en-US" dirty="0"/>
              <a:t>最近一次出现的位置</a:t>
            </a:r>
            <a:r>
              <a:rPr lang="en-US" altLang="zh-CN" dirty="0"/>
              <a:t>l</a:t>
            </a:r>
            <a:r>
              <a:rPr lang="zh-CN" altLang="en-US" dirty="0"/>
              <a:t>到现在的右端点位置</a:t>
            </a:r>
            <a:r>
              <a:rPr lang="en-US" altLang="zh-CN" dirty="0"/>
              <a:t>r</a:t>
            </a:r>
          </a:p>
          <a:p>
            <a:r>
              <a:rPr lang="zh-CN" altLang="en-US" dirty="0"/>
              <a:t>包含</a:t>
            </a:r>
            <a:r>
              <a:rPr lang="en-US" altLang="zh-CN" dirty="0"/>
              <a:t>[</a:t>
            </a:r>
            <a:r>
              <a:rPr lang="en-US" altLang="zh-CN" dirty="0" err="1"/>
              <a:t>l,r</a:t>
            </a:r>
            <a:r>
              <a:rPr lang="en-US" altLang="zh-CN" dirty="0"/>
              <a:t>]</a:t>
            </a:r>
            <a:r>
              <a:rPr lang="zh-CN" altLang="en-US" dirty="0"/>
              <a:t>这个区间所有区间都可以选出</a:t>
            </a:r>
            <a:r>
              <a:rPr lang="en-US" altLang="zh-CN" dirty="0"/>
              <a:t>(</a:t>
            </a:r>
            <a:r>
              <a:rPr lang="en-US" altLang="zh-CN" dirty="0" err="1"/>
              <a:t>x,y</a:t>
            </a:r>
            <a:r>
              <a:rPr lang="en-US" altLang="zh-CN" dirty="0"/>
              <a:t>)</a:t>
            </a:r>
            <a:r>
              <a:rPr lang="zh-CN" altLang="en-US" dirty="0"/>
              <a:t>这一对数使得其比利为</a:t>
            </a:r>
            <a:r>
              <a:rPr lang="en-US" altLang="zh-CN" dirty="0"/>
              <a:t>x/y</a:t>
            </a:r>
          </a:p>
          <a:p>
            <a:endParaRPr lang="en-US" altLang="zh-CN" dirty="0"/>
          </a:p>
          <a:p>
            <a:r>
              <a:rPr lang="zh-CN" altLang="en-US" dirty="0"/>
              <a:t>于是我们根据这个扫描线即可，要扫两遍</a:t>
            </a:r>
            <a:endParaRPr lang="en-US" altLang="zh-CN" dirty="0"/>
          </a:p>
          <a:p>
            <a:r>
              <a:rPr lang="zh-CN" altLang="en-US" dirty="0"/>
              <a:t>复杂度是</a:t>
            </a:r>
            <a:r>
              <a:rPr lang="en-US" altLang="zh-CN" dirty="0"/>
              <a:t>c</a:t>
            </a:r>
            <a:r>
              <a:rPr lang="zh-CN" altLang="en-US" dirty="0"/>
              <a:t>的约数个数</a:t>
            </a:r>
            <a:endParaRPr lang="en-US" altLang="zh-CN" dirty="0"/>
          </a:p>
          <a:p>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对于</a:t>
            </a:r>
            <a:r>
              <a:rPr lang="en-US" altLang="zh-CN" dirty="0"/>
              <a:t>-</a:t>
            </a:r>
            <a:r>
              <a:rPr lang="zh-CN" altLang="en-US" dirty="0"/>
              <a:t>操作</a:t>
            </a:r>
            <a:endParaRPr lang="en-US" altLang="zh-CN" dirty="0"/>
          </a:p>
          <a:p>
            <a:r>
              <a:rPr lang="zh-CN" altLang="en-US" dirty="0"/>
              <a:t>维护区间的值域上的</a:t>
            </a:r>
            <a:r>
              <a:rPr lang="en-US" altLang="zh-CN" dirty="0" err="1"/>
              <a:t>bitset</a:t>
            </a:r>
            <a:endParaRPr lang="en-US" altLang="zh-CN" dirty="0"/>
          </a:p>
          <a:p>
            <a:r>
              <a:rPr lang="zh-CN" altLang="en-US" dirty="0"/>
              <a:t>每次如果</a:t>
            </a:r>
            <a:r>
              <a:rPr lang="en-US" altLang="zh-CN" dirty="0" err="1"/>
              <a:t>bitset</a:t>
            </a:r>
            <a:r>
              <a:rPr lang="en-US" altLang="zh-CN" dirty="0"/>
              <a:t> &amp; ( </a:t>
            </a:r>
            <a:r>
              <a:rPr lang="en-US" altLang="zh-CN" dirty="0" err="1"/>
              <a:t>bitset</a:t>
            </a:r>
            <a:r>
              <a:rPr lang="en-US" altLang="zh-CN" dirty="0"/>
              <a:t> &lt;&lt; c )</a:t>
            </a:r>
            <a:r>
              <a:rPr lang="zh-CN" altLang="en-US" dirty="0"/>
              <a:t>后不是</a:t>
            </a:r>
            <a:r>
              <a:rPr lang="en-US" altLang="zh-CN" dirty="0"/>
              <a:t>0</a:t>
            </a:r>
          </a:p>
          <a:p>
            <a:r>
              <a:rPr lang="zh-CN" altLang="en-US" dirty="0"/>
              <a:t>则找到两个数</a:t>
            </a:r>
            <a:r>
              <a:rPr lang="en-US" altLang="zh-CN" dirty="0" err="1"/>
              <a:t>a,b</a:t>
            </a:r>
            <a:r>
              <a:rPr lang="zh-CN" altLang="en-US" dirty="0"/>
              <a:t>使得</a:t>
            </a:r>
            <a:r>
              <a:rPr lang="en-US" altLang="zh-CN" dirty="0"/>
              <a:t>a-b=c</a:t>
            </a:r>
          </a:p>
          <a:p>
            <a:r>
              <a:rPr lang="zh-CN" altLang="en-US" dirty="0"/>
              <a:t>本质为用</a:t>
            </a:r>
            <a:r>
              <a:rPr lang="en-US" altLang="zh-CN" dirty="0" err="1"/>
              <a:t>bitset</a:t>
            </a:r>
            <a:r>
              <a:rPr lang="zh-CN" altLang="en-US" dirty="0"/>
              <a:t>优化了</a:t>
            </a:r>
            <a:r>
              <a:rPr lang="en-US" altLang="zh-CN" dirty="0"/>
              <a:t>bool</a:t>
            </a:r>
            <a:r>
              <a:rPr lang="zh-CN" altLang="en-US" dirty="0"/>
              <a:t>数组的匹配</a:t>
            </a:r>
            <a:endParaRPr lang="en-US" altLang="zh-CN" dirty="0"/>
          </a:p>
          <a:p>
            <a:endParaRPr lang="en-US" altLang="zh-CN" dirty="0"/>
          </a:p>
          <a:p>
            <a:r>
              <a:rPr lang="zh-CN" altLang="en-US" dirty="0"/>
              <a:t>然后就可以莫队维护区间的值域</a:t>
            </a:r>
            <a:r>
              <a:rPr lang="en-US" altLang="zh-CN" dirty="0" err="1"/>
              <a:t>bitset</a:t>
            </a:r>
            <a:r>
              <a:rPr lang="zh-CN" altLang="en-US" dirty="0"/>
              <a:t>了</a:t>
            </a:r>
            <a:endParaRPr lang="en-US" altLang="zh-CN" dirty="0"/>
          </a:p>
          <a:p>
            <a:r>
              <a:rPr lang="zh-CN" altLang="en-US" dirty="0"/>
              <a:t>加操作维护一个反的</a:t>
            </a:r>
            <a:r>
              <a:rPr lang="en-US" altLang="zh-CN" dirty="0" err="1"/>
              <a:t>bitset</a:t>
            </a:r>
            <a:r>
              <a:rPr lang="zh-CN" altLang="en-US" dirty="0"/>
              <a:t>即可</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en-US" altLang="zh-CN" dirty="0" err="1"/>
              <a:t>Luogu</a:t>
            </a:r>
            <a:r>
              <a:rPr lang="zh-CN" altLang="en-US" dirty="0"/>
              <a:t>2023 [AHOI2009]维护序列</a:t>
            </a:r>
          </a:p>
        </p:txBody>
      </p:sp>
      <p:sp>
        <p:nvSpPr>
          <p:cNvPr id="55299" name="内容占位符 2"/>
          <p:cNvSpPr>
            <a:spLocks noGrp="1" noChangeArrowheads="1"/>
          </p:cNvSpPr>
          <p:nvPr>
            <p:ph idx="1"/>
          </p:nvPr>
        </p:nvSpPr>
        <p:spPr/>
        <p:txBody>
          <a:bodyPr>
            <a:normAutofit/>
          </a:bodyPr>
          <a:lstStyle/>
          <a:p>
            <a:pPr eaLnBrk="1" hangingPunct="1"/>
            <a:r>
              <a:rPr lang="en-US" altLang="zh-CN" sz="2800" dirty="0"/>
              <a:t>1.</a:t>
            </a:r>
            <a:r>
              <a:rPr lang="zh-CN" altLang="en-US" sz="2800" dirty="0"/>
              <a:t>区间加</a:t>
            </a:r>
            <a:r>
              <a:rPr lang="en-US" altLang="zh-CN" sz="2800" dirty="0"/>
              <a:t>x</a:t>
            </a:r>
          </a:p>
          <a:p>
            <a:pPr eaLnBrk="1" hangingPunct="1"/>
            <a:r>
              <a:rPr lang="en-US" altLang="zh-CN" sz="2800" dirty="0"/>
              <a:t>2.</a:t>
            </a:r>
            <a:r>
              <a:rPr lang="zh-CN" altLang="en-US" sz="2800" dirty="0"/>
              <a:t>区间乘</a:t>
            </a:r>
            <a:r>
              <a:rPr lang="en-US" altLang="zh-CN" sz="2800" dirty="0"/>
              <a:t>x</a:t>
            </a:r>
          </a:p>
          <a:p>
            <a:pPr eaLnBrk="1" hangingPunct="1"/>
            <a:r>
              <a:rPr lang="en-US" altLang="zh-CN" sz="2800" dirty="0"/>
              <a:t>3.</a:t>
            </a:r>
            <a:r>
              <a:rPr lang="zh-CN" altLang="en-US" sz="2800" dirty="0"/>
              <a:t>区间和</a:t>
            </a:r>
          </a:p>
          <a:p>
            <a:pPr eaLnBrk="1" hangingPunct="1"/>
            <a:r>
              <a:rPr lang="zh-CN" altLang="en-US" sz="2800" dirty="0"/>
              <a:t>取膜</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a:t>
                </a:r>
                <a:r>
                  <a:rPr lang="zh-CN" altLang="en-US" dirty="0"/>
                  <a:t>的复杂度</a:t>
                </a:r>
                <a:r>
                  <a:rPr lang="en-US" altLang="zh-CN" dirty="0"/>
                  <a:t>:O( </a:t>
                </a:r>
                <a:r>
                  <a:rPr lang="en-US" altLang="zh-CN" dirty="0" err="1"/>
                  <a:t>nsqrt</a:t>
                </a:r>
                <a:r>
                  <a:rPr lang="en-US" altLang="zh-CN" dirty="0"/>
                  <a:t>(m) + </a:t>
                </a:r>
                <a:r>
                  <a:rPr lang="en-US" altLang="zh-CN" dirty="0" err="1"/>
                  <a:t>vm</a:t>
                </a:r>
                <a:r>
                  <a:rPr lang="en-US" altLang="zh-CN" dirty="0"/>
                  <a:t>/w )</a:t>
                </a:r>
              </a:p>
              <a:p>
                <a:r>
                  <a:rPr lang="en-US" altLang="zh-CN" dirty="0"/>
                  <a:t>-</a:t>
                </a:r>
                <a:r>
                  <a:rPr lang="zh-CN" altLang="en-US" dirty="0"/>
                  <a:t>的复杂度</a:t>
                </a:r>
                <a:r>
                  <a:rPr lang="en-US" altLang="zh-CN" dirty="0"/>
                  <a:t>:O( </a:t>
                </a:r>
                <a:r>
                  <a:rPr lang="en-US" altLang="zh-CN" dirty="0" err="1"/>
                  <a:t>nsqrt</a:t>
                </a:r>
                <a:r>
                  <a:rPr lang="en-US" altLang="zh-CN" dirty="0"/>
                  <a:t>(m) + </a:t>
                </a:r>
                <a:r>
                  <a:rPr lang="en-US" altLang="zh-CN" dirty="0" err="1"/>
                  <a:t>vm</a:t>
                </a:r>
                <a:r>
                  <a:rPr lang="en-US" altLang="zh-CN" dirty="0"/>
                  <a:t>/w )</a:t>
                </a:r>
              </a:p>
              <a:p>
                <a:r>
                  <a:rPr lang="en-US" altLang="zh-CN" dirty="0"/>
                  <a:t>*</a:t>
                </a:r>
                <a:r>
                  <a:rPr lang="zh-CN" altLang="en-US" dirty="0"/>
                  <a:t>的复杂度</a:t>
                </a:r>
                <a:r>
                  <a:rPr lang="en-US" altLang="zh-CN" dirty="0"/>
                  <a:t>:O(</a:t>
                </a:r>
                <a14:m>
                  <m:oMath xmlns:m="http://schemas.openxmlformats.org/officeDocument/2006/math">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n</m:t>
                    </m:r>
                    <m:r>
                      <a:rPr lang="zh-CN" altLang="en-US"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oMath>
                </a14:m>
                <a:r>
                  <a:rPr lang="en-US" altLang="zh-CN" dirty="0"/>
                  <a:t>)</a:t>
                </a:r>
              </a:p>
              <a:p>
                <a:r>
                  <a:rPr lang="en-US" altLang="zh-CN" dirty="0"/>
                  <a:t>/</a:t>
                </a:r>
                <a:r>
                  <a:rPr lang="zh-CN" altLang="en-US" dirty="0"/>
                  <a:t>的复杂度</a:t>
                </a:r>
                <a:r>
                  <a:rPr lang="en-US" altLang="zh-CN" dirty="0"/>
                  <a:t>:O(</a:t>
                </a: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zh-CN" altLang="en-US" i="1">
                        <a:latin typeface="Cambria Math" panose="02040503050406030204" pitchFamily="18" charset="0"/>
                      </a:rPr>
                      <m:t>𝜏</m:t>
                    </m:r>
                    <m:r>
                      <a:rPr lang="en-US" altLang="zh-CN" b="0" i="1" smtClean="0">
                        <a:latin typeface="Cambria Math" panose="02040503050406030204" pitchFamily="18" charset="0"/>
                      </a:rPr>
                      <m:t>(</m:t>
                    </m:r>
                    <m:r>
                      <a:rPr lang="en-US" altLang="zh-CN" i="1">
                        <a:latin typeface="Cambria Math" panose="02040503050406030204" pitchFamily="18" charset="0"/>
                      </a:rPr>
                      <m:t>𝑣</m:t>
                    </m:r>
                    <m:r>
                      <a:rPr lang="en-US" altLang="zh-CN" b="0" i="1" smtClean="0">
                        <a:latin typeface="Cambria Math" panose="02040503050406030204" pitchFamily="18" charset="0"/>
                      </a:rPr>
                      <m:t>)</m:t>
                    </m:r>
                    <m:r>
                      <a:rPr lang="en-US" altLang="zh-CN">
                        <a:latin typeface="Cambria Math" panose="02040503050406030204" pitchFamily="18" charset="0"/>
                      </a:rPr>
                      <m:t> </m:t>
                    </m:r>
                  </m:oMath>
                </a14:m>
                <a:r>
                  <a:rPr lang="en-US" altLang="zh-CN" dirty="0"/>
                  <a:t>)</a:t>
                </a:r>
              </a:p>
              <a:p>
                <a:endParaRPr lang="en-US" altLang="zh-CN" dirty="0"/>
              </a:p>
              <a:p>
                <a:r>
                  <a:rPr lang="zh-CN" altLang="en-US" dirty="0"/>
                  <a:t>存在理论复杂度更优的做法，但是常数较大而</a:t>
                </a:r>
                <a:r>
                  <a:rPr lang="en-US" altLang="zh-CN" dirty="0"/>
                  <a:t>not practical</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941"/>
                </a:stretch>
              </a:blipFill>
            </p:spPr>
            <p:txBody>
              <a:bodyPr/>
              <a:lstStyle/>
              <a:p>
                <a:r>
                  <a:rPr lang="zh-CN" altLang="en-US">
                    <a:noFill/>
                  </a:rPr>
                  <a:t> </a:t>
                </a:r>
              </a:p>
            </p:txBody>
          </p:sp>
        </mc:Fallback>
      </mc:AlternateContent>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sym typeface="+mn-ea"/>
              </a:rPr>
              <a:t>矩阵乘法相关规约</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4117663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E20BB-0B7D-4933-A6BA-637683E9FAB7}"/>
              </a:ext>
            </a:extLst>
          </p:cNvPr>
          <p:cNvSpPr>
            <a:spLocks noGrp="1"/>
          </p:cNvSpPr>
          <p:nvPr>
            <p:ph type="title"/>
          </p:nvPr>
        </p:nvSpPr>
        <p:spPr/>
        <p:txBody>
          <a:bodyPr/>
          <a:lstStyle/>
          <a:p>
            <a:r>
              <a:rPr lang="en-US" altLang="zh-CN" dirty="0"/>
              <a:t>Why</a:t>
            </a:r>
            <a:endParaRPr lang="zh-CN" altLang="en-US" dirty="0"/>
          </a:p>
        </p:txBody>
      </p:sp>
      <p:sp>
        <p:nvSpPr>
          <p:cNvPr id="3" name="内容占位符 2">
            <a:extLst>
              <a:ext uri="{FF2B5EF4-FFF2-40B4-BE49-F238E27FC236}">
                <a16:creationId xmlns:a16="http://schemas.microsoft.com/office/drawing/2014/main" id="{4C555EF9-2F0A-491B-B80D-6372A51D2C91}"/>
              </a:ext>
            </a:extLst>
          </p:cNvPr>
          <p:cNvSpPr>
            <a:spLocks noGrp="1"/>
          </p:cNvSpPr>
          <p:nvPr>
            <p:ph idx="1"/>
          </p:nvPr>
        </p:nvSpPr>
        <p:spPr/>
        <p:txBody>
          <a:bodyPr/>
          <a:lstStyle/>
          <a:p>
            <a:r>
              <a:rPr lang="zh-CN" altLang="en-US" dirty="0"/>
              <a:t>为什么这些题我们要用分块来处理？不能分治吗</a:t>
            </a:r>
            <a:endParaRPr lang="en-US" altLang="zh-CN" dirty="0"/>
          </a:p>
        </p:txBody>
      </p:sp>
    </p:spTree>
    <p:extLst>
      <p:ext uri="{BB962C8B-B14F-4D97-AF65-F5344CB8AC3E}">
        <p14:creationId xmlns:p14="http://schemas.microsoft.com/office/powerpoint/2010/main" val="37147384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DEB94-F749-4EE0-BAFE-C0F02529A726}"/>
              </a:ext>
            </a:extLst>
          </p:cNvPr>
          <p:cNvSpPr>
            <a:spLocks noGrp="1"/>
          </p:cNvSpPr>
          <p:nvPr>
            <p:ph type="title"/>
          </p:nvPr>
        </p:nvSpPr>
        <p:spPr/>
        <p:txBody>
          <a:bodyPr/>
          <a:lstStyle/>
          <a:p>
            <a:r>
              <a:rPr lang="en-US" altLang="zh-CN" dirty="0"/>
              <a:t>Reason</a:t>
            </a:r>
            <a:endParaRPr lang="zh-CN" altLang="en-US" dirty="0"/>
          </a:p>
        </p:txBody>
      </p:sp>
      <p:sp>
        <p:nvSpPr>
          <p:cNvPr id="3" name="内容占位符 2">
            <a:extLst>
              <a:ext uri="{FF2B5EF4-FFF2-40B4-BE49-F238E27FC236}">
                <a16:creationId xmlns:a16="http://schemas.microsoft.com/office/drawing/2014/main" id="{34550CF2-7503-48E8-924A-79E7C9017D29}"/>
              </a:ext>
            </a:extLst>
          </p:cNvPr>
          <p:cNvSpPr>
            <a:spLocks noGrp="1"/>
          </p:cNvSpPr>
          <p:nvPr>
            <p:ph idx="1"/>
          </p:nvPr>
        </p:nvSpPr>
        <p:spPr/>
        <p:txBody>
          <a:bodyPr/>
          <a:lstStyle/>
          <a:p>
            <a:r>
              <a:rPr lang="zh-CN" altLang="en-US" dirty="0"/>
              <a:t>很多分块题是不弱于</a:t>
            </a:r>
            <a:r>
              <a:rPr lang="en-US" altLang="zh-CN" dirty="0" err="1"/>
              <a:t>sqrtn</a:t>
            </a:r>
            <a:r>
              <a:rPr lang="en-US" altLang="zh-CN" dirty="0"/>
              <a:t>*</a:t>
            </a:r>
            <a:r>
              <a:rPr lang="en-US" altLang="zh-CN" dirty="0" err="1"/>
              <a:t>sqrtn</a:t>
            </a:r>
            <a:r>
              <a:rPr lang="zh-CN" altLang="en-US" dirty="0"/>
              <a:t>大小的矩阵乘法的</a:t>
            </a:r>
            <a:endParaRPr lang="en-US" altLang="zh-CN" dirty="0"/>
          </a:p>
          <a:p>
            <a:r>
              <a:rPr lang="zh-CN" altLang="en-US" dirty="0"/>
              <a:t>由于目前矩阵乘法上界只做到了</a:t>
            </a:r>
            <a:r>
              <a:rPr lang="en-US" altLang="zh-CN" dirty="0"/>
              <a:t>O( n^2.373 )</a:t>
            </a:r>
            <a:r>
              <a:rPr lang="zh-CN" altLang="en-US" dirty="0"/>
              <a:t>，所以目前技术做这些分块题无法低于</a:t>
            </a:r>
            <a:r>
              <a:rPr lang="en-US" altLang="zh-CN" dirty="0"/>
              <a:t>O( n^(1+x) )</a:t>
            </a:r>
            <a:r>
              <a:rPr lang="zh-CN" altLang="en-US" dirty="0"/>
              <a:t>，</a:t>
            </a:r>
            <a:r>
              <a:rPr lang="en-US" altLang="zh-CN" dirty="0"/>
              <a:t>x is const</a:t>
            </a:r>
            <a:r>
              <a:rPr lang="zh-CN" altLang="en-US" dirty="0"/>
              <a:t>，</a:t>
            </a:r>
            <a:r>
              <a:rPr lang="en-US" altLang="zh-CN" dirty="0"/>
              <a:t>x &gt; 0</a:t>
            </a:r>
            <a:endParaRPr lang="zh-CN" altLang="en-US" dirty="0"/>
          </a:p>
          <a:p>
            <a:endParaRPr lang="zh-CN" altLang="en-US" dirty="0"/>
          </a:p>
        </p:txBody>
      </p:sp>
    </p:spTree>
    <p:extLst>
      <p:ext uri="{BB962C8B-B14F-4D97-AF65-F5344CB8AC3E}">
        <p14:creationId xmlns:p14="http://schemas.microsoft.com/office/powerpoint/2010/main" val="365701461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2298B-4026-4781-BD93-CE9DC67BBA7D}"/>
              </a:ext>
            </a:extLst>
          </p:cNvPr>
          <p:cNvSpPr>
            <a:spLocks noGrp="1"/>
          </p:cNvSpPr>
          <p:nvPr>
            <p:ph type="title"/>
          </p:nvPr>
        </p:nvSpPr>
        <p:spPr/>
        <p:txBody>
          <a:bodyPr/>
          <a:lstStyle/>
          <a:p>
            <a:r>
              <a:rPr lang="zh-CN" altLang="en-US" dirty="0"/>
              <a:t>目前有规约的问题</a:t>
            </a:r>
          </a:p>
        </p:txBody>
      </p:sp>
      <p:sp>
        <p:nvSpPr>
          <p:cNvPr id="3" name="内容占位符 2">
            <a:extLst>
              <a:ext uri="{FF2B5EF4-FFF2-40B4-BE49-F238E27FC236}">
                <a16:creationId xmlns:a16="http://schemas.microsoft.com/office/drawing/2014/main" id="{78D909CF-B5D8-4A4C-AC9D-69996DEF0A62}"/>
              </a:ext>
            </a:extLst>
          </p:cNvPr>
          <p:cNvSpPr>
            <a:spLocks noGrp="1"/>
          </p:cNvSpPr>
          <p:nvPr>
            <p:ph idx="1"/>
          </p:nvPr>
        </p:nvSpPr>
        <p:spPr/>
        <p:txBody>
          <a:bodyPr/>
          <a:lstStyle/>
          <a:p>
            <a:r>
              <a:rPr lang="zh-CN" altLang="en-US" dirty="0"/>
              <a:t>小</a:t>
            </a:r>
            <a:r>
              <a:rPr lang="en-US" altLang="zh-CN" dirty="0"/>
              <a:t>Z</a:t>
            </a:r>
            <a:r>
              <a:rPr lang="zh-CN" altLang="en-US" dirty="0"/>
              <a:t>的袜子（区间每个数出现次数平方和）：双向规约</a:t>
            </a:r>
            <a:r>
              <a:rPr lang="en-US" altLang="zh-CN" dirty="0"/>
              <a:t>01</a:t>
            </a:r>
            <a:r>
              <a:rPr lang="zh-CN" altLang="en-US" dirty="0"/>
              <a:t>矩阵乘法</a:t>
            </a:r>
            <a:endParaRPr lang="en-US" altLang="zh-CN" dirty="0"/>
          </a:p>
          <a:p>
            <a:r>
              <a:rPr lang="zh-CN" altLang="en-US" dirty="0"/>
              <a:t>区间逆序对：双向规约</a:t>
            </a:r>
            <a:r>
              <a:rPr lang="en-US" altLang="zh-CN" dirty="0"/>
              <a:t>01</a:t>
            </a:r>
            <a:r>
              <a:rPr lang="zh-CN" altLang="en-US" dirty="0"/>
              <a:t>矩阵乘法</a:t>
            </a:r>
            <a:endParaRPr lang="en-US" altLang="zh-CN" dirty="0"/>
          </a:p>
          <a:p>
            <a:r>
              <a:rPr lang="zh-CN" altLang="en-US" dirty="0"/>
              <a:t>区间众数：单向规约布尔矩阵乘法</a:t>
            </a:r>
            <a:endParaRPr lang="en-US" altLang="zh-CN" dirty="0"/>
          </a:p>
          <a:p>
            <a:r>
              <a:rPr lang="zh-CN" altLang="en-US" dirty="0"/>
              <a:t>链颜色数：单向规约</a:t>
            </a:r>
            <a:r>
              <a:rPr lang="en-US" altLang="zh-CN" dirty="0"/>
              <a:t>01</a:t>
            </a:r>
            <a:r>
              <a:rPr lang="zh-CN" altLang="en-US" dirty="0"/>
              <a:t>矩阵乘法</a:t>
            </a:r>
            <a:endParaRPr lang="en-US" altLang="zh-CN" dirty="0"/>
          </a:p>
          <a:p>
            <a:endParaRPr lang="zh-CN" altLang="en-US" dirty="0"/>
          </a:p>
        </p:txBody>
      </p:sp>
    </p:spTree>
    <p:extLst>
      <p:ext uri="{BB962C8B-B14F-4D97-AF65-F5344CB8AC3E}">
        <p14:creationId xmlns:p14="http://schemas.microsoft.com/office/powerpoint/2010/main" val="353672129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B3EB8-2F60-49B3-9AEC-681ADC342FC1}"/>
              </a:ext>
            </a:extLst>
          </p:cNvPr>
          <p:cNvSpPr>
            <a:spLocks noGrp="1"/>
          </p:cNvSpPr>
          <p:nvPr>
            <p:ph type="title"/>
          </p:nvPr>
        </p:nvSpPr>
        <p:spPr/>
        <p:txBody>
          <a:bodyPr/>
          <a:lstStyle/>
          <a:p>
            <a:r>
              <a:rPr lang="zh-CN" altLang="en-US" dirty="0"/>
              <a:t>目前有规约的问题</a:t>
            </a:r>
          </a:p>
        </p:txBody>
      </p:sp>
      <p:sp>
        <p:nvSpPr>
          <p:cNvPr id="3" name="内容占位符 2">
            <a:extLst>
              <a:ext uri="{FF2B5EF4-FFF2-40B4-BE49-F238E27FC236}">
                <a16:creationId xmlns:a16="http://schemas.microsoft.com/office/drawing/2014/main" id="{0D224D64-1DC4-4488-A167-6475CC01ED11}"/>
              </a:ext>
            </a:extLst>
          </p:cNvPr>
          <p:cNvSpPr>
            <a:spLocks noGrp="1"/>
          </p:cNvSpPr>
          <p:nvPr>
            <p:ph idx="1"/>
          </p:nvPr>
        </p:nvSpPr>
        <p:spPr/>
        <p:txBody>
          <a:bodyPr/>
          <a:lstStyle/>
          <a:p>
            <a:r>
              <a:rPr lang="zh-CN" altLang="en-US" dirty="0"/>
              <a:t>区间出现次数奇数次的数个数：单向规约</a:t>
            </a:r>
            <a:r>
              <a:rPr lang="en-US" altLang="zh-CN" dirty="0"/>
              <a:t>01</a:t>
            </a:r>
            <a:r>
              <a:rPr lang="zh-CN" altLang="en-US" dirty="0"/>
              <a:t>矩阵乘法</a:t>
            </a:r>
            <a:endParaRPr lang="en-US" altLang="zh-CN" dirty="0"/>
          </a:p>
          <a:p>
            <a:r>
              <a:rPr lang="zh-CN" altLang="en-US" dirty="0"/>
              <a:t>区间最大的</a:t>
            </a:r>
            <a:r>
              <a:rPr lang="en-US" altLang="zh-CN" dirty="0"/>
              <a:t>|</a:t>
            </a:r>
            <a:r>
              <a:rPr lang="en-US" altLang="zh-CN" dirty="0" err="1"/>
              <a:t>i</a:t>
            </a:r>
            <a:r>
              <a:rPr lang="en-US" altLang="zh-CN" dirty="0"/>
              <a:t>-j|</a:t>
            </a:r>
            <a:r>
              <a:rPr lang="zh-CN" altLang="en-US" dirty="0"/>
              <a:t>满足</a:t>
            </a:r>
            <a:r>
              <a:rPr lang="en-US" altLang="zh-CN" dirty="0"/>
              <a:t>ai==</a:t>
            </a:r>
            <a:r>
              <a:rPr lang="en-US" altLang="zh-CN" dirty="0" err="1"/>
              <a:t>aj</a:t>
            </a:r>
            <a:r>
              <a:rPr lang="zh-CN" altLang="en-US" dirty="0"/>
              <a:t>：单向规约</a:t>
            </a:r>
            <a:r>
              <a:rPr lang="en-US" altLang="zh-CN" dirty="0"/>
              <a:t>max-plus</a:t>
            </a:r>
            <a:r>
              <a:rPr lang="zh-CN" altLang="en-US" dirty="0"/>
              <a:t>矩阵乘法（好像是）</a:t>
            </a:r>
            <a:endParaRPr lang="en-US" altLang="zh-CN" dirty="0"/>
          </a:p>
          <a:p>
            <a:r>
              <a:rPr lang="zh-CN" altLang="en-US" dirty="0"/>
              <a:t>区间加，区间小于</a:t>
            </a:r>
            <a:r>
              <a:rPr lang="en-US" altLang="zh-CN" dirty="0"/>
              <a:t>x</a:t>
            </a:r>
            <a:r>
              <a:rPr lang="zh-CN" altLang="en-US" dirty="0"/>
              <a:t>的数个数：单向规约</a:t>
            </a:r>
            <a:r>
              <a:rPr lang="en-US" altLang="zh-CN" dirty="0"/>
              <a:t>01</a:t>
            </a:r>
            <a:r>
              <a:rPr lang="zh-CN" altLang="en-US" dirty="0"/>
              <a:t>矩阵乘法</a:t>
            </a:r>
            <a:endParaRPr lang="en-US" altLang="zh-CN" dirty="0"/>
          </a:p>
          <a:p>
            <a:r>
              <a:rPr lang="zh-CN" altLang="en-US" dirty="0"/>
              <a:t>区间加，区间</a:t>
            </a:r>
            <a:r>
              <a:rPr lang="en-US" altLang="zh-CN" dirty="0"/>
              <a:t>kth</a:t>
            </a:r>
            <a:r>
              <a:rPr lang="zh-CN" altLang="en-US" dirty="0"/>
              <a:t> ：单向规约</a:t>
            </a:r>
            <a:r>
              <a:rPr lang="en-US" altLang="zh-CN" dirty="0"/>
              <a:t>01</a:t>
            </a:r>
            <a:r>
              <a:rPr lang="zh-CN" altLang="en-US" dirty="0"/>
              <a:t>矩阵乘法</a:t>
            </a:r>
            <a:endParaRPr lang="en-US" altLang="zh-CN" dirty="0"/>
          </a:p>
          <a:p>
            <a:endParaRPr lang="zh-CN" altLang="en-US" dirty="0"/>
          </a:p>
        </p:txBody>
      </p:sp>
    </p:spTree>
    <p:extLst>
      <p:ext uri="{BB962C8B-B14F-4D97-AF65-F5344CB8AC3E}">
        <p14:creationId xmlns:p14="http://schemas.microsoft.com/office/powerpoint/2010/main" val="13955720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87FB3-8D0B-4AA3-A2C8-21BDABDB287E}"/>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34809E6D-DE27-4074-8CE6-106E46D1C2C6}"/>
              </a:ext>
            </a:extLst>
          </p:cNvPr>
          <p:cNvSpPr>
            <a:spLocks noGrp="1"/>
          </p:cNvSpPr>
          <p:nvPr>
            <p:ph idx="1"/>
          </p:nvPr>
        </p:nvSpPr>
        <p:spPr/>
        <p:txBody>
          <a:bodyPr/>
          <a:lstStyle/>
          <a:p>
            <a:r>
              <a:rPr lang="zh-CN" altLang="en-US" dirty="0"/>
              <a:t>假设给你一个黑箱，可以解决链颜色数问题，如何用这个黑箱来解决</a:t>
            </a:r>
            <a:r>
              <a:rPr lang="en-US" altLang="zh-CN" dirty="0"/>
              <a:t>01</a:t>
            </a:r>
            <a:r>
              <a:rPr lang="zh-CN" altLang="en-US" dirty="0"/>
              <a:t>矩阵乘法？</a:t>
            </a:r>
            <a:endParaRPr lang="en-US" altLang="zh-CN" dirty="0"/>
          </a:p>
          <a:p>
            <a:r>
              <a:rPr lang="zh-CN" altLang="en-US" dirty="0"/>
              <a:t>指</a:t>
            </a:r>
            <a:r>
              <a:rPr lang="en-US" altLang="zh-CN" dirty="0"/>
              <a:t>Ans[</a:t>
            </a:r>
            <a:r>
              <a:rPr lang="en-US" altLang="zh-CN" dirty="0" err="1"/>
              <a:t>i</a:t>
            </a:r>
            <a:r>
              <a:rPr lang="en-US" altLang="zh-CN" dirty="0"/>
              <a:t>][j] = </a:t>
            </a:r>
            <a:r>
              <a:rPr lang="en-US" altLang="zh-CN" dirty="0" err="1"/>
              <a:t>sum_k</a:t>
            </a:r>
            <a:r>
              <a:rPr lang="en-US" altLang="zh-CN" dirty="0"/>
              <a:t> A[</a:t>
            </a:r>
            <a:r>
              <a:rPr lang="en-US" altLang="zh-CN" dirty="0" err="1"/>
              <a:t>i</a:t>
            </a:r>
            <a:r>
              <a:rPr lang="en-US" altLang="zh-CN" dirty="0"/>
              <a:t>][k] </a:t>
            </a:r>
            <a:r>
              <a:rPr lang="zh-CN" altLang="en-US" dirty="0"/>
              <a:t>*</a:t>
            </a:r>
            <a:r>
              <a:rPr lang="en-US" altLang="zh-CN" dirty="0"/>
              <a:t> B[k][j]</a:t>
            </a:r>
            <a:r>
              <a:rPr lang="zh-CN" altLang="en-US" dirty="0"/>
              <a:t>，值是</a:t>
            </a:r>
            <a:r>
              <a:rPr lang="en-US" altLang="zh-CN" dirty="0"/>
              <a:t>[0,1]</a:t>
            </a:r>
            <a:r>
              <a:rPr lang="zh-CN" altLang="en-US" dirty="0"/>
              <a:t>中的整数</a:t>
            </a:r>
          </a:p>
        </p:txBody>
      </p:sp>
    </p:spTree>
    <p:extLst>
      <p:ext uri="{BB962C8B-B14F-4D97-AF65-F5344CB8AC3E}">
        <p14:creationId xmlns:p14="http://schemas.microsoft.com/office/powerpoint/2010/main" val="3887493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20734-6908-4426-8580-A579A74A61AA}"/>
              </a:ext>
            </a:extLst>
          </p:cNvPr>
          <p:cNvSpPr>
            <a:spLocks noGrp="1"/>
          </p:cNvSpPr>
          <p:nvPr>
            <p:ph type="title"/>
          </p:nvPr>
        </p:nvSpPr>
        <p:spPr/>
        <p:txBody>
          <a:bodyPr/>
          <a:lstStyle/>
          <a:p>
            <a:r>
              <a:rPr lang="zh-CN" altLang="en-US" dirty="0"/>
              <a:t>规约</a:t>
            </a:r>
          </a:p>
        </p:txBody>
      </p:sp>
      <p:sp>
        <p:nvSpPr>
          <p:cNvPr id="3" name="内容占位符 2">
            <a:extLst>
              <a:ext uri="{FF2B5EF4-FFF2-40B4-BE49-F238E27FC236}">
                <a16:creationId xmlns:a16="http://schemas.microsoft.com/office/drawing/2014/main" id="{7A7FE8A5-6CAD-4D20-BC98-5DD69F9408A8}"/>
              </a:ext>
            </a:extLst>
          </p:cNvPr>
          <p:cNvSpPr>
            <a:spLocks noGrp="1"/>
          </p:cNvSpPr>
          <p:nvPr>
            <p:ph idx="1"/>
          </p:nvPr>
        </p:nvSpPr>
        <p:spPr/>
        <p:txBody>
          <a:bodyPr>
            <a:normAutofit fontScale="85000" lnSpcReduction="10000"/>
          </a:bodyPr>
          <a:lstStyle/>
          <a:p>
            <a:r>
              <a:rPr lang="zh-CN" altLang="en-US" dirty="0"/>
              <a:t>我们可以构造一棵：</a:t>
            </a:r>
            <a:endParaRPr lang="en-US" altLang="zh-CN" dirty="0"/>
          </a:p>
          <a:p>
            <a:r>
              <a:rPr lang="zh-CN" altLang="en-US" dirty="0"/>
              <a:t>根有</a:t>
            </a:r>
            <a:r>
              <a:rPr lang="en-US" altLang="zh-CN" dirty="0" err="1"/>
              <a:t>sqrtn</a:t>
            </a:r>
            <a:r>
              <a:rPr lang="zh-CN" altLang="en-US" dirty="0"/>
              <a:t>叉，下面接了</a:t>
            </a:r>
            <a:r>
              <a:rPr lang="en-US" altLang="zh-CN" dirty="0" err="1"/>
              <a:t>sqrtn</a:t>
            </a:r>
            <a:r>
              <a:rPr lang="zh-CN" altLang="en-US" dirty="0"/>
              <a:t>条链的树，总共</a:t>
            </a:r>
            <a:r>
              <a:rPr lang="en-US" altLang="zh-CN" dirty="0" err="1"/>
              <a:t>sqrtn</a:t>
            </a:r>
            <a:r>
              <a:rPr lang="zh-CN" altLang="en-US" dirty="0"/>
              <a:t>种权值</a:t>
            </a:r>
            <a:endParaRPr lang="en-US" altLang="zh-CN" dirty="0"/>
          </a:p>
          <a:p>
            <a:r>
              <a:rPr lang="zh-CN" altLang="en-US" dirty="0"/>
              <a:t>每次选出前</a:t>
            </a:r>
            <a:r>
              <a:rPr lang="en-US" altLang="zh-CN" dirty="0" err="1"/>
              <a:t>sqrtn</a:t>
            </a:r>
            <a:r>
              <a:rPr lang="en-US" altLang="zh-CN" dirty="0"/>
              <a:t>/2</a:t>
            </a:r>
            <a:r>
              <a:rPr lang="zh-CN" altLang="en-US" dirty="0"/>
              <a:t>条链，和后</a:t>
            </a:r>
            <a:r>
              <a:rPr lang="en-US" altLang="zh-CN" dirty="0" err="1"/>
              <a:t>sqrtn</a:t>
            </a:r>
            <a:r>
              <a:rPr lang="en-US" altLang="zh-CN" dirty="0"/>
              <a:t>/2</a:t>
            </a:r>
            <a:r>
              <a:rPr lang="zh-CN" altLang="en-US" dirty="0"/>
              <a:t>条链，总共有</a:t>
            </a:r>
            <a:r>
              <a:rPr lang="en-US" altLang="zh-CN" dirty="0"/>
              <a:t>O( n )</a:t>
            </a:r>
            <a:r>
              <a:rPr lang="zh-CN" altLang="en-US" dirty="0"/>
              <a:t>种不同的询问，询问这些链的并的颜色数</a:t>
            </a:r>
            <a:endParaRPr lang="en-US" altLang="zh-CN" dirty="0"/>
          </a:p>
          <a:p>
            <a:r>
              <a:rPr lang="zh-CN" altLang="en-US" dirty="0"/>
              <a:t>记：</a:t>
            </a:r>
            <a:endParaRPr lang="en-US" altLang="zh-CN" dirty="0"/>
          </a:p>
          <a:p>
            <a:r>
              <a:rPr lang="en-US" altLang="zh-CN" dirty="0"/>
              <a:t>A[</a:t>
            </a:r>
            <a:r>
              <a:rPr lang="en-US" altLang="zh-CN" dirty="0" err="1"/>
              <a:t>i</a:t>
            </a:r>
            <a:r>
              <a:rPr lang="en-US" altLang="zh-CN" dirty="0"/>
              <a:t>][j]</a:t>
            </a:r>
            <a:r>
              <a:rPr lang="zh-CN" altLang="en-US" dirty="0"/>
              <a:t>表示第</a:t>
            </a:r>
            <a:r>
              <a:rPr lang="en-US" altLang="zh-CN" dirty="0" err="1"/>
              <a:t>i</a:t>
            </a:r>
            <a:r>
              <a:rPr lang="zh-CN" altLang="en-US" dirty="0"/>
              <a:t>条链是否有第</a:t>
            </a:r>
            <a:r>
              <a:rPr lang="en-US" altLang="zh-CN" dirty="0"/>
              <a:t>j</a:t>
            </a:r>
            <a:r>
              <a:rPr lang="zh-CN" altLang="en-US" dirty="0"/>
              <a:t>种颜色，这里</a:t>
            </a:r>
            <a:r>
              <a:rPr lang="en-US" altLang="zh-CN" dirty="0" err="1"/>
              <a:t>i</a:t>
            </a:r>
            <a:r>
              <a:rPr lang="en-US" altLang="zh-CN" dirty="0"/>
              <a:t>&lt;</a:t>
            </a:r>
            <a:r>
              <a:rPr lang="en-US" altLang="zh-CN" dirty="0" err="1"/>
              <a:t>sqrtn</a:t>
            </a:r>
            <a:r>
              <a:rPr lang="en-US" altLang="zh-CN" dirty="0"/>
              <a:t>/2</a:t>
            </a:r>
          </a:p>
          <a:p>
            <a:r>
              <a:rPr lang="en-US" altLang="zh-CN" dirty="0"/>
              <a:t>B[k][j]</a:t>
            </a:r>
            <a:r>
              <a:rPr lang="zh-CN" altLang="en-US" dirty="0"/>
              <a:t>表示第</a:t>
            </a:r>
            <a:r>
              <a:rPr lang="en-US" altLang="zh-CN" dirty="0"/>
              <a:t>k</a:t>
            </a:r>
            <a:r>
              <a:rPr lang="zh-CN" altLang="en-US" dirty="0"/>
              <a:t>条链是否有第</a:t>
            </a:r>
            <a:r>
              <a:rPr lang="en-US" altLang="zh-CN" dirty="0"/>
              <a:t>j</a:t>
            </a:r>
            <a:r>
              <a:rPr lang="zh-CN" altLang="en-US" dirty="0"/>
              <a:t>种颜色，这里</a:t>
            </a:r>
            <a:r>
              <a:rPr lang="en-US" altLang="zh-CN" dirty="0"/>
              <a:t>k&gt;=</a:t>
            </a:r>
            <a:r>
              <a:rPr lang="en-US" altLang="zh-CN" dirty="0" err="1"/>
              <a:t>sqrtn</a:t>
            </a:r>
            <a:r>
              <a:rPr lang="en-US" altLang="zh-CN" dirty="0"/>
              <a:t>/2</a:t>
            </a:r>
          </a:p>
          <a:p>
            <a:endParaRPr lang="zh-CN" altLang="en-US" dirty="0"/>
          </a:p>
        </p:txBody>
      </p:sp>
    </p:spTree>
    <p:extLst>
      <p:ext uri="{BB962C8B-B14F-4D97-AF65-F5344CB8AC3E}">
        <p14:creationId xmlns:p14="http://schemas.microsoft.com/office/powerpoint/2010/main" val="3424848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40E12-446A-4528-A68A-259ACCCE59CF}"/>
              </a:ext>
            </a:extLst>
          </p:cNvPr>
          <p:cNvSpPr>
            <a:spLocks noGrp="1"/>
          </p:cNvSpPr>
          <p:nvPr>
            <p:ph type="title"/>
          </p:nvPr>
        </p:nvSpPr>
        <p:spPr/>
        <p:txBody>
          <a:bodyPr/>
          <a:lstStyle/>
          <a:p>
            <a:r>
              <a:rPr lang="zh-CN" altLang="en-US" dirty="0"/>
              <a:t>规约</a:t>
            </a:r>
          </a:p>
        </p:txBody>
      </p:sp>
      <p:sp>
        <p:nvSpPr>
          <p:cNvPr id="3" name="内容占位符 2">
            <a:extLst>
              <a:ext uri="{FF2B5EF4-FFF2-40B4-BE49-F238E27FC236}">
                <a16:creationId xmlns:a16="http://schemas.microsoft.com/office/drawing/2014/main" id="{BA66D056-4FCF-4EBA-9708-48F8625F6FAB}"/>
              </a:ext>
            </a:extLst>
          </p:cNvPr>
          <p:cNvSpPr>
            <a:spLocks noGrp="1"/>
          </p:cNvSpPr>
          <p:nvPr>
            <p:ph idx="1"/>
          </p:nvPr>
        </p:nvSpPr>
        <p:spPr/>
        <p:txBody>
          <a:bodyPr/>
          <a:lstStyle/>
          <a:p>
            <a:r>
              <a:rPr lang="zh-CN" altLang="en-US" dirty="0"/>
              <a:t>可以发现我们的询问即</a:t>
            </a:r>
            <a:endParaRPr lang="en-US" altLang="zh-CN" dirty="0"/>
          </a:p>
          <a:p>
            <a:r>
              <a:rPr lang="en-US" altLang="zh-CN" dirty="0"/>
              <a:t>Ans[</a:t>
            </a:r>
            <a:r>
              <a:rPr lang="en-US" altLang="zh-CN" dirty="0" err="1"/>
              <a:t>i</a:t>
            </a:r>
            <a:r>
              <a:rPr lang="en-US" altLang="zh-CN" dirty="0"/>
              <a:t>][j] = </a:t>
            </a:r>
            <a:r>
              <a:rPr lang="en-US" altLang="zh-CN" dirty="0" err="1"/>
              <a:t>sum_k</a:t>
            </a:r>
            <a:r>
              <a:rPr lang="en-US" altLang="zh-CN" dirty="0"/>
              <a:t> A[</a:t>
            </a:r>
            <a:r>
              <a:rPr lang="en-US" altLang="zh-CN" dirty="0" err="1"/>
              <a:t>i</a:t>
            </a:r>
            <a:r>
              <a:rPr lang="en-US" altLang="zh-CN" dirty="0"/>
              <a:t>][k] | B[j][k]</a:t>
            </a:r>
          </a:p>
          <a:p>
            <a:r>
              <a:rPr lang="zh-CN" altLang="en-US" dirty="0"/>
              <a:t>令</a:t>
            </a:r>
            <a:r>
              <a:rPr lang="en-US" altLang="zh-CN" dirty="0"/>
              <a:t>C = B^T</a:t>
            </a:r>
          </a:p>
          <a:p>
            <a:r>
              <a:rPr lang="zh-CN" altLang="en-US" dirty="0"/>
              <a:t>则</a:t>
            </a:r>
            <a:endParaRPr lang="en-US" altLang="zh-CN" dirty="0"/>
          </a:p>
          <a:p>
            <a:r>
              <a:rPr lang="en-US" altLang="zh-CN" dirty="0"/>
              <a:t>Ans[</a:t>
            </a:r>
            <a:r>
              <a:rPr lang="en-US" altLang="zh-CN" dirty="0" err="1"/>
              <a:t>i</a:t>
            </a:r>
            <a:r>
              <a:rPr lang="en-US" altLang="zh-CN" dirty="0"/>
              <a:t>][j] = </a:t>
            </a:r>
            <a:r>
              <a:rPr lang="en-US" altLang="zh-CN" dirty="0" err="1"/>
              <a:t>sum_k</a:t>
            </a:r>
            <a:r>
              <a:rPr lang="en-US" altLang="zh-CN" dirty="0"/>
              <a:t> A[</a:t>
            </a:r>
            <a:r>
              <a:rPr lang="en-US" altLang="zh-CN" dirty="0" err="1"/>
              <a:t>i</a:t>
            </a:r>
            <a:r>
              <a:rPr lang="en-US" altLang="zh-CN" dirty="0"/>
              <a:t>][k] | C[k][j]</a:t>
            </a:r>
          </a:p>
        </p:txBody>
      </p:sp>
    </p:spTree>
    <p:extLst>
      <p:ext uri="{BB962C8B-B14F-4D97-AF65-F5344CB8AC3E}">
        <p14:creationId xmlns:p14="http://schemas.microsoft.com/office/powerpoint/2010/main" val="20220260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43B3D-08E3-48F6-828B-ACFE67E9EA83}"/>
              </a:ext>
            </a:extLst>
          </p:cNvPr>
          <p:cNvSpPr>
            <a:spLocks noGrp="1"/>
          </p:cNvSpPr>
          <p:nvPr>
            <p:ph type="title"/>
          </p:nvPr>
        </p:nvSpPr>
        <p:spPr/>
        <p:txBody>
          <a:bodyPr/>
          <a:lstStyle/>
          <a:p>
            <a:r>
              <a:rPr lang="zh-CN" altLang="en-US" dirty="0"/>
              <a:t>规约</a:t>
            </a:r>
          </a:p>
        </p:txBody>
      </p:sp>
      <p:sp>
        <p:nvSpPr>
          <p:cNvPr id="3" name="内容占位符 2">
            <a:extLst>
              <a:ext uri="{FF2B5EF4-FFF2-40B4-BE49-F238E27FC236}">
                <a16:creationId xmlns:a16="http://schemas.microsoft.com/office/drawing/2014/main" id="{50604D15-CB9D-43AC-857C-2093E2CFFB41}"/>
              </a:ext>
            </a:extLst>
          </p:cNvPr>
          <p:cNvSpPr>
            <a:spLocks noGrp="1"/>
          </p:cNvSpPr>
          <p:nvPr>
            <p:ph idx="1"/>
          </p:nvPr>
        </p:nvSpPr>
        <p:spPr/>
        <p:txBody>
          <a:bodyPr>
            <a:normAutofit fontScale="92500" lnSpcReduction="20000"/>
          </a:bodyPr>
          <a:lstStyle/>
          <a:p>
            <a:r>
              <a:rPr lang="zh-CN" altLang="en-US" dirty="0"/>
              <a:t>由于值域是</a:t>
            </a:r>
            <a:r>
              <a:rPr lang="en-US" altLang="zh-CN" dirty="0"/>
              <a:t>01</a:t>
            </a:r>
            <a:r>
              <a:rPr lang="zh-CN" altLang="en-US" dirty="0"/>
              <a:t>，所以</a:t>
            </a:r>
            <a:r>
              <a:rPr lang="en-US" altLang="zh-CN" dirty="0"/>
              <a:t>&amp;</a:t>
            </a:r>
            <a:r>
              <a:rPr lang="zh-CN" altLang="en-US" dirty="0"/>
              <a:t>和*等价，把每个数取反之后</a:t>
            </a:r>
            <a:r>
              <a:rPr lang="en-US" altLang="zh-CN" dirty="0"/>
              <a:t>|</a:t>
            </a:r>
            <a:r>
              <a:rPr lang="zh-CN" altLang="en-US" dirty="0"/>
              <a:t>就变成</a:t>
            </a:r>
            <a:r>
              <a:rPr lang="en-US" altLang="zh-CN" dirty="0"/>
              <a:t>&amp;</a:t>
            </a:r>
            <a:r>
              <a:rPr lang="zh-CN" altLang="en-US" dirty="0"/>
              <a:t>了</a:t>
            </a:r>
            <a:endParaRPr lang="en-US" altLang="zh-CN" dirty="0"/>
          </a:p>
          <a:p>
            <a:r>
              <a:rPr lang="zh-CN" altLang="en-US" dirty="0"/>
              <a:t>所以</a:t>
            </a:r>
            <a:endParaRPr lang="en-US" altLang="zh-CN" dirty="0"/>
          </a:p>
          <a:p>
            <a:r>
              <a:rPr lang="en-US" altLang="zh-CN" dirty="0"/>
              <a:t>Ans[</a:t>
            </a:r>
            <a:r>
              <a:rPr lang="en-US" altLang="zh-CN" dirty="0" err="1"/>
              <a:t>i</a:t>
            </a:r>
            <a:r>
              <a:rPr lang="en-US" altLang="zh-CN" dirty="0"/>
              <a:t>][j] = </a:t>
            </a:r>
            <a:r>
              <a:rPr lang="en-US" altLang="zh-CN" dirty="0" err="1"/>
              <a:t>sum_k</a:t>
            </a:r>
            <a:r>
              <a:rPr lang="en-US" altLang="zh-CN" dirty="0"/>
              <a:t> A[</a:t>
            </a:r>
            <a:r>
              <a:rPr lang="en-US" altLang="zh-CN" dirty="0" err="1"/>
              <a:t>i</a:t>
            </a:r>
            <a:r>
              <a:rPr lang="en-US" altLang="zh-CN" dirty="0"/>
              <a:t>][k] * C[k][j]</a:t>
            </a:r>
            <a:endParaRPr lang="zh-CN" altLang="en-US" dirty="0"/>
          </a:p>
          <a:p>
            <a:endParaRPr lang="en-US" altLang="zh-CN" dirty="0"/>
          </a:p>
          <a:p>
            <a:r>
              <a:rPr lang="zh-CN" altLang="en-US" dirty="0"/>
              <a:t>我们通过这个黑箱实现了</a:t>
            </a:r>
            <a:r>
              <a:rPr lang="en-US" altLang="zh-CN" dirty="0" err="1"/>
              <a:t>sqrtn</a:t>
            </a:r>
            <a:r>
              <a:rPr lang="en-US" altLang="zh-CN" dirty="0"/>
              <a:t>*</a:t>
            </a:r>
            <a:r>
              <a:rPr lang="en-US" altLang="zh-CN" dirty="0" err="1"/>
              <a:t>sqrtn</a:t>
            </a:r>
            <a:r>
              <a:rPr lang="zh-CN" altLang="en-US" dirty="0"/>
              <a:t> </a:t>
            </a:r>
            <a:r>
              <a:rPr lang="en-US" altLang="zh-CN" dirty="0"/>
              <a:t>01</a:t>
            </a:r>
            <a:r>
              <a:rPr lang="zh-CN" altLang="en-US" dirty="0"/>
              <a:t>矩阵的矩阵乘法</a:t>
            </a:r>
            <a:endParaRPr lang="en-US" altLang="zh-CN" dirty="0"/>
          </a:p>
          <a:p>
            <a:r>
              <a:rPr lang="zh-CN" altLang="en-US" dirty="0"/>
              <a:t>注意到这里规约是单向的，也就是说我们无法依靠快速矩阵乘法来得到低于</a:t>
            </a:r>
            <a:r>
              <a:rPr lang="en-US" altLang="zh-CN" dirty="0"/>
              <a:t>O( n^1.5 )</a:t>
            </a:r>
            <a:r>
              <a:rPr lang="zh-CN" altLang="en-US" dirty="0"/>
              <a:t>的链颜色数算法</a:t>
            </a:r>
          </a:p>
        </p:txBody>
      </p:sp>
    </p:spTree>
    <p:extLst>
      <p:ext uri="{BB962C8B-B14F-4D97-AF65-F5344CB8AC3E}">
        <p14:creationId xmlns:p14="http://schemas.microsoft.com/office/powerpoint/2010/main" val="1116182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en-US" altLang="zh-CN" dirty="0"/>
              <a:t>Problem</a:t>
            </a:r>
            <a:endParaRPr lang="zh-CN" altLang="en-US" dirty="0"/>
          </a:p>
        </p:txBody>
      </p:sp>
      <p:sp>
        <p:nvSpPr>
          <p:cNvPr id="56323" name="内容占位符 2"/>
          <p:cNvSpPr>
            <a:spLocks noGrp="1" noChangeArrowheads="1"/>
          </p:cNvSpPr>
          <p:nvPr>
            <p:ph idx="1"/>
          </p:nvPr>
        </p:nvSpPr>
        <p:spPr/>
        <p:txBody>
          <a:bodyPr/>
          <a:lstStyle/>
          <a:p>
            <a:pPr eaLnBrk="1" hangingPunct="1"/>
            <a:r>
              <a:rPr lang="zh-CN" altLang="en-US" sz="2800" dirty="0"/>
              <a:t>如果只是区间加或者区间乘，直接打个标记就可以了</a:t>
            </a:r>
          </a:p>
          <a:p>
            <a:pPr eaLnBrk="1" hangingPunct="1"/>
            <a:r>
              <a:rPr lang="zh-CN" altLang="en-US" sz="2800" dirty="0"/>
              <a:t>但是同时有两个操作怎么办</a:t>
            </a:r>
            <a:endParaRPr lang="en-US" altLang="zh-CN" sz="2800" dirty="0"/>
          </a:p>
          <a:p>
            <a:pPr eaLnBrk="1" hangingPunct="1"/>
            <a:endParaRPr lang="zh-CN" altLang="en-US"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大分块</a:t>
            </a:r>
          </a:p>
        </p:txBody>
      </p:sp>
      <p:sp>
        <p:nvSpPr>
          <p:cNvPr id="3" name="副标题 2"/>
          <p:cNvSpPr>
            <a:spLocks noGrp="1"/>
          </p:cNvSpPr>
          <p:nvPr>
            <p:ph type="subTitle" idx="1"/>
          </p:nvPr>
        </p:nvSpPr>
        <p:spPr/>
        <p:txBody>
          <a:bodyPr>
            <a:normAutofit/>
          </a:bodyPr>
          <a:lstStyle/>
          <a:p>
            <a:r>
              <a:rPr lang="zh-CN" altLang="en-US" dirty="0"/>
              <a:t>目前最</a:t>
            </a:r>
            <a:r>
              <a:rPr lang="zh-CN" altLang="en-US"/>
              <a:t>复杂的根号数据结构</a:t>
            </a:r>
            <a:r>
              <a:rPr lang="zh-CN" altLang="en-US" dirty="0"/>
              <a:t>题</a:t>
            </a:r>
            <a:endParaRPr lang="en-US" altLang="zh-CN"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未来日记</a:t>
            </a:r>
          </a:p>
        </p:txBody>
      </p:sp>
      <p:sp>
        <p:nvSpPr>
          <p:cNvPr id="3" name="内容占位符 2"/>
          <p:cNvSpPr>
            <a:spLocks noGrp="1"/>
          </p:cNvSpPr>
          <p:nvPr>
            <p:ph idx="1"/>
          </p:nvPr>
        </p:nvSpPr>
        <p:spPr/>
        <p:txBody>
          <a:bodyPr/>
          <a:lstStyle/>
          <a:p>
            <a:r>
              <a:rPr lang="zh-CN" altLang="en-US" dirty="0"/>
              <a:t>最初分块</a:t>
            </a:r>
            <a:endParaRPr lang="en-US" altLang="zh-CN" dirty="0"/>
          </a:p>
          <a:p>
            <a:r>
              <a:rPr lang="en-US" altLang="zh-CN" dirty="0"/>
              <a:t>2017 Multi-University Training Contest 4 M</a:t>
            </a:r>
          </a:p>
          <a:p>
            <a:endParaRPr lang="en-US" altLang="zh-CN" dirty="0"/>
          </a:p>
          <a:p>
            <a:r>
              <a:rPr lang="zh-CN" altLang="en-US" dirty="0"/>
              <a:t>给你一个序列</a:t>
            </a:r>
          </a:p>
          <a:p>
            <a:r>
              <a:rPr lang="en-US" altLang="zh-CN" dirty="0"/>
              <a:t>1.</a:t>
            </a:r>
            <a:r>
              <a:rPr lang="zh-CN" altLang="en-US" dirty="0"/>
              <a:t>区间所有</a:t>
            </a:r>
            <a:r>
              <a:rPr lang="en-US" altLang="zh-CN" dirty="0"/>
              <a:t>x</a:t>
            </a:r>
            <a:r>
              <a:rPr lang="zh-CN" altLang="en-US" dirty="0"/>
              <a:t>变成</a:t>
            </a:r>
            <a:r>
              <a:rPr lang="en-US" altLang="zh-CN" dirty="0"/>
              <a:t>y </a:t>
            </a:r>
          </a:p>
          <a:p>
            <a:r>
              <a:rPr lang="en-US" altLang="zh-CN" dirty="0"/>
              <a:t>2.</a:t>
            </a:r>
            <a:r>
              <a:rPr lang="zh-CN" altLang="en-US" dirty="0"/>
              <a:t>区间</a:t>
            </a:r>
            <a:r>
              <a:rPr lang="en-US" altLang="zh-CN" dirty="0" err="1"/>
              <a:t>kth</a:t>
            </a:r>
            <a:r>
              <a:rPr lang="en-US" altLang="zh-CN" dirty="0"/>
              <a:t> </a:t>
            </a:r>
            <a:endParaRPr lang="zh-CN" altLang="en-US" dirty="0"/>
          </a:p>
          <a:p>
            <a:endParaRPr lang="zh-CN" alt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未来日记</a:t>
            </a:r>
          </a:p>
        </p:txBody>
      </p:sp>
      <p:sp>
        <p:nvSpPr>
          <p:cNvPr id="3" name="内容占位符 2"/>
          <p:cNvSpPr>
            <a:spLocks noGrp="1"/>
          </p:cNvSpPr>
          <p:nvPr>
            <p:ph idx="1"/>
          </p:nvPr>
        </p:nvSpPr>
        <p:spPr/>
        <p:txBody>
          <a:bodyPr/>
          <a:lstStyle/>
          <a:p>
            <a:r>
              <a:rPr lang="zh-CN" altLang="en-US" dirty="0"/>
              <a:t>对这题的评价：</a:t>
            </a:r>
            <a:r>
              <a:rPr lang="en-US" altLang="zh-CN" dirty="0"/>
              <a:t>8-9/11</a:t>
            </a:r>
            <a:endParaRPr lang="zh-CN" altLang="en-US" dirty="0"/>
          </a:p>
          <a:p>
            <a:endParaRPr lang="zh-CN" altLang="en-US"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先考虑如何求区间第</a:t>
            </a:r>
            <a:r>
              <a:rPr lang="en-US" altLang="zh-CN" dirty="0"/>
              <a:t>k</a:t>
            </a:r>
            <a:r>
              <a:rPr lang="zh-CN" altLang="en-US" dirty="0"/>
              <a:t>小值。对序列和权值都进行分块，设</a:t>
            </a:r>
            <a:r>
              <a:rPr lang="en-US" altLang="zh-CN" dirty="0" err="1"/>
              <a:t>bi,j</a:t>
            </a:r>
            <a:r>
              <a:rPr lang="zh-CN" altLang="en-US" dirty="0"/>
              <a:t>表示前</a:t>
            </a:r>
            <a:r>
              <a:rPr lang="en-US" altLang="zh-CN" dirty="0"/>
              <a:t>j</a:t>
            </a:r>
            <a:r>
              <a:rPr lang="zh-CN" altLang="en-US" dirty="0"/>
              <a:t>块中权值在</a:t>
            </a:r>
            <a:r>
              <a:rPr lang="en-US" altLang="zh-CN" dirty="0" err="1"/>
              <a:t>i</a:t>
            </a:r>
            <a:r>
              <a:rPr lang="zh-CN" altLang="en-US" dirty="0"/>
              <a:t>块内的数字个数，</a:t>
            </a:r>
            <a:r>
              <a:rPr lang="en-US" altLang="zh-CN" dirty="0" err="1"/>
              <a:t>ci,j</a:t>
            </a:r>
            <a:r>
              <a:rPr lang="zh-CN" altLang="en-US" dirty="0"/>
              <a:t>表示前</a:t>
            </a:r>
            <a:r>
              <a:rPr lang="en-US" altLang="zh-CN" dirty="0"/>
              <a:t>j</a:t>
            </a:r>
            <a:r>
              <a:rPr lang="zh-CN" altLang="en-US" dirty="0"/>
              <a:t>块中数字</a:t>
            </a:r>
            <a:r>
              <a:rPr lang="en-US" altLang="zh-CN" dirty="0" err="1"/>
              <a:t>i</a:t>
            </a:r>
            <a:r>
              <a:rPr lang="zh-CN" altLang="en-US" dirty="0"/>
              <a:t>的出现次数。那么对于一个询问</a:t>
            </a:r>
            <a:r>
              <a:rPr lang="en-US" altLang="zh-CN" dirty="0"/>
              <a:t>[</a:t>
            </a:r>
            <a:r>
              <a:rPr lang="en-US" altLang="zh-CN" dirty="0" err="1"/>
              <a:t>l,r</a:t>
            </a:r>
            <a:r>
              <a:rPr lang="en-US" altLang="zh-CN" dirty="0"/>
              <a:t>]</a:t>
            </a:r>
            <a:r>
              <a:rPr lang="zh-CN" altLang="en-US" dirty="0"/>
              <a:t>，首先将零碎部分的贡献加入到临时值域分块数组</a:t>
            </a:r>
            <a:r>
              <a:rPr lang="en-US" altLang="zh-CN" dirty="0" err="1"/>
              <a:t>tb</a:t>
            </a:r>
            <a:r>
              <a:rPr lang="zh-CN" altLang="en-US" dirty="0"/>
              <a:t>和</a:t>
            </a:r>
            <a:r>
              <a:rPr lang="en-US" altLang="zh-CN" dirty="0" err="1"/>
              <a:t>tc</a:t>
            </a:r>
            <a:r>
              <a:rPr lang="zh-CN" altLang="en-US" dirty="0"/>
              <a:t>中，然后枚举答案位于哪一块，确定位于哪一块之后再暴力枚举答案即可在</a:t>
            </a:r>
            <a:r>
              <a:rPr lang="en-US" altLang="zh-CN" dirty="0"/>
              <a:t>O( </a:t>
            </a:r>
            <a:r>
              <a:rPr lang="en-US" altLang="zh-CN" dirty="0" err="1"/>
              <a:t>sqrtn</a:t>
            </a:r>
            <a:r>
              <a:rPr lang="en-US" altLang="zh-CN" dirty="0"/>
              <a:t> )</a:t>
            </a:r>
            <a:r>
              <a:rPr lang="zh-CN" altLang="en-US" dirty="0"/>
              <a:t>的时间内求出区间第</a:t>
            </a:r>
            <a:r>
              <a:rPr lang="en-US" altLang="zh-CN" dirty="0"/>
              <a:t>k</a:t>
            </a:r>
            <a:r>
              <a:rPr lang="zh-CN" altLang="en-US" dirty="0"/>
              <a:t>小值。</a:t>
            </a:r>
            <a:endParaRPr lang="en-US" altLang="zh-CN" dirty="0"/>
          </a:p>
          <a:p>
            <a:r>
              <a:rPr lang="zh-CN" altLang="en-US" dirty="0"/>
              <a:t>这个做法类似于在可持久化</a:t>
            </a:r>
            <a:r>
              <a:rPr lang="en-US" altLang="zh-CN" dirty="0" err="1"/>
              <a:t>Trie</a:t>
            </a:r>
            <a:r>
              <a:rPr lang="zh-CN" altLang="en-US" dirty="0"/>
              <a:t>上一起二分来查询区间</a:t>
            </a:r>
            <a:r>
              <a:rPr lang="en-US" altLang="zh-CN" dirty="0" err="1"/>
              <a:t>kth</a:t>
            </a:r>
            <a:r>
              <a:rPr lang="zh-CN" altLang="en-US" dirty="0"/>
              <a:t>，不过是在分块结构上一起跑来进行查询。</a:t>
            </a:r>
          </a:p>
          <a:p>
            <a:endParaRPr lang="zh-CN" altLang="en-US"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接着考虑如何实现区间</a:t>
            </a:r>
            <a:r>
              <a:rPr lang="en-US" altLang="zh-CN" dirty="0"/>
              <a:t>[</a:t>
            </a:r>
            <a:r>
              <a:rPr lang="en-US" altLang="zh-CN" dirty="0" err="1"/>
              <a:t>l,r</a:t>
            </a:r>
            <a:r>
              <a:rPr lang="en-US" altLang="zh-CN" dirty="0"/>
              <a:t>]</a:t>
            </a:r>
            <a:r>
              <a:rPr lang="zh-CN" altLang="en-US" dirty="0"/>
              <a:t>内</a:t>
            </a:r>
            <a:r>
              <a:rPr lang="en-US" altLang="zh-CN" dirty="0"/>
              <a:t>x</a:t>
            </a:r>
            <a:r>
              <a:rPr lang="zh-CN" altLang="en-US" dirty="0"/>
              <a:t>变成</a:t>
            </a:r>
            <a:r>
              <a:rPr lang="en-US" altLang="zh-CN" dirty="0"/>
              <a:t>y</a:t>
            </a:r>
            <a:r>
              <a:rPr lang="zh-CN" altLang="en-US" dirty="0"/>
              <a:t>的功能。显然对于零碎的两块，可以直接暴力重构整块。对于中间的每个整块，如果某一块不含</a:t>
            </a:r>
            <a:r>
              <a:rPr lang="en-US" altLang="zh-CN" dirty="0"/>
              <a:t>x</a:t>
            </a:r>
            <a:r>
              <a:rPr lang="zh-CN" altLang="en-US" dirty="0"/>
              <a:t>，那么无视这一块；否则如果这一块不含</a:t>
            </a:r>
            <a:r>
              <a:rPr lang="en-US" altLang="zh-CN" dirty="0"/>
              <a:t>y</a:t>
            </a:r>
            <a:r>
              <a:rPr lang="zh-CN" altLang="en-US" dirty="0"/>
              <a:t>，那么只需要将</a:t>
            </a:r>
            <a:r>
              <a:rPr lang="en-US" altLang="zh-CN" dirty="0"/>
              <a:t>x</a:t>
            </a:r>
            <a:r>
              <a:rPr lang="zh-CN" altLang="en-US" dirty="0"/>
              <a:t>映射成</a:t>
            </a:r>
            <a:r>
              <a:rPr lang="en-US" altLang="zh-CN" dirty="0"/>
              <a:t>y</a:t>
            </a:r>
            <a:r>
              <a:rPr lang="zh-CN" altLang="en-US" dirty="0"/>
              <a:t>；否则这一块既有</a:t>
            </a:r>
            <a:r>
              <a:rPr lang="en-US" altLang="zh-CN" dirty="0"/>
              <a:t>x</a:t>
            </a:r>
            <a:r>
              <a:rPr lang="zh-CN" altLang="en-US" dirty="0"/>
              <a:t>又有</a:t>
            </a:r>
            <a:r>
              <a:rPr lang="en-US" altLang="zh-CN" dirty="0"/>
              <a:t>y</a:t>
            </a:r>
            <a:r>
              <a:rPr lang="zh-CN" altLang="en-US" dirty="0"/>
              <a:t>，这意味着</a:t>
            </a:r>
            <a:r>
              <a:rPr lang="en-US" altLang="zh-CN" dirty="0"/>
              <a:t>x</a:t>
            </a:r>
            <a:r>
              <a:rPr lang="zh-CN" altLang="en-US" dirty="0"/>
              <a:t>与</a:t>
            </a:r>
            <a:r>
              <a:rPr lang="en-US" altLang="zh-CN" dirty="0"/>
              <a:t>y</a:t>
            </a:r>
            <a:r>
              <a:rPr lang="zh-CN" altLang="en-US" dirty="0"/>
              <a:t>之间发生了合并，不妨直接暴力重构整块。因为有</a:t>
            </a:r>
            <a:r>
              <a:rPr lang="en-US" altLang="zh-CN" dirty="0"/>
              <a:t>c</a:t>
            </a:r>
            <a:r>
              <a:rPr lang="zh-CN" altLang="en-US" dirty="0"/>
              <a:t>数组，我们可以在</a:t>
            </a:r>
            <a:r>
              <a:rPr lang="en-US" altLang="zh-CN" dirty="0"/>
              <a:t>O(1)</a:t>
            </a:r>
            <a:r>
              <a:rPr lang="zh-CN" altLang="en-US" dirty="0"/>
              <a:t>的时间内知道某一块是否有某个数。</a:t>
            </a:r>
            <a:endParaRPr lang="en-US" altLang="zh-CN" dirty="0"/>
          </a:p>
          <a:p>
            <a:endParaRPr lang="zh-CN" altLang="en-US" dirty="0"/>
          </a:p>
          <a:p>
            <a:endParaRPr lang="zh-CN" alt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考虑什么情况下会发生重构，也就是一个块内发生了一次合并的时候。一开始长度为</a:t>
            </a:r>
            <a:r>
              <a:rPr lang="en-US" altLang="zh-CN" dirty="0"/>
              <a:t>n</a:t>
            </a:r>
            <a:r>
              <a:rPr lang="zh-CN" altLang="en-US" dirty="0"/>
              <a:t>的序列会提供</a:t>
            </a:r>
            <a:r>
              <a:rPr lang="en-US" altLang="zh-CN" dirty="0"/>
              <a:t>O(n)</a:t>
            </a:r>
            <a:r>
              <a:rPr lang="zh-CN" altLang="en-US" dirty="0"/>
              <a:t>次合并的机会，而每次修改会对零碎的两块各提供一次机会，故总合并次数不超过</a:t>
            </a:r>
            <a:r>
              <a:rPr lang="en-US" altLang="zh-CN" dirty="0"/>
              <a:t>O(</a:t>
            </a:r>
            <a:r>
              <a:rPr lang="en-US" altLang="zh-CN" dirty="0" err="1"/>
              <a:t>n+m</a:t>
            </a:r>
            <a:r>
              <a:rPr lang="en-US" altLang="zh-CN" dirty="0"/>
              <a:t>)</a:t>
            </a:r>
            <a:r>
              <a:rPr lang="zh-CN" altLang="en-US" dirty="0"/>
              <a:t>，而每次合并的复杂度是</a:t>
            </a:r>
            <a:r>
              <a:rPr lang="en-US" altLang="zh-CN" dirty="0"/>
              <a:t>O( </a:t>
            </a:r>
            <a:r>
              <a:rPr lang="en-US" altLang="zh-CN" dirty="0" err="1"/>
              <a:t>sqrtn</a:t>
            </a:r>
            <a:r>
              <a:rPr lang="en-US" altLang="zh-CN" dirty="0"/>
              <a:t> )</a:t>
            </a:r>
            <a:r>
              <a:rPr lang="zh-CN" altLang="en-US" dirty="0"/>
              <a:t>的，因此当发生合并时直接重构并不会影响复杂度。</a:t>
            </a:r>
          </a:p>
          <a:p>
            <a:endParaRPr lang="zh-CN" altLang="en-US" dirty="0"/>
          </a:p>
          <a:p>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那么现在每块中的转换情况只可能是一条条互不相交的链，只需要记录每个初值转换后是什么，以及每个现值对应哪个初值即可。遇到查询的时候，我们需要知道零碎部分每个位置的值，不妨直接重构那两块，然后遍历一遍原数组</a:t>
            </a:r>
            <a:r>
              <a:rPr lang="en-US" altLang="zh-CN" dirty="0"/>
              <a:t>a</a:t>
            </a:r>
            <a:r>
              <a:rPr lang="zh-CN" altLang="en-US" dirty="0"/>
              <a:t>即可得到每个位置的值。</a:t>
            </a:r>
          </a:p>
          <a:p>
            <a:endParaRPr lang="zh-CN" altLang="en-US" dirty="0"/>
          </a:p>
          <a:p>
            <a:r>
              <a:rPr lang="zh-CN" altLang="en-US" dirty="0"/>
              <a:t>在修改的时候，还需要同步维护</a:t>
            </a:r>
            <a:r>
              <a:rPr lang="en-US" altLang="zh-CN" dirty="0"/>
              <a:t>b</a:t>
            </a:r>
            <a:r>
              <a:rPr lang="zh-CN" altLang="en-US" dirty="0"/>
              <a:t>和</a:t>
            </a:r>
            <a:r>
              <a:rPr lang="en-US" altLang="zh-CN" dirty="0"/>
              <a:t>c</a:t>
            </a:r>
            <a:r>
              <a:rPr lang="zh-CN" altLang="en-US" dirty="0"/>
              <a:t>数组，因为只涉及两个权值，因此暴力修改</a:t>
            </a:r>
            <a:r>
              <a:rPr lang="en-US" altLang="zh-CN" dirty="0"/>
              <a:t>j</a:t>
            </a:r>
            <a:r>
              <a:rPr lang="zh-CN" altLang="en-US" dirty="0"/>
              <a:t>这一维也是可以承受的。</a:t>
            </a:r>
          </a:p>
          <a:p>
            <a:endParaRPr lang="zh-CN" altLang="en-US" dirty="0"/>
          </a:p>
          <a:p>
            <a:r>
              <a:rPr lang="zh-CN" altLang="en-US" dirty="0"/>
              <a:t>总时间复杂度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a:t>
            </a:r>
            <a:r>
              <a:rPr lang="en-US" altLang="zh-CN" dirty="0" err="1"/>
              <a:t>nsqrtn</a:t>
            </a:r>
            <a:r>
              <a:rPr lang="en-US" altLang="zh-CN" dirty="0"/>
              <a:t> )</a:t>
            </a:r>
            <a:endParaRPr lang="zh-CN" altLang="en-US" dirty="0"/>
          </a:p>
          <a:p>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这题主要的思路就是通过对序列和权值一起进行分块，然后让序列分块的</a:t>
            </a:r>
            <a:r>
              <a:rPr lang="en-US" altLang="zh-CN" dirty="0"/>
              <a:t>O( </a:t>
            </a:r>
            <a:r>
              <a:rPr lang="en-US" altLang="zh-CN" dirty="0" err="1"/>
              <a:t>sqrtn</a:t>
            </a:r>
            <a:r>
              <a:rPr lang="en-US" altLang="zh-CN" dirty="0"/>
              <a:t> )</a:t>
            </a:r>
            <a:r>
              <a:rPr lang="zh-CN" altLang="en-US" dirty="0"/>
              <a:t>部分乘上值域分块的</a:t>
            </a:r>
            <a:r>
              <a:rPr lang="en-US" altLang="zh-CN" dirty="0"/>
              <a:t>O( 1 )</a:t>
            </a:r>
            <a:r>
              <a:rPr lang="zh-CN" altLang="en-US" dirty="0"/>
              <a:t>部分，序列分块的</a:t>
            </a:r>
            <a:r>
              <a:rPr lang="en-US" altLang="zh-CN" dirty="0"/>
              <a:t>O( 1 )</a:t>
            </a:r>
            <a:r>
              <a:rPr lang="zh-CN" altLang="en-US" dirty="0"/>
              <a:t>部分乘上值域分块的</a:t>
            </a:r>
            <a:r>
              <a:rPr lang="en-US" altLang="zh-CN" dirty="0"/>
              <a:t>O( </a:t>
            </a:r>
            <a:r>
              <a:rPr lang="en-US" altLang="zh-CN" dirty="0" err="1"/>
              <a:t>sqrtn</a:t>
            </a:r>
            <a:r>
              <a:rPr lang="en-US" altLang="zh-CN" dirty="0"/>
              <a:t> )</a:t>
            </a:r>
            <a:r>
              <a:rPr lang="zh-CN" altLang="en-US" dirty="0"/>
              <a:t>部分，从而达到了复杂度的平衡。</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五彩斑斓的世界</a:t>
            </a:r>
          </a:p>
        </p:txBody>
      </p:sp>
      <p:sp>
        <p:nvSpPr>
          <p:cNvPr id="3" name="内容占位符 2"/>
          <p:cNvSpPr>
            <a:spLocks noGrp="1"/>
          </p:cNvSpPr>
          <p:nvPr>
            <p:ph idx="1"/>
          </p:nvPr>
        </p:nvSpPr>
        <p:spPr/>
        <p:txBody>
          <a:bodyPr/>
          <a:lstStyle/>
          <a:p>
            <a:r>
              <a:rPr lang="zh-CN" altLang="en-US" dirty="0"/>
              <a:t>第二分块</a:t>
            </a:r>
            <a:endParaRPr lang="en-US" altLang="zh-CN" dirty="0"/>
          </a:p>
          <a:p>
            <a:r>
              <a:rPr lang="en-US" altLang="zh-CN" dirty="0" err="1"/>
              <a:t>Codeforces</a:t>
            </a:r>
            <a:r>
              <a:rPr lang="en-US" altLang="zh-CN" dirty="0"/>
              <a:t> 897 E</a:t>
            </a:r>
          </a:p>
          <a:p>
            <a:endParaRPr lang="en-US" altLang="zh-CN" dirty="0"/>
          </a:p>
          <a:p>
            <a:r>
              <a:rPr lang="en-US" altLang="zh-CN" dirty="0"/>
              <a:t>1 l r x : </a:t>
            </a:r>
            <a:r>
              <a:rPr lang="zh-CN" altLang="en-US" dirty="0"/>
              <a:t>把区间</a:t>
            </a:r>
            <a:r>
              <a:rPr lang="en-US" altLang="zh-CN" dirty="0"/>
              <a:t>[</a:t>
            </a:r>
            <a:r>
              <a:rPr lang="en-US" altLang="zh-CN" dirty="0" err="1"/>
              <a:t>l,r</a:t>
            </a:r>
            <a:r>
              <a:rPr lang="en-US" altLang="zh-CN" dirty="0"/>
              <a:t>]</a:t>
            </a:r>
            <a:r>
              <a:rPr lang="zh-CN" altLang="en-US" dirty="0"/>
              <a:t>所有大于</a:t>
            </a:r>
            <a:r>
              <a:rPr lang="en-US" altLang="zh-CN" dirty="0"/>
              <a:t>x</a:t>
            </a:r>
            <a:r>
              <a:rPr lang="zh-CN" altLang="en-US" dirty="0"/>
              <a:t>的数减去</a:t>
            </a:r>
            <a:r>
              <a:rPr lang="en-US" altLang="zh-CN" dirty="0"/>
              <a:t>x</a:t>
            </a:r>
          </a:p>
          <a:p>
            <a:r>
              <a:rPr lang="en-US" altLang="zh-CN" dirty="0"/>
              <a:t>2 l r p : </a:t>
            </a:r>
            <a:r>
              <a:rPr lang="zh-CN" altLang="en-US" dirty="0"/>
              <a:t>查询区间</a:t>
            </a:r>
            <a:r>
              <a:rPr lang="en-US" altLang="zh-CN" dirty="0"/>
              <a:t>[</a:t>
            </a:r>
            <a:r>
              <a:rPr lang="en-US" altLang="zh-CN" dirty="0" err="1"/>
              <a:t>l,r</a:t>
            </a:r>
            <a:r>
              <a:rPr lang="en-US" altLang="zh-CN" dirty="0"/>
              <a:t>]</a:t>
            </a:r>
            <a:r>
              <a:rPr lang="zh-CN" altLang="en-US" dirty="0"/>
              <a:t>内的</a:t>
            </a:r>
            <a:r>
              <a:rPr lang="en-US" altLang="zh-CN" dirty="0"/>
              <a:t>x</a:t>
            </a:r>
            <a:r>
              <a:rPr lang="zh-CN" altLang="en-US" dirty="0"/>
              <a:t>的出现次数</a:t>
            </a:r>
          </a:p>
          <a:p>
            <a:r>
              <a:rPr lang="zh-CN" altLang="en-US" dirty="0"/>
              <a:t>值域</a:t>
            </a:r>
            <a:r>
              <a:rPr lang="en-US" altLang="zh-CN" dirty="0"/>
              <a:t>1e5</a:t>
            </a:r>
            <a:endParaRPr lang="zh-CN" altLang="en-US"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五彩斑斓的世界</a:t>
            </a:r>
          </a:p>
        </p:txBody>
      </p:sp>
      <p:sp>
        <p:nvSpPr>
          <p:cNvPr id="3" name="内容占位符 2"/>
          <p:cNvSpPr>
            <a:spLocks noGrp="1"/>
          </p:cNvSpPr>
          <p:nvPr>
            <p:ph idx="1"/>
          </p:nvPr>
        </p:nvSpPr>
        <p:spPr/>
        <p:txBody>
          <a:bodyPr/>
          <a:lstStyle/>
          <a:p>
            <a:r>
              <a:rPr lang="zh-CN" altLang="en-US" dirty="0"/>
              <a:t>对这题的评价：</a:t>
            </a:r>
            <a:r>
              <a:rPr lang="en-US" altLang="zh-CN" dirty="0"/>
              <a:t>6/11</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p:txBody>
          <a:bodyPr/>
          <a:lstStyle/>
          <a:p>
            <a:r>
              <a:rPr lang="en-US" altLang="zh-CN" dirty="0"/>
              <a:t>Solution</a:t>
            </a:r>
            <a:endParaRPr lang="zh-CN" altLang="en-US" dirty="0"/>
          </a:p>
        </p:txBody>
      </p:sp>
      <p:sp>
        <p:nvSpPr>
          <p:cNvPr id="57347" name="内容占位符 2"/>
          <p:cNvSpPr>
            <a:spLocks noGrp="1" noChangeArrowheads="1"/>
          </p:cNvSpPr>
          <p:nvPr>
            <p:ph idx="1"/>
          </p:nvPr>
        </p:nvSpPr>
        <p:spPr/>
        <p:txBody>
          <a:bodyPr>
            <a:normAutofit/>
          </a:bodyPr>
          <a:lstStyle/>
          <a:p>
            <a:r>
              <a:rPr lang="zh-CN" altLang="en-US" sz="2400" dirty="0"/>
              <a:t>当然是打两个标记啦，不过需要注意一下处理顺序</a:t>
            </a:r>
            <a:endParaRPr lang="en-US" altLang="zh-CN" sz="2400" dirty="0"/>
          </a:p>
          <a:p>
            <a:pPr eaLnBrk="1" hangingPunct="1"/>
            <a:r>
              <a:rPr lang="zh-CN" altLang="en-US" sz="2400" dirty="0"/>
              <a:t>维护两个标记，分别是加标记和乘标记</a:t>
            </a:r>
          </a:p>
          <a:p>
            <a:pPr eaLnBrk="1" hangingPunct="1"/>
            <a:r>
              <a:rPr lang="zh-CN" altLang="en-US" sz="2400" dirty="0"/>
              <a:t>分别设为</a:t>
            </a:r>
            <a:r>
              <a:rPr lang="en-US" altLang="zh-CN" sz="2400" dirty="0"/>
              <a:t>add</a:t>
            </a:r>
            <a:r>
              <a:rPr lang="zh-CN" altLang="en-US" sz="2400" dirty="0"/>
              <a:t>和</a:t>
            </a:r>
            <a:r>
              <a:rPr lang="en-US" altLang="zh-CN" sz="2400" dirty="0" err="1"/>
              <a:t>mul</a:t>
            </a:r>
            <a:endParaRPr lang="en-US" altLang="zh-CN" sz="2400" dirty="0"/>
          </a:p>
          <a:p>
            <a:pPr eaLnBrk="1" hangingPunct="1"/>
            <a:r>
              <a:rPr lang="zh-CN" altLang="en-US" sz="2400" dirty="0"/>
              <a:t>如果一个节点的被加上了</a:t>
            </a:r>
            <a:r>
              <a:rPr lang="en-US" altLang="zh-CN" sz="2400" dirty="0"/>
              <a:t>x</a:t>
            </a:r>
          </a:p>
          <a:p>
            <a:pPr eaLnBrk="1" hangingPunct="1"/>
            <a:r>
              <a:rPr lang="zh-CN" altLang="en-US" sz="2400" dirty="0"/>
              <a:t>则</a:t>
            </a:r>
            <a:r>
              <a:rPr lang="en-US" altLang="zh-CN" sz="2400" dirty="0"/>
              <a:t>add+=x</a:t>
            </a:r>
          </a:p>
          <a:p>
            <a:pPr eaLnBrk="1" hangingPunct="1"/>
            <a:r>
              <a:rPr lang="zh-CN" altLang="en-US" sz="2400" dirty="0"/>
              <a:t>如果一个节点被乘上了</a:t>
            </a:r>
            <a:r>
              <a:rPr lang="en-US" altLang="zh-CN" sz="2400" dirty="0"/>
              <a:t>x</a:t>
            </a:r>
          </a:p>
          <a:p>
            <a:pPr eaLnBrk="1" hangingPunct="1"/>
            <a:r>
              <a:rPr lang="zh-CN" altLang="en-US" sz="2400" dirty="0"/>
              <a:t>则</a:t>
            </a:r>
            <a:r>
              <a:rPr lang="en-US" altLang="zh-CN" sz="2400" dirty="0"/>
              <a:t>add*=x</a:t>
            </a:r>
            <a:r>
              <a:rPr lang="zh-CN" altLang="en-US" sz="2400" dirty="0"/>
              <a:t>，</a:t>
            </a:r>
            <a:r>
              <a:rPr lang="en-US" altLang="zh-CN" sz="2400" dirty="0" err="1"/>
              <a:t>mul</a:t>
            </a:r>
            <a:r>
              <a:rPr lang="en-US" altLang="zh-CN" sz="2400" dirty="0"/>
              <a:t>*=x</a:t>
            </a:r>
          </a:p>
          <a:p>
            <a:pPr eaLnBrk="1" hangingPunct="1"/>
            <a:r>
              <a:rPr lang="zh-CN" altLang="en-US" sz="2400" dirty="0"/>
              <a:t>注意取膜</a:t>
            </a:r>
          </a:p>
          <a:p>
            <a:pPr eaLnBrk="1" hangingPunct="1"/>
            <a:r>
              <a:rPr lang="zh-CN" altLang="en-US" sz="2400" dirty="0"/>
              <a:t>即对于标记按顺序维护</a:t>
            </a:r>
          </a:p>
          <a:p>
            <a:pPr eaLnBrk="1" hangingPunct="1"/>
            <a:r>
              <a:rPr lang="zh-CN" altLang="en-US" sz="2400" dirty="0"/>
              <a:t>先加后乘</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这个值域</a:t>
            </a:r>
            <a:r>
              <a:rPr lang="en-US" altLang="zh-CN" dirty="0"/>
              <a:t>1e5</a:t>
            </a:r>
            <a:r>
              <a:rPr lang="zh-CN" altLang="en-US" dirty="0"/>
              <a:t>很明显复杂度和值域有关</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考虑分块，可以发现每块的最大值总是不增的</a:t>
            </a:r>
          </a:p>
          <a:p>
            <a:r>
              <a:rPr lang="zh-CN" altLang="en-US" dirty="0"/>
              <a:t>总的所有块的最大值和当块大小为</a:t>
            </a:r>
            <a:r>
              <a:rPr lang="en-US" altLang="zh-CN" dirty="0"/>
              <a:t>O( </a:t>
            </a:r>
            <a:r>
              <a:rPr lang="en-US" altLang="zh-CN" dirty="0" err="1"/>
              <a:t>sqrt</a:t>
            </a:r>
            <a:r>
              <a:rPr lang="en-US" altLang="zh-CN" dirty="0"/>
              <a:t>(n) )</a:t>
            </a:r>
            <a:r>
              <a:rPr lang="zh-CN" altLang="en-US" dirty="0"/>
              <a:t>时为</a:t>
            </a:r>
            <a:r>
              <a:rPr lang="en-US" altLang="zh-CN" dirty="0"/>
              <a:t>O( </a:t>
            </a:r>
            <a:r>
              <a:rPr lang="en-US" altLang="zh-CN" dirty="0" err="1"/>
              <a:t>nsqrt</a:t>
            </a:r>
            <a:r>
              <a:rPr lang="en-US" altLang="zh-CN" dirty="0"/>
              <a:t>(n) )</a:t>
            </a:r>
          </a:p>
          <a:p>
            <a:r>
              <a:rPr lang="zh-CN" altLang="en-US" dirty="0"/>
              <a:t>（假设值域和</a:t>
            </a:r>
            <a:r>
              <a:rPr lang="en-US" altLang="zh-CN" dirty="0"/>
              <a:t>n</a:t>
            </a:r>
            <a:r>
              <a:rPr lang="zh-CN" altLang="en-US" dirty="0"/>
              <a:t>同阶）</a:t>
            </a:r>
            <a:endParaRPr lang="en-US" altLang="zh-CN" dirty="0"/>
          </a:p>
          <a:p>
            <a:r>
              <a:rPr lang="zh-CN" altLang="en-US" dirty="0"/>
              <a:t>考虑怎么利用这个性质</a:t>
            </a:r>
          </a:p>
          <a:p>
            <a:endParaRPr lang="zh-CN" altLang="en-US" dirty="0"/>
          </a:p>
          <a:p>
            <a:endParaRPr lang="zh-CN" alt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sym typeface="+mn-ea"/>
              </a:rPr>
              <a:t>可以发现：假设区间所有大于</a:t>
            </a:r>
            <a:r>
              <a:rPr lang="en-US" altLang="zh-CN" dirty="0">
                <a:sym typeface="+mn-ea"/>
              </a:rPr>
              <a:t>x</a:t>
            </a:r>
            <a:r>
              <a:rPr lang="zh-CN" altLang="en-US" dirty="0">
                <a:sym typeface="+mn-ea"/>
              </a:rPr>
              <a:t>的减</a:t>
            </a:r>
            <a:r>
              <a:rPr lang="en-US" altLang="zh-CN" dirty="0">
                <a:sym typeface="+mn-ea"/>
              </a:rPr>
              <a:t>x</a:t>
            </a:r>
            <a:r>
              <a:rPr lang="zh-CN" altLang="en-US" dirty="0">
                <a:sym typeface="+mn-ea"/>
              </a:rPr>
              <a:t>，最大值为</a:t>
            </a:r>
            <a:r>
              <a:rPr lang="en-US" altLang="zh-CN" dirty="0">
                <a:sym typeface="+mn-ea"/>
              </a:rPr>
              <a:t>v</a:t>
            </a:r>
            <a:endParaRPr lang="en-US" altLang="zh-CN" dirty="0"/>
          </a:p>
          <a:p>
            <a:r>
              <a:rPr lang="zh-CN" altLang="en-US" dirty="0">
                <a:sym typeface="+mn-ea"/>
              </a:rPr>
              <a:t>这个操作等价于把区间中所有数减</a:t>
            </a:r>
            <a:r>
              <a:rPr lang="en-US" altLang="zh-CN" dirty="0">
                <a:sym typeface="+mn-ea"/>
              </a:rPr>
              <a:t>x</a:t>
            </a:r>
            <a:r>
              <a:rPr lang="zh-CN" altLang="en-US" dirty="0">
                <a:sym typeface="+mn-ea"/>
              </a:rPr>
              <a:t>，之后小于</a:t>
            </a:r>
            <a:r>
              <a:rPr lang="en-US" altLang="zh-CN" dirty="0">
                <a:sym typeface="+mn-ea"/>
              </a:rPr>
              <a:t>0</a:t>
            </a:r>
            <a:r>
              <a:rPr lang="zh-CN" altLang="en-US" dirty="0">
                <a:sym typeface="+mn-ea"/>
              </a:rPr>
              <a:t>的再加</a:t>
            </a:r>
            <a:r>
              <a:rPr lang="en-US" altLang="zh-CN" dirty="0">
                <a:sym typeface="+mn-ea"/>
              </a:rPr>
              <a:t>x</a:t>
            </a:r>
            <a:endParaRPr lang="en-US" altLang="zh-CN" dirty="0"/>
          </a:p>
          <a:p>
            <a:r>
              <a:rPr lang="zh-CN" altLang="en-US" dirty="0">
                <a:sym typeface="+mn-ea"/>
              </a:rPr>
              <a:t>当</a:t>
            </a:r>
            <a:r>
              <a:rPr lang="en-US" altLang="zh-CN" dirty="0">
                <a:sym typeface="+mn-ea"/>
              </a:rPr>
              <a:t>v &gt;= x * 2</a:t>
            </a:r>
            <a:r>
              <a:rPr lang="zh-CN" altLang="en-US" dirty="0">
                <a:sym typeface="+mn-ea"/>
              </a:rPr>
              <a:t>时，可以把所有</a:t>
            </a:r>
            <a:r>
              <a:rPr lang="en-US" altLang="zh-CN" dirty="0">
                <a:sym typeface="+mn-ea"/>
              </a:rPr>
              <a:t>[1,x]</a:t>
            </a:r>
            <a:r>
              <a:rPr lang="zh-CN" altLang="en-US" dirty="0">
                <a:sym typeface="+mn-ea"/>
              </a:rPr>
              <a:t>内的数合并到</a:t>
            </a:r>
            <a:r>
              <a:rPr lang="en-US" altLang="zh-CN" dirty="0">
                <a:sym typeface="+mn-ea"/>
              </a:rPr>
              <a:t>[x+1,x*2]</a:t>
            </a:r>
            <a:r>
              <a:rPr lang="zh-CN" altLang="en-US" dirty="0">
                <a:sym typeface="+mn-ea"/>
              </a:rPr>
              <a:t>上</a:t>
            </a:r>
          </a:p>
          <a:p>
            <a:r>
              <a:rPr lang="zh-CN" altLang="en-US" dirty="0"/>
              <a:t>当</a:t>
            </a:r>
            <a:r>
              <a:rPr lang="en-US" altLang="zh-CN" dirty="0"/>
              <a:t>v &lt; x * 2</a:t>
            </a:r>
            <a:r>
              <a:rPr lang="zh-CN" altLang="en-US" dirty="0"/>
              <a:t>时，可以把所有</a:t>
            </a:r>
            <a:r>
              <a:rPr lang="en-US" altLang="zh-CN" dirty="0"/>
              <a:t>[x+1,v]</a:t>
            </a:r>
            <a:r>
              <a:rPr lang="zh-CN" altLang="en-US" dirty="0"/>
              <a:t>内的数合并到</a:t>
            </a:r>
            <a:r>
              <a:rPr lang="en-US" altLang="zh-CN" dirty="0"/>
              <a:t>[1,v-x]</a:t>
            </a:r>
            <a:r>
              <a:rPr lang="zh-CN" altLang="en-US" dirty="0"/>
              <a:t>上</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Complexity</a:t>
            </a:r>
          </a:p>
        </p:txBody>
      </p:sp>
      <p:sp>
        <p:nvSpPr>
          <p:cNvPr id="5" name="内容占位符 4"/>
          <p:cNvSpPr>
            <a:spLocks noGrp="1"/>
          </p:cNvSpPr>
          <p:nvPr>
            <p:ph idx="1"/>
          </p:nvPr>
        </p:nvSpPr>
        <p:spPr/>
        <p:txBody>
          <a:bodyPr>
            <a:normAutofit fontScale="92500" lnSpcReduction="20000"/>
          </a:bodyPr>
          <a:lstStyle/>
          <a:p>
            <a:endParaRPr lang="zh-CN" altLang="en-US" dirty="0"/>
          </a:p>
          <a:p>
            <a:endParaRPr lang="zh-CN" altLang="en-US" dirty="0"/>
          </a:p>
          <a:p>
            <a:endParaRPr lang="zh-CN" altLang="en-US" dirty="0"/>
          </a:p>
          <a:p>
            <a:endParaRPr lang="zh-CN" altLang="en-US" dirty="0"/>
          </a:p>
          <a:p>
            <a:r>
              <a:rPr lang="zh-CN" altLang="en-US" dirty="0"/>
              <a:t>如果</a:t>
            </a:r>
            <a:r>
              <a:rPr lang="en-US" altLang="zh-CN" dirty="0"/>
              <a:t>v &gt;= x * 2</a:t>
            </a:r>
          </a:p>
          <a:p>
            <a:r>
              <a:rPr lang="zh-CN" altLang="en-US" dirty="0"/>
              <a:t>我们用</a:t>
            </a:r>
            <a:r>
              <a:rPr lang="en-US" altLang="zh-CN" dirty="0"/>
              <a:t>O( x ) * O( </a:t>
            </a:r>
            <a:r>
              <a:rPr lang="zh-CN" altLang="en-US" dirty="0"/>
              <a:t>数据结构复杂度 </a:t>
            </a:r>
            <a:r>
              <a:rPr lang="en-US" altLang="zh-CN" dirty="0"/>
              <a:t>) </a:t>
            </a:r>
            <a:r>
              <a:rPr lang="zh-CN" altLang="en-US" dirty="0"/>
              <a:t>的代价使得块内的最大值减少了</a:t>
            </a:r>
            <a:r>
              <a:rPr lang="en-US" altLang="zh-CN" dirty="0"/>
              <a:t>O( x )</a:t>
            </a:r>
          </a:p>
          <a:p>
            <a:r>
              <a:rPr lang="zh-CN" altLang="en-US" dirty="0"/>
              <a:t>如果</a:t>
            </a:r>
            <a:r>
              <a:rPr lang="en-US" altLang="zh-CN" dirty="0"/>
              <a:t>v &lt; x * 2</a:t>
            </a:r>
          </a:p>
          <a:p>
            <a:r>
              <a:rPr lang="zh-CN" altLang="en-US" dirty="0"/>
              <a:t>我们用</a:t>
            </a:r>
            <a:r>
              <a:rPr lang="en-US" altLang="zh-CN" dirty="0"/>
              <a:t>O( v - x )</a:t>
            </a:r>
            <a:r>
              <a:rPr lang="en-US" altLang="zh-CN" dirty="0">
                <a:sym typeface="+mn-ea"/>
              </a:rPr>
              <a:t> * O( </a:t>
            </a:r>
            <a:r>
              <a:rPr lang="zh-CN" altLang="en-US" dirty="0">
                <a:sym typeface="+mn-ea"/>
              </a:rPr>
              <a:t>数据结构复杂度 </a:t>
            </a:r>
            <a:r>
              <a:rPr lang="en-US" altLang="zh-CN" dirty="0">
                <a:sym typeface="+mn-ea"/>
              </a:rPr>
              <a:t>)</a:t>
            </a:r>
            <a:r>
              <a:rPr lang="zh-CN" altLang="en-US" dirty="0"/>
              <a:t>的代价使得块内的最大值减少了</a:t>
            </a:r>
            <a:r>
              <a:rPr lang="en-US" altLang="zh-CN" dirty="0"/>
              <a:t>O( v - x )</a:t>
            </a:r>
          </a:p>
        </p:txBody>
      </p:sp>
      <p:graphicFrame>
        <p:nvGraphicFramePr>
          <p:cNvPr id="6" name="对象 5"/>
          <p:cNvGraphicFramePr>
            <a:graphicFrameLocks noChangeAspect="1"/>
          </p:cNvGraphicFramePr>
          <p:nvPr/>
        </p:nvGraphicFramePr>
        <p:xfrm>
          <a:off x="628650" y="1803477"/>
          <a:ext cx="2071688" cy="1564481"/>
        </p:xfrm>
        <a:graphic>
          <a:graphicData uri="http://schemas.openxmlformats.org/presentationml/2006/ole">
            <mc:AlternateContent xmlns:mc="http://schemas.openxmlformats.org/markup-compatibility/2006">
              <mc:Choice xmlns:v="urn:schemas-microsoft-com:vml" Requires="v">
                <p:oleObj spid="_x0000_s50192" r:id="rId3" imgW="2762636" imgH="2085714" progId="PBrush">
                  <p:embed/>
                </p:oleObj>
              </mc:Choice>
              <mc:Fallback>
                <p:oleObj r:id="rId3" imgW="2762636" imgH="2085714" progId="PBrush">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803477"/>
                        <a:ext cx="2071688" cy="1564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5792878" y="1803476"/>
          <a:ext cx="2187416" cy="1851660"/>
        </p:xfrm>
        <a:graphic>
          <a:graphicData uri="http://schemas.openxmlformats.org/presentationml/2006/ole">
            <mc:AlternateContent xmlns:mc="http://schemas.openxmlformats.org/markup-compatibility/2006">
              <mc:Choice xmlns:v="urn:schemas-microsoft-com:vml" Requires="v">
                <p:oleObj spid="_x0000_s50193" r:id="rId5" imgW="2914286" imgH="2467319" progId="PBrush">
                  <p:embed/>
                </p:oleObj>
              </mc:Choice>
              <mc:Fallback>
                <p:oleObj r:id="rId5" imgW="2914286" imgH="2467319" progId="PBrush">
                  <p:embed/>
                  <p:pic>
                    <p:nvPicPr>
                      <p:cNvPr id="1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878" y="1803476"/>
                        <a:ext cx="2187416" cy="1851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sym typeface="+mn-ea"/>
              </a:rPr>
              <a:t>所以要用一个数据结构支持：</a:t>
            </a:r>
            <a:endParaRPr lang="zh-CN" altLang="en-US" dirty="0"/>
          </a:p>
          <a:p>
            <a:r>
              <a:rPr lang="en-US" altLang="zh-CN" dirty="0">
                <a:sym typeface="+mn-ea"/>
              </a:rPr>
              <a:t>O( 1 )</a:t>
            </a:r>
            <a:r>
              <a:rPr lang="zh-CN" altLang="en-US" dirty="0">
                <a:sym typeface="+mn-ea"/>
              </a:rPr>
              <a:t>把块内值为</a:t>
            </a:r>
            <a:r>
              <a:rPr lang="en-US" altLang="zh-CN" dirty="0">
                <a:sym typeface="+mn-ea"/>
              </a:rPr>
              <a:t>x</a:t>
            </a:r>
            <a:r>
              <a:rPr lang="zh-CN" altLang="en-US" dirty="0">
                <a:sym typeface="+mn-ea"/>
              </a:rPr>
              <a:t>的全部变成</a:t>
            </a:r>
            <a:r>
              <a:rPr lang="en-US" altLang="zh-CN" dirty="0" err="1">
                <a:sym typeface="+mn-ea"/>
              </a:rPr>
              <a:t>x+v</a:t>
            </a:r>
            <a:r>
              <a:rPr lang="zh-CN" altLang="en-US" dirty="0">
                <a:sym typeface="+mn-ea"/>
              </a:rPr>
              <a:t>或者</a:t>
            </a:r>
            <a:r>
              <a:rPr lang="en-US" altLang="zh-CN" dirty="0">
                <a:sym typeface="+mn-ea"/>
              </a:rPr>
              <a:t>x-v</a:t>
            </a:r>
            <a:endParaRPr lang="en-US" altLang="zh-CN" dirty="0"/>
          </a:p>
          <a:p>
            <a:r>
              <a:rPr lang="en-US" altLang="zh-CN" dirty="0">
                <a:sym typeface="+mn-ea"/>
              </a:rPr>
              <a:t>O( </a:t>
            </a:r>
            <a:r>
              <a:rPr lang="en-US" altLang="zh-CN" dirty="0" err="1">
                <a:sym typeface="+mn-ea"/>
              </a:rPr>
              <a:t>sqrt</a:t>
            </a:r>
            <a:r>
              <a:rPr lang="en-US" altLang="zh-CN" dirty="0">
                <a:sym typeface="+mn-ea"/>
              </a:rPr>
              <a:t>(n) )</a:t>
            </a:r>
            <a:r>
              <a:rPr lang="zh-CN" altLang="en-US" dirty="0">
                <a:sym typeface="+mn-ea"/>
              </a:rPr>
              <a:t>求出块内经过大量操作后，每个数的值</a:t>
            </a:r>
            <a:endParaRPr lang="zh-CN" altLang="en-US" dirty="0"/>
          </a:p>
          <a:p>
            <a:endParaRPr lang="zh-CN" altLang="en-US" dirty="0"/>
          </a:p>
          <a:p>
            <a:r>
              <a:rPr lang="zh-CN" altLang="en-US" dirty="0">
                <a:sym typeface="+mn-ea"/>
              </a:rPr>
              <a:t>第一种是整块操作的时候要用</a:t>
            </a:r>
            <a:endParaRPr lang="zh-CN" altLang="en-US" dirty="0"/>
          </a:p>
          <a:p>
            <a:r>
              <a:rPr lang="zh-CN" altLang="en-US" dirty="0">
                <a:sym typeface="+mn-ea"/>
              </a:rPr>
              <a:t>第二种是重构零散块的时候要用</a:t>
            </a:r>
            <a:endParaRPr lang="zh-CN" altLang="en-US" dirty="0"/>
          </a:p>
          <a:p>
            <a:endParaRPr lang="zh-CN" altLang="en-US"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Solution1</a:t>
            </a:r>
            <a:endParaRPr lang="zh-CN" altLang="en-US"/>
          </a:p>
        </p:txBody>
      </p:sp>
      <p:sp>
        <p:nvSpPr>
          <p:cNvPr id="3" name="内容占位符 2"/>
          <p:cNvSpPr>
            <a:spLocks noGrp="1"/>
          </p:cNvSpPr>
          <p:nvPr>
            <p:ph idx="1"/>
          </p:nvPr>
        </p:nvSpPr>
        <p:spPr/>
        <p:txBody>
          <a:bodyPr/>
          <a:lstStyle/>
          <a:p>
            <a:r>
              <a:rPr lang="zh-CN" altLang="en-US" dirty="0"/>
              <a:t>维护这个有很多种方法</a:t>
            </a:r>
          </a:p>
          <a:p>
            <a:r>
              <a:rPr lang="zh-CN" altLang="en-US" dirty="0"/>
              <a:t>可以每块维护一个值域上的链表</a:t>
            </a:r>
          </a:p>
          <a:p>
            <a:r>
              <a:rPr lang="zh-CN" altLang="en-US" dirty="0"/>
              <a:t>定义</a:t>
            </a:r>
            <a:r>
              <a:rPr lang="en-US" altLang="zh-CN" dirty="0"/>
              <a:t>f[</a:t>
            </a:r>
            <a:r>
              <a:rPr lang="en-US" altLang="zh-CN" dirty="0" err="1"/>
              <a:t>i</a:t>
            </a:r>
            <a:r>
              <a:rPr lang="en-US" altLang="zh-CN" dirty="0"/>
              <a:t>][j]</a:t>
            </a:r>
            <a:r>
              <a:rPr lang="zh-CN" altLang="en-US" dirty="0"/>
              <a:t>为第</a:t>
            </a:r>
            <a:r>
              <a:rPr lang="en-US" altLang="zh-CN" dirty="0" err="1"/>
              <a:t>i</a:t>
            </a:r>
            <a:r>
              <a:rPr lang="zh-CN" altLang="en-US" dirty="0"/>
              <a:t>块里面所有值为</a:t>
            </a:r>
            <a:r>
              <a:rPr lang="en-US" altLang="zh-CN" dirty="0"/>
              <a:t>j</a:t>
            </a:r>
            <a:r>
              <a:rPr lang="zh-CN" altLang="en-US" dirty="0"/>
              <a:t>的数的下标的链表</a:t>
            </a:r>
          </a:p>
          <a:p>
            <a:r>
              <a:rPr lang="zh-CN" altLang="en-US" dirty="0"/>
              <a:t>区间所有</a:t>
            </a:r>
            <a:r>
              <a:rPr lang="en-US" altLang="zh-CN" dirty="0"/>
              <a:t>x</a:t>
            </a:r>
            <a:r>
              <a:rPr lang="zh-CN" altLang="en-US" dirty="0"/>
              <a:t>变成</a:t>
            </a:r>
            <a:r>
              <a:rPr lang="en-US" altLang="zh-CN" dirty="0" err="1"/>
              <a:t>x+v</a:t>
            </a:r>
            <a:r>
              <a:rPr lang="zh-CN" altLang="en-US" dirty="0"/>
              <a:t>即</a:t>
            </a:r>
            <a:r>
              <a:rPr lang="en-US" altLang="zh-CN" dirty="0"/>
              <a:t>link( x , x + v )</a:t>
            </a:r>
          </a:p>
          <a:p>
            <a:r>
              <a:rPr lang="zh-CN" altLang="en-US" dirty="0"/>
              <a:t>然后维护一下块内可能出现的所有数</a:t>
            </a:r>
          </a:p>
          <a:p>
            <a:r>
              <a:rPr lang="zh-CN" altLang="en-US" dirty="0"/>
              <a:t>每次重构的时候即遍历所有可能出现的数，然后遍历其中真正出现的数的链表即可</a:t>
            </a:r>
            <a:endParaRPr lang="en-US" altLang="zh-CN"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Solution1</a:t>
            </a:r>
          </a:p>
        </p:txBody>
      </p:sp>
      <p:sp>
        <p:nvSpPr>
          <p:cNvPr id="3" name="内容占位符 2"/>
          <p:cNvSpPr>
            <a:spLocks noGrp="1"/>
          </p:cNvSpPr>
          <p:nvPr>
            <p:ph idx="1"/>
          </p:nvPr>
        </p:nvSpPr>
        <p:spPr/>
        <p:txBody>
          <a:bodyPr/>
          <a:lstStyle/>
          <a:p>
            <a:r>
              <a:rPr lang="zh-CN" altLang="en-US" dirty="0"/>
              <a:t>不过链表常数巨大。。。</a:t>
            </a:r>
          </a:p>
          <a:p>
            <a:r>
              <a:rPr lang="zh-CN" altLang="en-US" dirty="0"/>
              <a:t>这个应该跑的很慢</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Solution2</a:t>
            </a:r>
          </a:p>
        </p:txBody>
      </p:sp>
      <p:sp>
        <p:nvSpPr>
          <p:cNvPr id="3" name="内容占位符 2"/>
          <p:cNvSpPr>
            <a:spLocks noGrp="1"/>
          </p:cNvSpPr>
          <p:nvPr>
            <p:ph idx="1"/>
          </p:nvPr>
        </p:nvSpPr>
        <p:spPr/>
        <p:txBody>
          <a:bodyPr/>
          <a:lstStyle/>
          <a:p>
            <a:r>
              <a:rPr lang="zh-CN" altLang="en-US" dirty="0"/>
              <a:t>可以每块每个值维护一个</a:t>
            </a:r>
            <a:r>
              <a:rPr lang="en-US" altLang="zh-CN" dirty="0"/>
              <a:t>vector</a:t>
            </a:r>
          </a:p>
          <a:p>
            <a:r>
              <a:rPr lang="zh-CN" altLang="en-US" dirty="0"/>
              <a:t>然后启发式合并这个</a:t>
            </a:r>
            <a:r>
              <a:rPr lang="en-US" altLang="zh-CN" dirty="0"/>
              <a:t>vector</a:t>
            </a:r>
          </a:p>
          <a:p>
            <a:r>
              <a:rPr lang="zh-CN" altLang="en-US" dirty="0"/>
              <a:t>这个做法由于对缓存友好，所以会跑的快一些</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Solution3</a:t>
            </a:r>
          </a:p>
        </p:txBody>
      </p:sp>
      <p:sp>
        <p:nvSpPr>
          <p:cNvPr id="3" name="内容占位符 2"/>
          <p:cNvSpPr>
            <a:spLocks noGrp="1"/>
          </p:cNvSpPr>
          <p:nvPr>
            <p:ph idx="1"/>
          </p:nvPr>
        </p:nvSpPr>
        <p:spPr/>
        <p:txBody>
          <a:bodyPr>
            <a:normAutofit fontScale="92500" lnSpcReduction="20000"/>
          </a:bodyPr>
          <a:lstStyle/>
          <a:p>
            <a:r>
              <a:rPr lang="zh-CN" altLang="en-US" dirty="0"/>
              <a:t>可以用一个并查集维护</a:t>
            </a:r>
          </a:p>
          <a:p>
            <a:r>
              <a:rPr lang="zh-CN" altLang="en-US" dirty="0"/>
              <a:t>这个并查集由于只支持：</a:t>
            </a:r>
          </a:p>
          <a:p>
            <a:r>
              <a:rPr lang="en-US" altLang="zh-CN" dirty="0"/>
              <a:t>1. merge( x , y )</a:t>
            </a:r>
          </a:p>
          <a:p>
            <a:r>
              <a:rPr lang="en-US" altLang="zh-CN" dirty="0"/>
              <a:t>2. for( </a:t>
            </a:r>
            <a:r>
              <a:rPr lang="en-US" altLang="zh-CN" dirty="0" err="1"/>
              <a:t>i</a:t>
            </a:r>
            <a:r>
              <a:rPr lang="en-US" altLang="zh-CN" dirty="0"/>
              <a:t> = 1 ; </a:t>
            </a:r>
            <a:r>
              <a:rPr lang="en-US" altLang="zh-CN" dirty="0" err="1"/>
              <a:t>i</a:t>
            </a:r>
            <a:r>
              <a:rPr lang="en-US" altLang="zh-CN" dirty="0"/>
              <a:t> &lt;= </a:t>
            </a:r>
            <a:r>
              <a:rPr lang="en-US" altLang="zh-CN" dirty="0" err="1"/>
              <a:t>sqrtn</a:t>
            </a:r>
            <a:r>
              <a:rPr lang="en-US" altLang="zh-CN" dirty="0"/>
              <a:t> ; </a:t>
            </a:r>
            <a:r>
              <a:rPr lang="en-US" altLang="zh-CN" dirty="0" err="1"/>
              <a:t>i</a:t>
            </a:r>
            <a:r>
              <a:rPr lang="en-US" altLang="zh-CN" dirty="0"/>
              <a:t>++ ) find( </a:t>
            </a:r>
            <a:r>
              <a:rPr lang="en-US" altLang="zh-CN" dirty="0" err="1"/>
              <a:t>i</a:t>
            </a:r>
            <a:r>
              <a:rPr lang="en-US" altLang="zh-CN" dirty="0"/>
              <a:t> )</a:t>
            </a:r>
          </a:p>
          <a:p>
            <a:r>
              <a:rPr lang="zh-CN" altLang="en-US" dirty="0"/>
              <a:t>所以复杂度是</a:t>
            </a:r>
            <a:r>
              <a:rPr lang="en-US" altLang="zh-CN" dirty="0"/>
              <a:t>O( 1 )</a:t>
            </a:r>
            <a:r>
              <a:rPr lang="zh-CN" altLang="en-US" dirty="0"/>
              <a:t>的并查集</a:t>
            </a:r>
          </a:p>
          <a:p>
            <a:r>
              <a:rPr lang="zh-CN" altLang="en-US" dirty="0"/>
              <a:t>本质上和链表的做法是差不多的，不过常数好很多</a:t>
            </a:r>
            <a:endParaRPr lang="en-US" altLang="zh-CN" dirty="0"/>
          </a:p>
          <a:p>
            <a:endParaRPr lang="en-US" altLang="zh-CN" dirty="0"/>
          </a:p>
          <a:p>
            <a:r>
              <a:rPr lang="zh-CN" altLang="en-US" dirty="0"/>
              <a:t>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a:t>
            </a:r>
            <a:r>
              <a:rPr lang="en-US" altLang="zh-CN" dirty="0" err="1"/>
              <a:t>nsqrtn</a:t>
            </a:r>
            <a:r>
              <a:rPr lang="en-US" altLang="zh-CN"/>
              <a:t> )</a:t>
            </a:r>
            <a:endParaRPr lang="zh-CN" alt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[Ynoi2019]Another</a:t>
            </a:r>
            <a:endParaRPr lang="zh-CN" altLang="en-US" dirty="0"/>
          </a:p>
        </p:txBody>
      </p:sp>
      <p:sp>
        <p:nvSpPr>
          <p:cNvPr id="3" name="内容占位符 2"/>
          <p:cNvSpPr>
            <a:spLocks noGrp="1"/>
          </p:cNvSpPr>
          <p:nvPr>
            <p:ph idx="1"/>
          </p:nvPr>
        </p:nvSpPr>
        <p:spPr/>
        <p:txBody>
          <a:bodyPr/>
          <a:lstStyle/>
          <a:p>
            <a:r>
              <a:rPr lang="zh-CN" altLang="en-US" dirty="0"/>
              <a:t>第三分块</a:t>
            </a:r>
            <a:endParaRPr lang="en-US" altLang="zh-CN" dirty="0"/>
          </a:p>
          <a:p>
            <a:endParaRPr lang="en-US" altLang="zh-CN" dirty="0"/>
          </a:p>
          <a:p>
            <a:r>
              <a:rPr lang="zh-CN" altLang="en-US" dirty="0"/>
              <a:t>树，每个点有编号</a:t>
            </a:r>
            <a:endParaRPr lang="en-US" altLang="zh-CN" dirty="0"/>
          </a:p>
          <a:p>
            <a:r>
              <a:rPr lang="en-US" altLang="zh-CN" dirty="0"/>
              <a:t>1.</a:t>
            </a:r>
            <a:r>
              <a:rPr lang="zh-CN" altLang="en-US" dirty="0"/>
              <a:t>改一条边（注意这里不是链）的边权</a:t>
            </a:r>
            <a:endParaRPr lang="en-US" altLang="zh-CN" dirty="0"/>
          </a:p>
          <a:p>
            <a:r>
              <a:rPr lang="en-US" altLang="zh-CN" dirty="0"/>
              <a:t>2.</a:t>
            </a:r>
            <a:r>
              <a:rPr lang="zh-CN" altLang="en-US" dirty="0"/>
              <a:t>查询一个点到一个编号区间</a:t>
            </a:r>
            <a:r>
              <a:rPr lang="en-US" altLang="zh-CN" dirty="0"/>
              <a:t>[</a:t>
            </a:r>
            <a:r>
              <a:rPr lang="en-US" altLang="zh-CN" dirty="0" err="1"/>
              <a:t>l,r</a:t>
            </a:r>
            <a:r>
              <a:rPr lang="en-US" altLang="zh-CN" dirty="0"/>
              <a:t>]</a:t>
            </a:r>
            <a:r>
              <a:rPr lang="zh-CN" altLang="en-US" dirty="0"/>
              <a:t>的点的距离和</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常见的打标记的操作</a:t>
            </a:r>
          </a:p>
        </p:txBody>
      </p:sp>
      <p:sp>
        <p:nvSpPr>
          <p:cNvPr id="3" name="内容占位符 2"/>
          <p:cNvSpPr>
            <a:spLocks noGrp="1"/>
          </p:cNvSpPr>
          <p:nvPr>
            <p:ph idx="1"/>
          </p:nvPr>
        </p:nvSpPr>
        <p:spPr/>
        <p:txBody>
          <a:bodyPr/>
          <a:lstStyle/>
          <a:p>
            <a:r>
              <a:rPr lang="zh-CN" altLang="en-US" dirty="0"/>
              <a:t>区间加</a:t>
            </a:r>
            <a:endParaRPr lang="en-US" altLang="zh-CN" dirty="0"/>
          </a:p>
          <a:p>
            <a:r>
              <a:rPr lang="zh-CN" altLang="en-US" dirty="0"/>
              <a:t>区间乘</a:t>
            </a:r>
            <a:endParaRPr lang="en-US" altLang="zh-CN" dirty="0"/>
          </a:p>
          <a:p>
            <a:r>
              <a:rPr lang="zh-CN" altLang="en-US" dirty="0"/>
              <a:t>区间染色（区间修改为一个数）</a:t>
            </a:r>
            <a:endParaRPr lang="en-US" altLang="zh-CN" dirty="0"/>
          </a:p>
          <a:p>
            <a:r>
              <a:rPr lang="zh-CN" altLang="en-US" dirty="0"/>
              <a:t>区间翻转</a:t>
            </a:r>
            <a:endParaRPr lang="en-US" altLang="zh-CN" dirty="0"/>
          </a:p>
          <a:p>
            <a:r>
              <a:rPr lang="zh-CN" altLang="en-US" dirty="0"/>
              <a:t>区间</a:t>
            </a:r>
            <a:r>
              <a:rPr lang="en-US" altLang="zh-CN" dirty="0" err="1"/>
              <a:t>xor</a:t>
            </a:r>
            <a:endParaRPr lang="en-US" altLang="zh-CN"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[Ynoi2019]Another</a:t>
            </a:r>
            <a:endParaRPr lang="zh-CN" altLang="en-US" dirty="0"/>
          </a:p>
        </p:txBody>
      </p:sp>
      <p:sp>
        <p:nvSpPr>
          <p:cNvPr id="3" name="内容占位符 2"/>
          <p:cNvSpPr>
            <a:spLocks noGrp="1"/>
          </p:cNvSpPr>
          <p:nvPr>
            <p:ph idx="1"/>
          </p:nvPr>
        </p:nvSpPr>
        <p:spPr/>
        <p:txBody>
          <a:bodyPr/>
          <a:lstStyle/>
          <a:p>
            <a:r>
              <a:rPr lang="zh-CN" altLang="en-US" dirty="0"/>
              <a:t>对这题的评价：</a:t>
            </a:r>
            <a:r>
              <a:rPr lang="en-US" altLang="zh-CN" dirty="0"/>
              <a:t>5/11</a:t>
            </a:r>
            <a:endParaRPr lang="zh-CN" altLang="en-US" dirty="0"/>
          </a:p>
          <a:p>
            <a:endParaRPr lang="zh-CN" alt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对点的编号序列分块</a:t>
            </a:r>
            <a:endParaRPr lang="en-US" altLang="zh-CN" dirty="0"/>
          </a:p>
          <a:p>
            <a:r>
              <a:rPr lang="zh-CN" altLang="en-US" dirty="0"/>
              <a:t>考虑维护</a:t>
            </a:r>
            <a:r>
              <a:rPr lang="en-US" altLang="zh-CN" dirty="0"/>
              <a:t>f(</a:t>
            </a:r>
            <a:r>
              <a:rPr lang="en-US" altLang="zh-CN" dirty="0" err="1"/>
              <a:t>j,i</a:t>
            </a:r>
            <a:r>
              <a:rPr lang="en-US" altLang="zh-CN" dirty="0"/>
              <a:t>)</a:t>
            </a:r>
            <a:r>
              <a:rPr lang="zh-CN" altLang="en-US" dirty="0"/>
              <a:t>表示</a:t>
            </a:r>
            <a:r>
              <a:rPr lang="en-US" altLang="zh-CN" dirty="0" err="1"/>
              <a:t>dfs</a:t>
            </a:r>
            <a:r>
              <a:rPr lang="zh-CN" altLang="en-US" dirty="0"/>
              <a:t>序为</a:t>
            </a:r>
            <a:r>
              <a:rPr lang="en-US" altLang="zh-CN" dirty="0" err="1"/>
              <a:t>i</a:t>
            </a:r>
            <a:r>
              <a:rPr lang="zh-CN" altLang="en-US" dirty="0"/>
              <a:t>的点到前</a:t>
            </a:r>
            <a:r>
              <a:rPr lang="en-US" altLang="zh-CN" dirty="0"/>
              <a:t>j</a:t>
            </a:r>
            <a:r>
              <a:rPr lang="zh-CN" altLang="en-US" dirty="0"/>
              <a:t>个块的距离和</a:t>
            </a:r>
            <a:endParaRPr lang="en-US" altLang="zh-CN" dirty="0"/>
          </a:p>
          <a:p>
            <a:r>
              <a:rPr lang="zh-CN" altLang="en-US" dirty="0"/>
              <a:t>修改一条边的边权的时候，看造成什么样的影响：</a:t>
            </a:r>
            <a:endParaRPr lang="en-US" altLang="zh-CN" dirty="0"/>
          </a:p>
          <a:p>
            <a:endParaRPr lang="en-US" altLang="zh-CN"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85000" lnSpcReduction="20000"/>
          </a:bodyPr>
          <a:lstStyle/>
          <a:p>
            <a:endParaRPr lang="en-US" altLang="zh-CN" dirty="0"/>
          </a:p>
          <a:p>
            <a:endParaRPr lang="en-US" altLang="zh-CN" dirty="0"/>
          </a:p>
          <a:p>
            <a:endParaRPr lang="en-US" altLang="zh-CN" dirty="0"/>
          </a:p>
          <a:p>
            <a:endParaRPr lang="en-US" altLang="zh-CN" dirty="0"/>
          </a:p>
          <a:p>
            <a:pPr marL="0" indent="0">
              <a:buNone/>
            </a:pPr>
            <a:r>
              <a:rPr lang="en-US" altLang="zh-CN" dirty="0"/>
              <a:t>			  </a:t>
            </a:r>
            <a:r>
              <a:rPr lang="zh-CN" altLang="en-US" dirty="0"/>
              <a:t>只可能是红色的点和绿色的点之间互相影响</a:t>
            </a:r>
            <a:endParaRPr lang="en-US" altLang="zh-CN" dirty="0"/>
          </a:p>
          <a:p>
            <a:r>
              <a:rPr lang="zh-CN" altLang="en-US" dirty="0"/>
              <a:t>枚举前</a:t>
            </a:r>
            <a:r>
              <a:rPr lang="en-US" altLang="zh-CN" dirty="0" err="1"/>
              <a:t>i</a:t>
            </a:r>
            <a:r>
              <a:rPr lang="zh-CN" altLang="en-US" dirty="0"/>
              <a:t>块，可以</a:t>
            </a:r>
            <a:r>
              <a:rPr lang="en-US" altLang="zh-CN" dirty="0"/>
              <a:t>O( 1 )</a:t>
            </a:r>
            <a:r>
              <a:rPr lang="zh-CN" altLang="en-US" dirty="0"/>
              <a:t>知道第</a:t>
            </a:r>
            <a:r>
              <a:rPr lang="en-US" altLang="zh-CN" dirty="0" err="1"/>
              <a:t>i</a:t>
            </a:r>
            <a:r>
              <a:rPr lang="zh-CN" altLang="en-US" dirty="0"/>
              <a:t>块里面有多少在红色的部分里面，设这个为</a:t>
            </a:r>
            <a:r>
              <a:rPr lang="en-US" altLang="zh-CN" dirty="0"/>
              <a:t>x</a:t>
            </a:r>
          </a:p>
          <a:p>
            <a:r>
              <a:rPr lang="zh-CN" altLang="en-US" dirty="0"/>
              <a:t>于是对</a:t>
            </a:r>
            <a:r>
              <a:rPr lang="en-US" altLang="zh-CN" dirty="0" err="1"/>
              <a:t>dfs</a:t>
            </a:r>
            <a:r>
              <a:rPr lang="zh-CN" altLang="en-US" dirty="0"/>
              <a:t>序在绿色部分的所有</a:t>
            </a:r>
            <a:r>
              <a:rPr lang="en-US" altLang="zh-CN" dirty="0" err="1"/>
              <a:t>i</a:t>
            </a:r>
            <a:r>
              <a:rPr lang="en-US" altLang="zh-CN" dirty="0"/>
              <a:t>,</a:t>
            </a:r>
            <a:r>
              <a:rPr lang="zh-CN" altLang="en-US" dirty="0"/>
              <a:t>把</a:t>
            </a:r>
            <a:r>
              <a:rPr lang="en-US" altLang="zh-CN" dirty="0"/>
              <a:t>f(</a:t>
            </a:r>
            <a:r>
              <a:rPr lang="en-US" altLang="zh-CN" dirty="0" err="1"/>
              <a:t>j,i</a:t>
            </a:r>
            <a:r>
              <a:rPr lang="en-US" altLang="zh-CN" dirty="0"/>
              <a:t>)</a:t>
            </a:r>
            <a:r>
              <a:rPr lang="zh-CN" altLang="en-US" dirty="0"/>
              <a:t>加上</a:t>
            </a:r>
            <a:r>
              <a:rPr lang="en-US" altLang="zh-CN" dirty="0"/>
              <a:t>x</a:t>
            </a:r>
            <a:r>
              <a:rPr lang="zh-CN" altLang="en-US" dirty="0"/>
              <a:t>*修改的</a:t>
            </a:r>
            <a:r>
              <a:rPr lang="en-US" altLang="zh-CN" dirty="0"/>
              <a:t>v</a:t>
            </a:r>
            <a:r>
              <a:rPr lang="zh-CN" altLang="en-US" dirty="0"/>
              <a:t>，相当于我们要对</a:t>
            </a:r>
            <a:r>
              <a:rPr lang="en-US" altLang="zh-CN" dirty="0"/>
              <a:t>f</a:t>
            </a:r>
            <a:r>
              <a:rPr lang="zh-CN" altLang="en-US" dirty="0"/>
              <a:t>再做一个</a:t>
            </a:r>
            <a:r>
              <a:rPr lang="en-US" altLang="zh-CN" dirty="0"/>
              <a:t>O( 1 )</a:t>
            </a:r>
            <a:r>
              <a:rPr lang="zh-CN" altLang="en-US" dirty="0"/>
              <a:t>修改</a:t>
            </a:r>
            <a:r>
              <a:rPr lang="en-US" altLang="zh-CN" dirty="0"/>
              <a:t>O( </a:t>
            </a:r>
            <a:r>
              <a:rPr lang="en-US" altLang="zh-CN" dirty="0" err="1"/>
              <a:t>sqrtn</a:t>
            </a:r>
            <a:r>
              <a:rPr lang="en-US" altLang="zh-CN" dirty="0"/>
              <a:t> )</a:t>
            </a:r>
            <a:r>
              <a:rPr lang="zh-CN" altLang="en-US" dirty="0"/>
              <a:t>查询的分块结构</a:t>
            </a:r>
          </a:p>
        </p:txBody>
      </p:sp>
      <p:pic>
        <p:nvPicPr>
          <p:cNvPr id="4" name="图片 3"/>
          <p:cNvPicPr>
            <a:picLocks noChangeAspect="1"/>
          </p:cNvPicPr>
          <p:nvPr/>
        </p:nvPicPr>
        <p:blipFill>
          <a:blip r:embed="rId2" cstate="print"/>
          <a:stretch>
            <a:fillRect/>
          </a:stretch>
        </p:blipFill>
        <p:spPr>
          <a:xfrm>
            <a:off x="899592" y="1321594"/>
            <a:ext cx="2214563" cy="2107406"/>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查询的时候，我们要查点</a:t>
            </a:r>
            <a:r>
              <a:rPr lang="en-US" altLang="zh-CN" dirty="0" err="1"/>
              <a:t>i</a:t>
            </a:r>
            <a:r>
              <a:rPr lang="zh-CN" altLang="en-US" dirty="0"/>
              <a:t>到</a:t>
            </a:r>
            <a:r>
              <a:rPr lang="en-US" altLang="zh-CN" dirty="0"/>
              <a:t>[</a:t>
            </a:r>
            <a:r>
              <a:rPr lang="en-US" altLang="zh-CN" dirty="0" err="1"/>
              <a:t>l,r</a:t>
            </a:r>
            <a:r>
              <a:rPr lang="en-US" altLang="zh-CN" dirty="0"/>
              <a:t>]</a:t>
            </a:r>
            <a:r>
              <a:rPr lang="zh-CN" altLang="en-US" dirty="0"/>
              <a:t>的贡献，就找离</a:t>
            </a:r>
            <a:r>
              <a:rPr lang="en-US" altLang="zh-CN" dirty="0"/>
              <a:t>l</a:t>
            </a:r>
            <a:r>
              <a:rPr lang="zh-CN" altLang="en-US" dirty="0"/>
              <a:t>和</a:t>
            </a:r>
            <a:r>
              <a:rPr lang="en-US" altLang="zh-CN" dirty="0"/>
              <a:t>r</a:t>
            </a:r>
            <a:r>
              <a:rPr lang="zh-CN" altLang="en-US" dirty="0"/>
              <a:t>分别最近的两个块端点，然后</a:t>
            </a:r>
            <a:r>
              <a:rPr lang="en-US" altLang="zh-CN" dirty="0"/>
              <a:t>O( </a:t>
            </a:r>
            <a:r>
              <a:rPr lang="en-US" altLang="zh-CN" dirty="0" err="1"/>
              <a:t>sqrtn</a:t>
            </a:r>
            <a:r>
              <a:rPr lang="en-US" altLang="zh-CN" dirty="0"/>
              <a:t> )</a:t>
            </a:r>
            <a:r>
              <a:rPr lang="zh-CN" altLang="en-US" dirty="0"/>
              <a:t>查出</a:t>
            </a:r>
            <a:r>
              <a:rPr lang="en-US" altLang="zh-CN" dirty="0" err="1"/>
              <a:t>i</a:t>
            </a:r>
            <a:r>
              <a:rPr lang="zh-CN" altLang="en-US" dirty="0"/>
              <a:t>到这两个前缀块的答案，然后把这两个差分一下</a:t>
            </a:r>
            <a:endParaRPr lang="en-US" altLang="zh-CN" dirty="0"/>
          </a:p>
          <a:p>
            <a:r>
              <a:rPr lang="zh-CN" altLang="en-US" dirty="0"/>
              <a:t>于是我们解决了整块的答案，考虑怎么查询零散</a:t>
            </a:r>
            <a:endParaRPr lang="en-US" altLang="zh-CN" dirty="0"/>
          </a:p>
          <a:p>
            <a:endParaRPr lang="en-US" altLang="zh-CN"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零散部分每次有</a:t>
            </a:r>
            <a:r>
              <a:rPr lang="en-US" altLang="zh-CN" dirty="0"/>
              <a:t>O( </a:t>
            </a:r>
            <a:r>
              <a:rPr lang="en-US" altLang="zh-CN" dirty="0" err="1"/>
              <a:t>sqrtn</a:t>
            </a:r>
            <a:r>
              <a:rPr lang="en-US" altLang="zh-CN" dirty="0"/>
              <a:t> )</a:t>
            </a:r>
            <a:r>
              <a:rPr lang="zh-CN" altLang="en-US" dirty="0"/>
              <a:t>个两点间距离和</a:t>
            </a:r>
            <a:endParaRPr lang="en-US" altLang="zh-CN" dirty="0"/>
          </a:p>
          <a:p>
            <a:r>
              <a:rPr lang="zh-CN" altLang="en-US" dirty="0"/>
              <a:t>然后现在考虑怎么快速查两个点之间的距离和</a:t>
            </a:r>
            <a:endParaRPr lang="en-US" altLang="zh-CN" dirty="0"/>
          </a:p>
          <a:p>
            <a:r>
              <a:rPr lang="en-US" altLang="zh-CN" dirty="0" err="1"/>
              <a:t>dist</a:t>
            </a:r>
            <a:r>
              <a:rPr lang="en-US" altLang="zh-CN" dirty="0"/>
              <a:t>(</a:t>
            </a:r>
            <a:r>
              <a:rPr lang="en-US" altLang="zh-CN" dirty="0" err="1"/>
              <a:t>i,j</a:t>
            </a:r>
            <a:r>
              <a:rPr lang="en-US" altLang="zh-CN" dirty="0"/>
              <a:t>) = </a:t>
            </a:r>
            <a:r>
              <a:rPr lang="en-US" altLang="zh-CN" dirty="0" err="1"/>
              <a:t>dep</a:t>
            </a:r>
            <a:r>
              <a:rPr lang="en-US" altLang="zh-CN" dirty="0"/>
              <a:t>[</a:t>
            </a:r>
            <a:r>
              <a:rPr lang="en-US" altLang="zh-CN" dirty="0" err="1"/>
              <a:t>i</a:t>
            </a:r>
            <a:r>
              <a:rPr lang="en-US" altLang="zh-CN" dirty="0"/>
              <a:t>] + </a:t>
            </a:r>
            <a:r>
              <a:rPr lang="en-US" altLang="zh-CN" dirty="0" err="1"/>
              <a:t>dep</a:t>
            </a:r>
            <a:r>
              <a:rPr lang="en-US" altLang="zh-CN" dirty="0"/>
              <a:t>[j] – 2 * </a:t>
            </a:r>
            <a:r>
              <a:rPr lang="en-US" altLang="zh-CN" dirty="0" err="1"/>
              <a:t>dep</a:t>
            </a:r>
            <a:r>
              <a:rPr lang="en-US" altLang="zh-CN" dirty="0"/>
              <a:t>[ </a:t>
            </a:r>
            <a:r>
              <a:rPr lang="en-US" altLang="zh-CN" dirty="0" err="1"/>
              <a:t>lca</a:t>
            </a:r>
            <a:r>
              <a:rPr lang="en-US" altLang="zh-CN" dirty="0"/>
              <a:t>(</a:t>
            </a:r>
            <a:r>
              <a:rPr lang="en-US" altLang="zh-CN" dirty="0" err="1"/>
              <a:t>i,j</a:t>
            </a:r>
            <a:r>
              <a:rPr lang="en-US" altLang="zh-CN" dirty="0"/>
              <a:t>) ]</a:t>
            </a:r>
          </a:p>
          <a:p>
            <a:r>
              <a:rPr lang="zh-CN" altLang="en-US" dirty="0"/>
              <a:t>每次改变边权，相当于对</a:t>
            </a:r>
            <a:r>
              <a:rPr lang="en-US" altLang="zh-CN" dirty="0" err="1"/>
              <a:t>dfs</a:t>
            </a:r>
            <a:r>
              <a:rPr lang="zh-CN" altLang="en-US" dirty="0"/>
              <a:t>序的一段进行区间加，于是我们对</a:t>
            </a:r>
            <a:r>
              <a:rPr lang="en-US" altLang="zh-CN" dirty="0" err="1"/>
              <a:t>dfs</a:t>
            </a:r>
            <a:r>
              <a:rPr lang="zh-CN" altLang="en-US" dirty="0"/>
              <a:t>序再次分块，实现一个</a:t>
            </a:r>
            <a:r>
              <a:rPr lang="en-US" altLang="zh-CN" dirty="0"/>
              <a:t>O( </a:t>
            </a:r>
            <a:r>
              <a:rPr lang="en-US" altLang="zh-CN" dirty="0" err="1"/>
              <a:t>sqrtn</a:t>
            </a:r>
            <a:r>
              <a:rPr lang="en-US" altLang="zh-CN" dirty="0"/>
              <a:t> )</a:t>
            </a:r>
            <a:r>
              <a:rPr lang="zh-CN" altLang="en-US" dirty="0"/>
              <a:t>区间加，</a:t>
            </a:r>
            <a:r>
              <a:rPr lang="en-US" altLang="zh-CN" dirty="0"/>
              <a:t>O( 1 )</a:t>
            </a:r>
            <a:r>
              <a:rPr lang="zh-CN" altLang="en-US" dirty="0"/>
              <a:t>查单点的平衡</a:t>
            </a:r>
            <a:endParaRPr lang="en-US" altLang="zh-CN" dirty="0"/>
          </a:p>
          <a:p>
            <a:r>
              <a:rPr lang="zh-CN" altLang="en-US" dirty="0"/>
              <a:t>使用</a:t>
            </a:r>
            <a:r>
              <a:rPr lang="en-US" altLang="zh-CN" dirty="0"/>
              <a:t>O( 1 )</a:t>
            </a:r>
            <a:r>
              <a:rPr lang="en-US" altLang="zh-CN" dirty="0" err="1"/>
              <a:t>lca</a:t>
            </a:r>
            <a:r>
              <a:rPr lang="zh-CN" altLang="en-US" dirty="0"/>
              <a:t>的话，我们就可以</a:t>
            </a:r>
            <a:r>
              <a:rPr lang="en-US" altLang="zh-CN" dirty="0"/>
              <a:t>O( 1 )</a:t>
            </a:r>
            <a:r>
              <a:rPr lang="zh-CN" altLang="en-US" dirty="0"/>
              <a:t>计算两点之间的</a:t>
            </a:r>
            <a:r>
              <a:rPr lang="en-US" altLang="zh-CN" dirty="0" err="1"/>
              <a:t>dist</a:t>
            </a:r>
            <a:r>
              <a:rPr lang="zh-CN" altLang="en-US" dirty="0"/>
              <a:t>了</a:t>
            </a:r>
            <a:endParaRPr lang="en-US" altLang="zh-CN" dirty="0"/>
          </a:p>
          <a:p>
            <a:r>
              <a:rPr lang="zh-CN" altLang="en-US" dirty="0"/>
              <a:t>于是问题得到解决</a:t>
            </a:r>
            <a:endParaRPr lang="en-US" altLang="zh-CN" dirty="0"/>
          </a:p>
          <a:p>
            <a:r>
              <a:rPr lang="zh-CN" altLang="en-US" dirty="0"/>
              <a:t>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a:t>
            </a:r>
            <a:r>
              <a:rPr lang="en-US" altLang="zh-CN" dirty="0" err="1"/>
              <a:t>nsqrtn</a:t>
            </a:r>
            <a:r>
              <a:rPr lang="en-US" altLang="zh-CN" dirty="0"/>
              <a:t> )</a:t>
            </a:r>
            <a:endParaRPr lang="zh-CN" altLang="en-US" dirty="0"/>
          </a:p>
          <a:p>
            <a:endParaRPr lang="zh-CN" altLang="en-US"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天降之物</a:t>
            </a:r>
          </a:p>
        </p:txBody>
      </p:sp>
      <p:sp>
        <p:nvSpPr>
          <p:cNvPr id="3" name="内容占位符 2"/>
          <p:cNvSpPr>
            <a:spLocks noGrp="1"/>
          </p:cNvSpPr>
          <p:nvPr>
            <p:ph idx="1"/>
          </p:nvPr>
        </p:nvSpPr>
        <p:spPr/>
        <p:txBody>
          <a:bodyPr/>
          <a:lstStyle/>
          <a:p>
            <a:r>
              <a:rPr lang="zh-CN" altLang="en-US" dirty="0"/>
              <a:t>第四分块</a:t>
            </a:r>
            <a:endParaRPr lang="en-US" altLang="zh-CN" dirty="0"/>
          </a:p>
          <a:p>
            <a:r>
              <a:rPr lang="en-US" altLang="zh-CN" dirty="0"/>
              <a:t>51nod </a:t>
            </a:r>
            <a:r>
              <a:rPr lang="zh-CN" altLang="en-US" dirty="0"/>
              <a:t>算法马拉松</a:t>
            </a:r>
            <a:r>
              <a:rPr lang="en-US" altLang="zh-CN" dirty="0"/>
              <a:t>35</a:t>
            </a:r>
          </a:p>
          <a:p>
            <a:endParaRPr lang="en-US" altLang="zh-CN" dirty="0"/>
          </a:p>
          <a:p>
            <a:r>
              <a:rPr lang="zh-CN" altLang="en-US" dirty="0"/>
              <a:t>序列</a:t>
            </a:r>
            <a:r>
              <a:rPr lang="en-US" altLang="zh-CN" dirty="0"/>
              <a:t>a</a:t>
            </a:r>
          </a:p>
          <a:p>
            <a:r>
              <a:rPr lang="en-US" altLang="zh-CN" dirty="0"/>
              <a:t>1.</a:t>
            </a:r>
            <a:r>
              <a:rPr lang="zh-CN" altLang="en-US" dirty="0"/>
              <a:t>把所有</a:t>
            </a:r>
            <a:r>
              <a:rPr lang="en-US" altLang="zh-CN" dirty="0"/>
              <a:t>x</a:t>
            </a:r>
            <a:r>
              <a:rPr lang="zh-CN" altLang="en-US" dirty="0"/>
              <a:t>变成</a:t>
            </a:r>
            <a:r>
              <a:rPr lang="en-US" altLang="zh-CN" dirty="0"/>
              <a:t>y</a:t>
            </a:r>
          </a:p>
          <a:p>
            <a:r>
              <a:rPr lang="en-US" altLang="zh-CN" dirty="0"/>
              <a:t>2.</a:t>
            </a:r>
            <a:r>
              <a:rPr lang="zh-CN" altLang="en-US" dirty="0"/>
              <a:t>查询最小的</a:t>
            </a:r>
            <a:r>
              <a:rPr lang="en-US" altLang="zh-CN" dirty="0"/>
              <a:t>|</a:t>
            </a:r>
            <a:r>
              <a:rPr lang="en-US" altLang="zh-CN" dirty="0" err="1"/>
              <a:t>i</a:t>
            </a:r>
            <a:r>
              <a:rPr lang="en-US" altLang="zh-CN" dirty="0"/>
              <a:t>-j|</a:t>
            </a:r>
            <a:r>
              <a:rPr lang="zh-CN" altLang="en-US" dirty="0"/>
              <a:t>使得</a:t>
            </a:r>
            <a:r>
              <a:rPr lang="en-US" altLang="zh-CN" dirty="0" err="1"/>
              <a:t>ai</a:t>
            </a:r>
            <a:r>
              <a:rPr lang="en-US" altLang="zh-CN" dirty="0"/>
              <a:t>==</a:t>
            </a:r>
            <a:r>
              <a:rPr lang="en-US" altLang="zh-CN" dirty="0" err="1"/>
              <a:t>x,aj</a:t>
            </a:r>
            <a:r>
              <a:rPr lang="en-US" altLang="zh-CN" dirty="0"/>
              <a:t>==y</a:t>
            </a:r>
            <a:endParaRPr lang="zh-CN" altLang="en-US"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天降之物</a:t>
            </a:r>
          </a:p>
        </p:txBody>
      </p:sp>
      <p:sp>
        <p:nvSpPr>
          <p:cNvPr id="3" name="内容占位符 2"/>
          <p:cNvSpPr>
            <a:spLocks noGrp="1"/>
          </p:cNvSpPr>
          <p:nvPr>
            <p:ph idx="1"/>
          </p:nvPr>
        </p:nvSpPr>
        <p:spPr/>
        <p:txBody>
          <a:bodyPr/>
          <a:lstStyle/>
          <a:p>
            <a:r>
              <a:rPr lang="zh-CN" altLang="en-US" dirty="0"/>
              <a:t>对这题的评价：</a:t>
            </a:r>
            <a:r>
              <a:rPr lang="en-US" altLang="zh-CN" dirty="0"/>
              <a:t>5/11</a:t>
            </a:r>
            <a:endParaRPr lang="zh-CN" alt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考虑根号分治</a:t>
            </a:r>
          </a:p>
          <a:p>
            <a:r>
              <a:rPr lang="zh-CN" altLang="en-US" dirty="0"/>
              <a:t>定义一个值</a:t>
            </a:r>
            <a:r>
              <a:rPr lang="en-US" altLang="zh-CN" dirty="0"/>
              <a:t>x</a:t>
            </a:r>
            <a:r>
              <a:rPr lang="zh-CN" altLang="en-US" dirty="0"/>
              <a:t>出现次数为</a:t>
            </a:r>
            <a:r>
              <a:rPr lang="en-US" altLang="zh-CN" dirty="0"/>
              <a:t>size[x]</a:t>
            </a:r>
          </a:p>
          <a:p>
            <a:r>
              <a:rPr lang="zh-CN" altLang="en-US" dirty="0"/>
              <a:t>如果没有修改操作，则预处理所有</a:t>
            </a:r>
            <a:r>
              <a:rPr lang="en-US" altLang="zh-CN" dirty="0"/>
              <a:t>size</a:t>
            </a:r>
            <a:r>
              <a:rPr lang="zh-CN" altLang="en-US" dirty="0"/>
              <a:t>大于</a:t>
            </a:r>
            <a:r>
              <a:rPr lang="en-US" altLang="zh-CN" dirty="0" err="1"/>
              <a:t>sqrtn</a:t>
            </a:r>
            <a:r>
              <a:rPr lang="zh-CN" altLang="en-US" dirty="0"/>
              <a:t>的值到所有其他值的答案，以及每个值出现位置的一个排序后的数组</a:t>
            </a:r>
          </a:p>
          <a:p>
            <a:r>
              <a:rPr lang="zh-CN" altLang="en-US" dirty="0"/>
              <a:t>查询的时候如果</a:t>
            </a:r>
            <a:r>
              <a:rPr lang="en-US" altLang="zh-CN" dirty="0"/>
              <a:t>x</a:t>
            </a:r>
            <a:r>
              <a:rPr lang="zh-CN" altLang="en-US" dirty="0"/>
              <a:t>和</a:t>
            </a:r>
            <a:r>
              <a:rPr lang="en-US" altLang="zh-CN" dirty="0"/>
              <a:t>y</a:t>
            </a:r>
            <a:r>
              <a:rPr lang="zh-CN" altLang="en-US" dirty="0"/>
              <a:t>中有一个是</a:t>
            </a:r>
            <a:r>
              <a:rPr lang="en-US" altLang="zh-CN" dirty="0"/>
              <a:t>size</a:t>
            </a:r>
            <a:r>
              <a:rPr lang="zh-CN" altLang="en-US" dirty="0"/>
              <a:t>大于</a:t>
            </a:r>
            <a:r>
              <a:rPr lang="en-US" altLang="zh-CN" dirty="0" err="1"/>
              <a:t>sqrtn</a:t>
            </a:r>
            <a:r>
              <a:rPr lang="zh-CN" altLang="en-US" dirty="0"/>
              <a:t>的，则可以直接查询预处理的信息，否则进行归并</a:t>
            </a:r>
          </a:p>
          <a:p>
            <a:r>
              <a:rPr lang="en-US" altLang="zh-CN" dirty="0"/>
              <a:t>O( </a:t>
            </a:r>
            <a:r>
              <a:rPr lang="en-US" altLang="zh-CN" dirty="0" err="1"/>
              <a:t>nsqrtn</a:t>
            </a:r>
            <a:r>
              <a:rPr lang="en-US" altLang="zh-CN" dirty="0"/>
              <a:t> + </a:t>
            </a:r>
            <a:r>
              <a:rPr lang="en-US" altLang="zh-CN" dirty="0" err="1"/>
              <a:t>msqrtn</a:t>
            </a:r>
            <a:r>
              <a:rPr lang="en-US" altLang="zh-CN" dirty="0"/>
              <a:t> )</a:t>
            </a:r>
          </a:p>
          <a:p>
            <a:endParaRPr lang="zh-CN" alt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有修改操作即在这个做法上改良，因为发现这个做法的根号平衡并没有卡满，所以有改良余地</a:t>
            </a:r>
          </a:p>
          <a:p>
            <a:r>
              <a:rPr lang="zh-CN" altLang="en-US" dirty="0"/>
              <a:t>假设把所有</a:t>
            </a:r>
            <a:r>
              <a:rPr lang="en-US" altLang="zh-CN" dirty="0"/>
              <a:t>x</a:t>
            </a:r>
            <a:r>
              <a:rPr lang="zh-CN" altLang="en-US" dirty="0"/>
              <a:t>变成</a:t>
            </a:r>
            <a:r>
              <a:rPr lang="en-US" altLang="zh-CN" dirty="0"/>
              <a:t>y</a:t>
            </a:r>
          </a:p>
          <a:p>
            <a:r>
              <a:rPr lang="zh-CN" altLang="en-US" dirty="0"/>
              <a:t>由于可以用一些技巧使得</a:t>
            </a:r>
            <a:r>
              <a:rPr lang="en-US" altLang="zh-CN" dirty="0"/>
              <a:t>x</a:t>
            </a:r>
            <a:r>
              <a:rPr lang="zh-CN" altLang="en-US" dirty="0"/>
              <a:t>变成</a:t>
            </a:r>
            <a:r>
              <a:rPr lang="en-US" altLang="zh-CN" dirty="0"/>
              <a:t>y</a:t>
            </a:r>
            <a:r>
              <a:rPr lang="zh-CN" altLang="en-US" dirty="0"/>
              <a:t>等价于</a:t>
            </a:r>
            <a:r>
              <a:rPr lang="en-US" altLang="zh-CN" dirty="0"/>
              <a:t>y</a:t>
            </a:r>
            <a:r>
              <a:rPr lang="zh-CN" altLang="en-US" dirty="0"/>
              <a:t>变成</a:t>
            </a:r>
            <a:r>
              <a:rPr lang="en-US" altLang="zh-CN" dirty="0"/>
              <a:t>x</a:t>
            </a:r>
            <a:r>
              <a:rPr lang="zh-CN" altLang="en-US" dirty="0"/>
              <a:t>，所以不妨设</a:t>
            </a:r>
            <a:r>
              <a:rPr lang="en-US" altLang="zh-CN" dirty="0"/>
              <a:t>size[x] &lt; size[y]</a:t>
            </a:r>
          </a:p>
          <a:p>
            <a:r>
              <a:rPr lang="zh-CN" altLang="en-US" dirty="0"/>
              <a:t>定义</a:t>
            </a:r>
            <a:r>
              <a:rPr lang="en-US" altLang="zh-CN" dirty="0"/>
              <a:t>size</a:t>
            </a:r>
            <a:r>
              <a:rPr lang="zh-CN" altLang="en-US" dirty="0"/>
              <a:t>大于</a:t>
            </a:r>
            <a:r>
              <a:rPr lang="en-US" altLang="zh-CN" dirty="0" err="1"/>
              <a:t>sqrtn</a:t>
            </a:r>
            <a:r>
              <a:rPr lang="zh-CN" altLang="en-US" dirty="0"/>
              <a:t>为大，</a:t>
            </a:r>
            <a:r>
              <a:rPr lang="en-US" altLang="zh-CN" dirty="0"/>
              <a:t>size</a:t>
            </a:r>
            <a:r>
              <a:rPr lang="zh-CN" altLang="en-US" dirty="0"/>
              <a:t>小于等于</a:t>
            </a:r>
            <a:r>
              <a:rPr lang="en-US" altLang="zh-CN" dirty="0" err="1"/>
              <a:t>sqrtn</a:t>
            </a:r>
            <a:r>
              <a:rPr lang="zh-CN" altLang="en-US" dirty="0"/>
              <a:t>为小</a:t>
            </a:r>
          </a:p>
          <a:p>
            <a:r>
              <a:rPr lang="zh-CN" altLang="en-US" dirty="0"/>
              <a:t>定义</a:t>
            </a:r>
            <a:r>
              <a:rPr lang="en-US" altLang="zh-CN" dirty="0" err="1"/>
              <a:t>ans</a:t>
            </a:r>
            <a:r>
              <a:rPr lang="en-US" altLang="zh-CN" dirty="0"/>
              <a:t>[x][y]</a:t>
            </a:r>
            <a:r>
              <a:rPr lang="zh-CN" altLang="en-US" dirty="0"/>
              <a:t>为</a:t>
            </a:r>
            <a:r>
              <a:rPr lang="en-US" altLang="zh-CN" dirty="0"/>
              <a:t>x</a:t>
            </a:r>
            <a:r>
              <a:rPr lang="zh-CN" altLang="en-US" dirty="0"/>
              <a:t>到</a:t>
            </a:r>
            <a:r>
              <a:rPr lang="en-US" altLang="zh-CN" dirty="0"/>
              <a:t>y</a:t>
            </a:r>
            <a:r>
              <a:rPr lang="zh-CN" altLang="en-US" dirty="0"/>
              <a:t>去除附属集合的部分的答案（附属集合是什么下面有说）</a:t>
            </a:r>
          </a:p>
          <a:p>
            <a:r>
              <a:rPr lang="en-US" altLang="zh-CN" dirty="0"/>
              <a:t>x</a:t>
            </a:r>
            <a:r>
              <a:rPr lang="zh-CN" altLang="en-US" dirty="0"/>
              <a:t>取遍所有值，</a:t>
            </a:r>
            <a:r>
              <a:rPr lang="en-US" altLang="zh-CN" dirty="0"/>
              <a:t>y</a:t>
            </a:r>
            <a:r>
              <a:rPr lang="zh-CN" altLang="en-US" dirty="0"/>
              <a:t>只有所有大的值，总</a:t>
            </a:r>
            <a:r>
              <a:rPr lang="en-US" altLang="zh-CN" dirty="0"/>
              <a:t>O( </a:t>
            </a:r>
            <a:r>
              <a:rPr lang="en-US" altLang="zh-CN" dirty="0" err="1"/>
              <a:t>sqrtn</a:t>
            </a:r>
            <a:r>
              <a:rPr lang="en-US" altLang="zh-CN" dirty="0"/>
              <a:t> )</a:t>
            </a:r>
            <a:r>
              <a:rPr lang="zh-CN" altLang="en-US" dirty="0"/>
              <a:t>个</a:t>
            </a:r>
            <a:br>
              <a:rPr lang="zh-CN" altLang="en-US" dirty="0"/>
            </a:br>
            <a:endParaRPr lang="zh-CN" alt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a:t>修改：</a:t>
            </a:r>
          </a:p>
          <a:p>
            <a:r>
              <a:rPr lang="zh-CN" altLang="en-US" dirty="0"/>
              <a:t>如果</a:t>
            </a:r>
            <a:r>
              <a:rPr lang="en-US" altLang="zh-CN" dirty="0"/>
              <a:t>x</a:t>
            </a:r>
            <a:r>
              <a:rPr lang="zh-CN" altLang="en-US" dirty="0"/>
              <a:t>和</a:t>
            </a:r>
            <a:r>
              <a:rPr lang="en-US" altLang="zh-CN" dirty="0"/>
              <a:t>y</a:t>
            </a:r>
            <a:r>
              <a:rPr lang="zh-CN" altLang="en-US" dirty="0"/>
              <a:t>均为大，则可以暴力重构，</a:t>
            </a:r>
            <a:r>
              <a:rPr lang="en-US" altLang="zh-CN" dirty="0"/>
              <a:t>O( n )</a:t>
            </a:r>
            <a:r>
              <a:rPr lang="zh-CN" altLang="en-US" dirty="0"/>
              <a:t>处理出</a:t>
            </a:r>
            <a:r>
              <a:rPr lang="en-US" altLang="zh-CN" dirty="0"/>
              <a:t>y</a:t>
            </a:r>
            <a:r>
              <a:rPr lang="zh-CN" altLang="en-US" dirty="0"/>
              <a:t>这个值对每个其他值的答案，因为这样的重构最多进行</a:t>
            </a:r>
            <a:r>
              <a:rPr lang="en-US" altLang="zh-CN" dirty="0"/>
              <a:t>O( </a:t>
            </a:r>
            <a:r>
              <a:rPr lang="en-US" altLang="zh-CN" dirty="0" err="1"/>
              <a:t>sqrtn</a:t>
            </a:r>
            <a:r>
              <a:rPr lang="en-US" altLang="zh-CN" dirty="0"/>
              <a:t> )</a:t>
            </a:r>
            <a:r>
              <a:rPr lang="zh-CN" altLang="en-US" dirty="0"/>
              <a:t>次，所以这部分复杂度为</a:t>
            </a:r>
            <a:r>
              <a:rPr lang="en-US" altLang="zh-CN" dirty="0"/>
              <a:t>O( </a:t>
            </a:r>
            <a:r>
              <a:rPr lang="en-US" altLang="zh-CN" dirty="0" err="1"/>
              <a:t>nsqrtn</a:t>
            </a:r>
            <a:r>
              <a:rPr lang="en-US" altLang="zh-CN" dirty="0"/>
              <a:t> )</a:t>
            </a:r>
          </a:p>
          <a:p>
            <a:r>
              <a:rPr lang="zh-CN" altLang="en-US" dirty="0"/>
              <a:t>如果</a:t>
            </a:r>
            <a:r>
              <a:rPr lang="en-US" altLang="zh-CN" dirty="0"/>
              <a:t>x</a:t>
            </a:r>
            <a:r>
              <a:rPr lang="zh-CN" altLang="en-US" dirty="0"/>
              <a:t>和</a:t>
            </a:r>
            <a:r>
              <a:rPr lang="en-US" altLang="zh-CN" dirty="0"/>
              <a:t>y</a:t>
            </a:r>
            <a:r>
              <a:rPr lang="zh-CN" altLang="en-US" dirty="0"/>
              <a:t>均为小，则可以直接归并两个值的位置的排序后的数组，单次</a:t>
            </a:r>
            <a:r>
              <a:rPr lang="en-US" altLang="zh-CN" dirty="0"/>
              <a:t>O( </a:t>
            </a:r>
            <a:r>
              <a:rPr lang="en-US" altLang="zh-CN" dirty="0" err="1"/>
              <a:t>sqrtn</a:t>
            </a:r>
            <a:r>
              <a:rPr lang="en-US" altLang="zh-CN" dirty="0"/>
              <a:t> )</a:t>
            </a:r>
            <a:r>
              <a:rPr lang="zh-CN" altLang="en-US" dirty="0"/>
              <a:t>，所以这部分复杂度为</a:t>
            </a:r>
            <a:r>
              <a:rPr lang="en-US" altLang="zh-CN" dirty="0"/>
              <a:t>O( </a:t>
            </a:r>
            <a:r>
              <a:rPr lang="en-US" altLang="zh-CN" dirty="0" err="1"/>
              <a:t>msqrtn</a:t>
            </a:r>
            <a:r>
              <a:rPr lang="en-US" altLang="zh-CN" dirty="0"/>
              <a:t> )</a:t>
            </a:r>
          </a:p>
          <a:p>
            <a:r>
              <a:rPr lang="zh-CN" altLang="en-US" dirty="0"/>
              <a:t>如果</a:t>
            </a:r>
            <a:r>
              <a:rPr lang="en-US" altLang="zh-CN" dirty="0"/>
              <a:t>x</a:t>
            </a:r>
            <a:r>
              <a:rPr lang="zh-CN" altLang="en-US" dirty="0"/>
              <a:t>为小，</a:t>
            </a:r>
            <a:r>
              <a:rPr lang="en-US" altLang="zh-CN" dirty="0"/>
              <a:t>y</a:t>
            </a:r>
            <a:r>
              <a:rPr lang="zh-CN" altLang="en-US" dirty="0"/>
              <a:t>为大，发现小合并进大的均摊位置数为</a:t>
            </a:r>
            <a:r>
              <a:rPr lang="en-US" altLang="zh-CN" dirty="0"/>
              <a:t>O( n )</a:t>
            </a:r>
            <a:r>
              <a:rPr lang="zh-CN" altLang="en-US" dirty="0"/>
              <a:t>，对这个再次进行根号平衡</a:t>
            </a:r>
          </a:p>
          <a:p>
            <a:r>
              <a:rPr lang="zh-CN" altLang="en-US" dirty="0"/>
              <a:t>对于每个大，维护一个附属的位置集合，这个位置集合的大小不超过</a:t>
            </a:r>
            <a:r>
              <a:rPr lang="en-US" altLang="zh-CN" dirty="0" err="1"/>
              <a:t>sqrtn</a:t>
            </a:r>
            <a:endParaRPr lang="en-US" altLang="zh-CN" dirty="0"/>
          </a:p>
          <a:p>
            <a:r>
              <a:rPr lang="zh-CN" altLang="en-US" dirty="0"/>
              <a:t>每次把小的</a:t>
            </a:r>
            <a:r>
              <a:rPr lang="en-US" altLang="zh-CN" dirty="0"/>
              <a:t>x</a:t>
            </a:r>
            <a:r>
              <a:rPr lang="zh-CN" altLang="en-US" dirty="0"/>
              <a:t>合并入大的</a:t>
            </a:r>
            <a:r>
              <a:rPr lang="en-US" altLang="zh-CN" dirty="0"/>
              <a:t>y</a:t>
            </a:r>
            <a:r>
              <a:rPr lang="zh-CN" altLang="en-US" dirty="0"/>
              <a:t>的时候，即合并入这个附属集合，并且用</a:t>
            </a:r>
            <a:r>
              <a:rPr lang="en-US" altLang="zh-CN" dirty="0"/>
              <a:t>x</a:t>
            </a:r>
            <a:r>
              <a:rPr lang="zh-CN" altLang="en-US" dirty="0"/>
              <a:t>到所有大的值的答案更新</a:t>
            </a:r>
            <a:r>
              <a:rPr lang="en-US" altLang="zh-CN" dirty="0"/>
              <a:t>y</a:t>
            </a:r>
            <a:r>
              <a:rPr lang="zh-CN" altLang="en-US" dirty="0"/>
              <a:t>到所有大的值的答案，这样</a:t>
            </a:r>
          </a:p>
          <a:p>
            <a:r>
              <a:rPr lang="zh-CN" altLang="en-US" dirty="0"/>
              <a:t>如果合并后附属集合大小超过</a:t>
            </a:r>
            <a:r>
              <a:rPr lang="en-US" altLang="zh-CN" dirty="0" err="1"/>
              <a:t>sqrtn</a:t>
            </a:r>
            <a:r>
              <a:rPr lang="zh-CN" altLang="en-US" dirty="0"/>
              <a:t>，则</a:t>
            </a:r>
            <a:r>
              <a:rPr lang="en-US" altLang="zh-CN" dirty="0"/>
              <a:t>O( n )</a:t>
            </a:r>
            <a:r>
              <a:rPr lang="zh-CN" altLang="en-US" dirty="0"/>
              <a:t>重构</a:t>
            </a:r>
            <a:r>
              <a:rPr lang="en-US" altLang="zh-CN" dirty="0"/>
              <a:t>y</a:t>
            </a:r>
            <a:r>
              <a:rPr lang="zh-CN" altLang="en-US" dirty="0"/>
              <a:t>到所有值的答案，这个过程最多进行</a:t>
            </a:r>
            <a:r>
              <a:rPr lang="en-US" altLang="zh-CN" dirty="0"/>
              <a:t>O( </a:t>
            </a:r>
            <a:r>
              <a:rPr lang="en-US" altLang="zh-CN" dirty="0" err="1"/>
              <a:t>sqrtn</a:t>
            </a:r>
            <a:r>
              <a:rPr lang="en-US" altLang="zh-CN" dirty="0"/>
              <a:t> )</a:t>
            </a:r>
            <a:r>
              <a:rPr lang="zh-CN" altLang="en-US" dirty="0"/>
              <a:t>次，均摊复杂度</a:t>
            </a:r>
            <a:r>
              <a:rPr lang="en-US" altLang="zh-CN" dirty="0"/>
              <a:t>O( </a:t>
            </a:r>
            <a:r>
              <a:rPr lang="en-US" altLang="zh-CN" dirty="0" err="1"/>
              <a:t>nsqrtn</a:t>
            </a:r>
            <a:r>
              <a:rPr lang="en-US" altLang="zh-CN" dirty="0"/>
              <a:t> )</a:t>
            </a:r>
          </a:p>
          <a:p>
            <a:r>
              <a:rPr lang="zh-CN" altLang="en-US" dirty="0"/>
              <a:t>由于大的值个数 </a:t>
            </a:r>
            <a:r>
              <a:rPr lang="en-US" altLang="zh-CN" dirty="0"/>
              <a:t>&lt;= </a:t>
            </a:r>
            <a:r>
              <a:rPr lang="en-US" altLang="zh-CN" dirty="0" err="1"/>
              <a:t>sqrtn</a:t>
            </a:r>
            <a:r>
              <a:rPr lang="en-US" altLang="zh-CN" dirty="0"/>
              <a:t> , </a:t>
            </a:r>
            <a:r>
              <a:rPr lang="zh-CN" altLang="en-US" dirty="0"/>
              <a:t>附属集合大小 </a:t>
            </a:r>
            <a:r>
              <a:rPr lang="en-US" altLang="zh-CN" dirty="0"/>
              <a:t>&lt;= </a:t>
            </a:r>
            <a:r>
              <a:rPr lang="en-US" altLang="zh-CN" dirty="0" err="1"/>
              <a:t>sqrtn</a:t>
            </a:r>
            <a:r>
              <a:rPr lang="zh-CN" altLang="en-US" dirty="0"/>
              <a:t>，这一部分是单次</a:t>
            </a:r>
            <a:r>
              <a:rPr lang="en-US" altLang="zh-CN" dirty="0"/>
              <a:t>O( </a:t>
            </a:r>
            <a:r>
              <a:rPr lang="en-US" altLang="zh-CN" dirty="0" err="1"/>
              <a:t>sqrtn</a:t>
            </a:r>
            <a:r>
              <a:rPr lang="en-US" altLang="zh-CN" dirty="0"/>
              <a:t> )</a:t>
            </a:r>
            <a:r>
              <a:rPr lang="zh-CN" altLang="en-US" dirty="0"/>
              <a:t>的，所以这部分复杂度为</a:t>
            </a:r>
            <a:r>
              <a:rPr lang="en-US" altLang="zh-CN" dirty="0"/>
              <a:t>O( </a:t>
            </a:r>
            <a:r>
              <a:rPr lang="en-US" altLang="zh-CN" dirty="0" err="1"/>
              <a:t>msqrtn</a:t>
            </a:r>
            <a:r>
              <a:rPr lang="en-US" altLang="zh-CN"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en-US" altLang="zh-CN" dirty="0"/>
              <a:t>Luogu4513 </a:t>
            </a:r>
            <a:r>
              <a:rPr lang="zh-CN" altLang="en-US" dirty="0"/>
              <a:t>小白逛公园</a:t>
            </a:r>
          </a:p>
        </p:txBody>
      </p:sp>
      <p:sp>
        <p:nvSpPr>
          <p:cNvPr id="73731" name="内容占位符 2"/>
          <p:cNvSpPr>
            <a:spLocks noGrp="1" noChangeArrowheads="1"/>
          </p:cNvSpPr>
          <p:nvPr>
            <p:ph idx="1"/>
          </p:nvPr>
        </p:nvSpPr>
        <p:spPr/>
        <p:txBody>
          <a:bodyPr>
            <a:normAutofit/>
          </a:bodyPr>
          <a:lstStyle/>
          <a:p>
            <a:pPr eaLnBrk="1" hangingPunct="1"/>
            <a:r>
              <a:rPr lang="zh-CN" altLang="en-US" sz="2800" dirty="0"/>
              <a:t>序列，单点修改，询问区间最大子段和</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查询：</a:t>
            </a:r>
          </a:p>
          <a:p>
            <a:r>
              <a:rPr lang="zh-CN" altLang="en-US" dirty="0"/>
              <a:t>如果</a:t>
            </a:r>
            <a:r>
              <a:rPr lang="en-US" altLang="zh-CN" dirty="0"/>
              <a:t>x</a:t>
            </a:r>
            <a:r>
              <a:rPr lang="zh-CN" altLang="en-US" dirty="0"/>
              <a:t>和</a:t>
            </a:r>
            <a:r>
              <a:rPr lang="en-US" altLang="zh-CN" dirty="0"/>
              <a:t>y</a:t>
            </a:r>
            <a:r>
              <a:rPr lang="zh-CN" altLang="en-US" dirty="0"/>
              <a:t>均为大，则在维护的答案中查询</a:t>
            </a:r>
            <a:r>
              <a:rPr lang="en-US" altLang="zh-CN" dirty="0"/>
              <a:t>min( </a:t>
            </a:r>
            <a:r>
              <a:rPr lang="en-US" altLang="zh-CN" dirty="0" err="1"/>
              <a:t>ans</a:t>
            </a:r>
            <a:r>
              <a:rPr lang="en-US" altLang="zh-CN" dirty="0"/>
              <a:t>[x][y] , </a:t>
            </a:r>
            <a:r>
              <a:rPr lang="en-US" altLang="zh-CN" dirty="0" err="1"/>
              <a:t>ans</a:t>
            </a:r>
            <a:r>
              <a:rPr lang="en-US" altLang="zh-CN" dirty="0"/>
              <a:t>[y][x] )</a:t>
            </a:r>
            <a:r>
              <a:rPr lang="zh-CN" altLang="en-US" dirty="0"/>
              <a:t>，然后将</a:t>
            </a:r>
            <a:r>
              <a:rPr lang="en-US" altLang="zh-CN" dirty="0"/>
              <a:t>x</a:t>
            </a:r>
            <a:r>
              <a:rPr lang="zh-CN" altLang="en-US" dirty="0"/>
              <a:t>的附属集合和</a:t>
            </a:r>
            <a:r>
              <a:rPr lang="en-US" altLang="zh-CN" dirty="0"/>
              <a:t>y</a:t>
            </a:r>
            <a:r>
              <a:rPr lang="zh-CN" altLang="en-US" dirty="0"/>
              <a:t>的附属集合进行归并，这一部分是单次</a:t>
            </a:r>
            <a:r>
              <a:rPr lang="en-US" altLang="zh-CN" dirty="0"/>
              <a:t>O( </a:t>
            </a:r>
            <a:r>
              <a:rPr lang="en-US" altLang="zh-CN" dirty="0" err="1"/>
              <a:t>sqrtn</a:t>
            </a:r>
            <a:r>
              <a:rPr lang="en-US" altLang="zh-CN" dirty="0"/>
              <a:t> )</a:t>
            </a:r>
            <a:r>
              <a:rPr lang="zh-CN" altLang="en-US" dirty="0"/>
              <a:t>的，所以这部分复杂度为</a:t>
            </a:r>
            <a:r>
              <a:rPr lang="en-US" altLang="zh-CN" dirty="0"/>
              <a:t>O( </a:t>
            </a:r>
            <a:r>
              <a:rPr lang="en-US" altLang="zh-CN" dirty="0" err="1"/>
              <a:t>msqrtn</a:t>
            </a:r>
            <a:r>
              <a:rPr lang="en-US" altLang="zh-CN" dirty="0"/>
              <a:t> )</a:t>
            </a:r>
          </a:p>
          <a:p>
            <a:r>
              <a:rPr lang="zh-CN" altLang="en-US" dirty="0"/>
              <a:t>如果</a:t>
            </a:r>
            <a:r>
              <a:rPr lang="en-US" altLang="zh-CN" dirty="0"/>
              <a:t>x</a:t>
            </a:r>
            <a:r>
              <a:rPr lang="zh-CN" altLang="en-US" dirty="0"/>
              <a:t>和</a:t>
            </a:r>
            <a:r>
              <a:rPr lang="en-US" altLang="zh-CN" dirty="0"/>
              <a:t>y</a:t>
            </a:r>
            <a:r>
              <a:rPr lang="zh-CN" altLang="en-US" dirty="0"/>
              <a:t>均为小，则进行一次归并即可，所以这部分复杂度为</a:t>
            </a:r>
            <a:r>
              <a:rPr lang="en-US" altLang="zh-CN" dirty="0"/>
              <a:t>O( </a:t>
            </a:r>
            <a:r>
              <a:rPr lang="en-US" altLang="zh-CN" dirty="0" err="1"/>
              <a:t>msqrtn</a:t>
            </a:r>
            <a:r>
              <a:rPr lang="en-US" altLang="zh-CN" dirty="0"/>
              <a:t> )</a:t>
            </a:r>
          </a:p>
          <a:p>
            <a:r>
              <a:rPr lang="zh-CN" altLang="en-US" dirty="0"/>
              <a:t>如果</a:t>
            </a:r>
            <a:r>
              <a:rPr lang="en-US" altLang="zh-CN" dirty="0"/>
              <a:t>x</a:t>
            </a:r>
            <a:r>
              <a:rPr lang="zh-CN" altLang="en-US" dirty="0"/>
              <a:t>为小，</a:t>
            </a:r>
            <a:r>
              <a:rPr lang="en-US" altLang="zh-CN" dirty="0"/>
              <a:t>y</a:t>
            </a:r>
            <a:r>
              <a:rPr lang="zh-CN" altLang="en-US" dirty="0"/>
              <a:t>为大，则在维护的答案中查询</a:t>
            </a:r>
            <a:r>
              <a:rPr lang="en-US" altLang="zh-CN" dirty="0" err="1"/>
              <a:t>ans</a:t>
            </a:r>
            <a:r>
              <a:rPr lang="en-US" altLang="zh-CN" dirty="0"/>
              <a:t>[x][y]</a:t>
            </a:r>
            <a:r>
              <a:rPr lang="zh-CN" altLang="en-US" dirty="0"/>
              <a:t>，然后将</a:t>
            </a:r>
            <a:r>
              <a:rPr lang="en-US" altLang="zh-CN" dirty="0"/>
              <a:t>x</a:t>
            </a:r>
            <a:r>
              <a:rPr lang="zh-CN" altLang="en-US" dirty="0"/>
              <a:t>和</a:t>
            </a:r>
            <a:r>
              <a:rPr lang="en-US" altLang="zh-CN" dirty="0"/>
              <a:t>y</a:t>
            </a:r>
            <a:r>
              <a:rPr lang="zh-CN" altLang="en-US" dirty="0"/>
              <a:t>的附属集合进行归并，这一部分是单次</a:t>
            </a:r>
            <a:r>
              <a:rPr lang="en-US" altLang="zh-CN" dirty="0"/>
              <a:t>O( </a:t>
            </a:r>
            <a:r>
              <a:rPr lang="en-US" altLang="zh-CN" dirty="0" err="1"/>
              <a:t>sqrtn</a:t>
            </a:r>
            <a:r>
              <a:rPr lang="en-US" altLang="zh-CN" dirty="0"/>
              <a:t> )</a:t>
            </a:r>
            <a:r>
              <a:rPr lang="zh-CN" altLang="en-US" dirty="0"/>
              <a:t>的，所以这部分复杂度为</a:t>
            </a:r>
            <a:r>
              <a:rPr lang="en-US" altLang="zh-CN" dirty="0"/>
              <a:t>O( </a:t>
            </a:r>
            <a:r>
              <a:rPr lang="en-US" altLang="zh-CN" dirty="0" err="1"/>
              <a:t>msqrtn</a:t>
            </a:r>
            <a:r>
              <a:rPr lang="en-US" altLang="zh-CN" dirty="0"/>
              <a:t> )</a:t>
            </a:r>
          </a:p>
          <a:p>
            <a:r>
              <a:rPr lang="zh-CN" altLang="en-US" dirty="0"/>
              <a:t>由于维护了所有可能的贡献，而且更新是取</a:t>
            </a:r>
            <a:r>
              <a:rPr lang="en-US" altLang="zh-CN" dirty="0"/>
              <a:t>min</a:t>
            </a:r>
            <a:r>
              <a:rPr lang="zh-CN" altLang="en-US" dirty="0"/>
              <a:t>，正确性也得到了保障</a:t>
            </a:r>
            <a:endParaRPr lang="en-US" altLang="zh-CN" dirty="0"/>
          </a:p>
          <a:p>
            <a:r>
              <a:rPr lang="zh-CN" altLang="en-US" dirty="0"/>
              <a:t>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a:t>
            </a:r>
            <a:r>
              <a:rPr lang="en-US" altLang="zh-CN" dirty="0" err="1"/>
              <a:t>nsqrtn</a:t>
            </a:r>
            <a:r>
              <a:rPr lang="en-US" altLang="zh-CN" dirty="0"/>
              <a:t> )</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12BBB-1189-40B0-A054-0EC7B00919C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907D03C-5163-4956-B22B-9F65BFFA0C1B}"/>
              </a:ext>
            </a:extLst>
          </p:cNvPr>
          <p:cNvSpPr>
            <a:spLocks noGrp="1"/>
          </p:cNvSpPr>
          <p:nvPr>
            <p:ph idx="1"/>
          </p:nvPr>
        </p:nvSpPr>
        <p:spPr/>
        <p:txBody>
          <a:bodyPr/>
          <a:lstStyle/>
          <a:p>
            <a:r>
              <a:rPr lang="zh-CN" altLang="en-US" dirty="0"/>
              <a:t>存在序列分块的做法</a:t>
            </a:r>
          </a:p>
        </p:txBody>
      </p:sp>
    </p:spTree>
    <p:extLst>
      <p:ext uri="{BB962C8B-B14F-4D97-AF65-F5344CB8AC3E}">
        <p14:creationId xmlns:p14="http://schemas.microsoft.com/office/powerpoint/2010/main" val="15596952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[Ynoi2018]</a:t>
            </a:r>
            <a:r>
              <a:rPr lang="zh-CN" altLang="en-US" dirty="0"/>
              <a:t>末日时在做什么？有没有空？可以来拯救吗？</a:t>
            </a:r>
          </a:p>
        </p:txBody>
      </p:sp>
      <p:sp>
        <p:nvSpPr>
          <p:cNvPr id="3" name="内容占位符 2"/>
          <p:cNvSpPr>
            <a:spLocks noGrp="1"/>
          </p:cNvSpPr>
          <p:nvPr>
            <p:ph idx="1"/>
          </p:nvPr>
        </p:nvSpPr>
        <p:spPr/>
        <p:txBody>
          <a:bodyPr/>
          <a:lstStyle/>
          <a:p>
            <a:r>
              <a:rPr lang="zh-CN" altLang="en-US" dirty="0"/>
              <a:t>第六分块</a:t>
            </a:r>
            <a:endParaRPr lang="en-US" altLang="zh-CN" dirty="0"/>
          </a:p>
          <a:p>
            <a:endParaRPr lang="en-US" altLang="zh-CN" dirty="0"/>
          </a:p>
          <a:p>
            <a:r>
              <a:rPr lang="zh-CN" altLang="en-US" dirty="0"/>
              <a:t>序列</a:t>
            </a:r>
            <a:endParaRPr lang="en-US" altLang="zh-CN" dirty="0"/>
          </a:p>
          <a:p>
            <a:r>
              <a:rPr lang="en-US" altLang="zh-CN" dirty="0"/>
              <a:t>1.</a:t>
            </a:r>
            <a:r>
              <a:rPr lang="zh-CN" altLang="en-US" dirty="0"/>
              <a:t>区间加任意数，在</a:t>
            </a:r>
            <a:r>
              <a:rPr lang="en-US" altLang="zh-CN" dirty="0"/>
              <a:t>[-2^(w-1),2^(w-1)-1]</a:t>
            </a:r>
            <a:r>
              <a:rPr lang="zh-CN" altLang="en-US" dirty="0"/>
              <a:t>内</a:t>
            </a:r>
            <a:endParaRPr lang="en-US" altLang="zh-CN" dirty="0"/>
          </a:p>
          <a:p>
            <a:r>
              <a:rPr lang="en-US" altLang="zh-CN" dirty="0"/>
              <a:t>2.</a:t>
            </a:r>
            <a:r>
              <a:rPr lang="zh-CN" altLang="en-US" dirty="0"/>
              <a:t>查询区间最大子段和</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[Ynoi2018]</a:t>
            </a:r>
            <a:r>
              <a:rPr lang="zh-CN" altLang="en-US" dirty="0"/>
              <a:t>末日时在做什么？有没有空？可以来拯救吗？</a:t>
            </a:r>
          </a:p>
        </p:txBody>
      </p:sp>
      <p:sp>
        <p:nvSpPr>
          <p:cNvPr id="3" name="内容占位符 2"/>
          <p:cNvSpPr>
            <a:spLocks noGrp="1"/>
          </p:cNvSpPr>
          <p:nvPr>
            <p:ph idx="1"/>
          </p:nvPr>
        </p:nvSpPr>
        <p:spPr/>
        <p:txBody>
          <a:bodyPr/>
          <a:lstStyle/>
          <a:p>
            <a:r>
              <a:rPr lang="zh-CN" altLang="en-US" dirty="0"/>
              <a:t>对这题的评价：</a:t>
            </a:r>
            <a:r>
              <a:rPr lang="en-US" altLang="zh-CN" dirty="0"/>
              <a:t>8/11</a:t>
            </a:r>
          </a:p>
          <a:p>
            <a:endParaRPr lang="zh-CN" altLang="en-US" dirty="0"/>
          </a:p>
          <a:p>
            <a:r>
              <a:rPr lang="zh-CN" altLang="en-US" dirty="0"/>
              <a:t>先看一个这题的弱化版</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[Ynoi2015]</a:t>
            </a:r>
            <a:r>
              <a:rPr lang="ja-JP" altLang="en-US" dirty="0">
                <a:latin typeface="宋体" panose="02010600030101010101" pitchFamily="2" charset="-122"/>
                <a:ea typeface="宋体" panose="02010600030101010101" pitchFamily="2" charset="-122"/>
              </a:rPr>
              <a:t>世界で一番幸せな女の子</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zh-CN" altLang="en-US" dirty="0"/>
              <a:t>维护序列支持：</a:t>
            </a:r>
            <a:endParaRPr lang="en-US" altLang="zh-CN" dirty="0"/>
          </a:p>
          <a:p>
            <a:r>
              <a:rPr lang="en-US" altLang="zh-CN" dirty="0"/>
              <a:t>1.</a:t>
            </a:r>
            <a:r>
              <a:rPr lang="zh-CN" altLang="en-US" dirty="0"/>
              <a:t>全局加</a:t>
            </a:r>
            <a:endParaRPr lang="en-US" altLang="zh-CN" dirty="0"/>
          </a:p>
          <a:p>
            <a:r>
              <a:rPr lang="en-US" altLang="zh-CN" dirty="0"/>
              <a:t>2.</a:t>
            </a:r>
            <a:r>
              <a:rPr lang="zh-CN" altLang="en-US" dirty="0"/>
              <a:t>区间最大子段和</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由于可以加负数</a:t>
            </a:r>
            <a:endParaRPr lang="en-US" altLang="zh-CN" dirty="0"/>
          </a:p>
          <a:p>
            <a:r>
              <a:rPr lang="zh-CN" altLang="en-US" dirty="0"/>
              <a:t>设</a:t>
            </a:r>
            <a:r>
              <a:rPr lang="en-US" altLang="zh-CN" dirty="0"/>
              <a:t>pre[x]</a:t>
            </a:r>
            <a:r>
              <a:rPr lang="zh-CN" altLang="en-US" dirty="0"/>
              <a:t>为</a:t>
            </a:r>
            <a:r>
              <a:rPr lang="en-US" altLang="zh-CN" dirty="0"/>
              <a:t>x</a:t>
            </a:r>
            <a:r>
              <a:rPr lang="zh-CN" altLang="en-US" dirty="0"/>
              <a:t>时刻全局加的值</a:t>
            </a:r>
            <a:endParaRPr lang="en-US" altLang="zh-CN" dirty="0"/>
          </a:p>
          <a:p>
            <a:r>
              <a:rPr lang="zh-CN" altLang="en-US" dirty="0"/>
              <a:t>按照</a:t>
            </a:r>
            <a:r>
              <a:rPr lang="en-US" altLang="zh-CN" dirty="0"/>
              <a:t>pre</a:t>
            </a:r>
            <a:r>
              <a:rPr lang="zh-CN" altLang="en-US" dirty="0"/>
              <a:t>从小到大处理</a:t>
            </a:r>
            <a:endParaRPr lang="en-US" altLang="zh-CN" dirty="0"/>
          </a:p>
          <a:p>
            <a:r>
              <a:rPr lang="zh-CN" altLang="en-US" dirty="0"/>
              <a:t>这样就转换为了只加正数</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考虑分块</a:t>
            </a:r>
            <a:endParaRPr lang="en-US" altLang="zh-CN" dirty="0"/>
          </a:p>
          <a:p>
            <a:r>
              <a:rPr lang="zh-CN" altLang="en-US" dirty="0"/>
              <a:t>每块维护一下块内长为</a:t>
            </a:r>
            <a:r>
              <a:rPr lang="en-US" altLang="zh-CN" dirty="0"/>
              <a:t>1…</a:t>
            </a:r>
            <a:r>
              <a:rPr lang="en-US" altLang="zh-CN" dirty="0" err="1"/>
              <a:t>sqrt</a:t>
            </a:r>
            <a:r>
              <a:rPr lang="en-US" altLang="zh-CN" dirty="0"/>
              <a:t>(n)</a:t>
            </a:r>
            <a:r>
              <a:rPr lang="zh-CN" altLang="en-US" dirty="0"/>
              <a:t>的最大前缀，最大后缀，最大子段和</a:t>
            </a:r>
            <a:endParaRPr lang="en-US" altLang="zh-CN" dirty="0"/>
          </a:p>
          <a:p>
            <a:r>
              <a:rPr lang="zh-CN" altLang="en-US" dirty="0"/>
              <a:t>如果一个整块加了，那么这个整块块内的最大子段长度肯定是不降的</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每次查询的时候按照当前的全局加标记确定出每个块内的最大子段和</a:t>
            </a:r>
            <a:endParaRPr lang="en-US" altLang="zh-CN" dirty="0"/>
          </a:p>
          <a:p>
            <a:r>
              <a:rPr lang="zh-CN" altLang="en-US" dirty="0"/>
              <a:t>然后把跨块的询问用左边块的最大后缀和右边块的最大前缀拼起来</a:t>
            </a:r>
            <a:endParaRPr lang="en-US" altLang="zh-CN" dirty="0"/>
          </a:p>
          <a:p>
            <a:r>
              <a:rPr lang="zh-CN" altLang="en-US" dirty="0"/>
              <a:t>即可</a:t>
            </a:r>
            <a:endParaRPr lang="en-US" altLang="zh-CN" dirty="0"/>
          </a:p>
          <a:p>
            <a:endParaRPr lang="en-US" altLang="zh-CN" dirty="0"/>
          </a:p>
          <a:p>
            <a:r>
              <a:rPr lang="zh-CN" altLang="en-US" dirty="0"/>
              <a:t>总复杂度</a:t>
            </a:r>
            <a:r>
              <a:rPr lang="en-US" altLang="zh-CN" dirty="0"/>
              <a:t>O( </a:t>
            </a:r>
            <a:r>
              <a:rPr lang="en-US" altLang="zh-CN" dirty="0" err="1"/>
              <a:t>msqrt</a:t>
            </a:r>
            <a:r>
              <a:rPr lang="en-US" altLang="zh-CN" dirty="0"/>
              <a:t>(n) + </a:t>
            </a:r>
            <a:r>
              <a:rPr lang="en-US" altLang="zh-CN" dirty="0" err="1"/>
              <a:t>nsqrt</a:t>
            </a:r>
            <a:r>
              <a:rPr lang="en-US" altLang="zh-CN" dirty="0"/>
              <a:t>(n) )</a:t>
            </a:r>
            <a:endParaRPr lang="zh-CN" alt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这个根号太屑了，考虑</a:t>
            </a:r>
            <a:r>
              <a:rPr lang="en-US" altLang="zh-CN" dirty="0"/>
              <a:t>polylog</a:t>
            </a:r>
            <a:endParaRPr lang="zh-CN" altLang="en-US"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线段树维护：</a:t>
            </a:r>
            <a:endParaRPr lang="en-US" altLang="zh-CN" dirty="0"/>
          </a:p>
          <a:p>
            <a:r>
              <a:rPr lang="zh-CN" altLang="en-US" dirty="0"/>
              <a:t>每个节点的左，右，内部最大子段和的凸函数</a:t>
            </a:r>
            <a:endParaRPr lang="en-US" altLang="zh-CN" dirty="0"/>
          </a:p>
          <a:p>
            <a:r>
              <a:rPr lang="zh-CN" altLang="en-US" dirty="0"/>
              <a:t>凸函数是一个区间的半平面交，每个下标</a:t>
            </a:r>
            <a:r>
              <a:rPr lang="en-US" altLang="zh-CN" dirty="0"/>
              <a:t>x</a:t>
            </a:r>
            <a:r>
              <a:rPr lang="zh-CN" altLang="en-US" dirty="0"/>
              <a:t>对应的意义是这个节点被整体加了</a:t>
            </a:r>
            <a:r>
              <a:rPr lang="en-US" altLang="zh-CN" dirty="0"/>
              <a:t>x</a:t>
            </a:r>
            <a:r>
              <a:rPr lang="zh-CN" altLang="en-US" dirty="0"/>
              <a:t>后，该节点的左，右，内部最大子段和的值是多少</a:t>
            </a:r>
            <a:endParaRPr lang="en-US" altLang="zh-CN" dirty="0"/>
          </a:p>
          <a:p>
            <a:r>
              <a:rPr lang="zh-CN" altLang="en-US" dirty="0"/>
              <a:t>设左最大子段和是</a:t>
            </a:r>
            <a:r>
              <a:rPr lang="en-US" altLang="zh-CN" dirty="0"/>
              <a:t>pre</a:t>
            </a:r>
            <a:r>
              <a:rPr lang="zh-CN" altLang="en-US" dirty="0"/>
              <a:t>，右最大子段和是</a:t>
            </a:r>
            <a:r>
              <a:rPr lang="en-US" altLang="zh-CN" dirty="0" err="1"/>
              <a:t>suf</a:t>
            </a:r>
            <a:r>
              <a:rPr lang="zh-CN" altLang="en-US" dirty="0"/>
              <a:t>，内部最大子段和是</a:t>
            </a:r>
            <a:r>
              <a:rPr lang="en-US" altLang="zh-CN" dirty="0"/>
              <a:t>mid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en-US" altLang="zh-CN" dirty="0"/>
              <a:t>Solution</a:t>
            </a:r>
            <a:endParaRPr lang="zh-CN" altLang="en-US" dirty="0"/>
          </a:p>
        </p:txBody>
      </p:sp>
      <p:sp>
        <p:nvSpPr>
          <p:cNvPr id="74755" name="内容占位符 2"/>
          <p:cNvSpPr>
            <a:spLocks noGrp="1" noChangeArrowheads="1"/>
          </p:cNvSpPr>
          <p:nvPr>
            <p:ph idx="1"/>
          </p:nvPr>
        </p:nvSpPr>
        <p:spPr/>
        <p:txBody>
          <a:bodyPr>
            <a:normAutofit/>
          </a:bodyPr>
          <a:lstStyle/>
          <a:p>
            <a:pPr eaLnBrk="1" hangingPunct="1"/>
            <a:r>
              <a:rPr lang="zh-CN" altLang="en-US" sz="2800" dirty="0"/>
              <a:t>著名的新手杀手题。。。</a:t>
            </a:r>
          </a:p>
          <a:p>
            <a:pPr eaLnBrk="1" hangingPunct="1"/>
            <a:r>
              <a:rPr lang="zh-CN" altLang="en-US" sz="2800" dirty="0"/>
              <a:t>很经典来着</a:t>
            </a:r>
            <a:endParaRPr lang="en-US" altLang="zh-CN" sz="2800" dirty="0"/>
          </a:p>
          <a:p>
            <a:pPr eaLnBrk="1" hangingPunct="1"/>
            <a:r>
              <a:rPr lang="zh-CN" altLang="en-US" sz="2800" dirty="0"/>
              <a:t>对于每个区间，维护一个左边的最大前缀，右边的最大后缀，以及区间内部的答案</a:t>
            </a:r>
          </a:p>
          <a:p>
            <a:pPr eaLnBrk="1" hangingPunct="1"/>
            <a:r>
              <a:rPr lang="zh-CN" altLang="en-US" sz="2800" dirty="0"/>
              <a:t>每次合并的时候，即答案选取左子区间的</a:t>
            </a:r>
            <a:r>
              <a:rPr lang="en-US" altLang="zh-CN" sz="2800" dirty="0"/>
              <a:t>max</a:t>
            </a:r>
            <a:r>
              <a:rPr lang="zh-CN" altLang="en-US" sz="2800" dirty="0"/>
              <a:t>，右子区间的</a:t>
            </a:r>
            <a:r>
              <a:rPr lang="en-US" altLang="zh-CN" sz="2800" dirty="0"/>
              <a:t>max</a:t>
            </a:r>
            <a:r>
              <a:rPr lang="zh-CN" altLang="en-US" sz="2800" dirty="0"/>
              <a:t>，或者左子区间的最大后缀，右子区间的最大前缀即可</a:t>
            </a:r>
          </a:p>
          <a:p>
            <a:pPr eaLnBrk="1" hangingPunct="1"/>
            <a:r>
              <a:rPr lang="zh-CN" altLang="en-US" sz="2800" dirty="0"/>
              <a:t>很简单的题</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然后建树的时候可以发现</a:t>
            </a:r>
            <a:endParaRPr lang="en-US" altLang="zh-CN" dirty="0"/>
          </a:p>
          <a:p>
            <a:r>
              <a:rPr lang="en-US" altLang="zh-CN" dirty="0"/>
              <a:t>cur -&gt; pre[</a:t>
            </a:r>
            <a:r>
              <a:rPr lang="en-US" altLang="zh-CN" dirty="0" err="1"/>
              <a:t>i</a:t>
            </a:r>
            <a:r>
              <a:rPr lang="en-US" altLang="zh-CN" dirty="0"/>
              <a:t>] = max( cur -&gt; left -&gt; pre[</a:t>
            </a:r>
            <a:r>
              <a:rPr lang="en-US" altLang="zh-CN" dirty="0" err="1"/>
              <a:t>i</a:t>
            </a:r>
            <a:r>
              <a:rPr lang="en-US" altLang="zh-CN" dirty="0"/>
              <a:t>] , cur -&gt; right -&gt; pre[</a:t>
            </a:r>
            <a:r>
              <a:rPr lang="en-US" altLang="zh-CN" dirty="0" err="1"/>
              <a:t>i</a:t>
            </a:r>
            <a:r>
              <a:rPr lang="en-US" altLang="zh-CN" dirty="0"/>
              <a:t>] + cur -&gt; left -&gt; sum );</a:t>
            </a:r>
          </a:p>
          <a:p>
            <a:r>
              <a:rPr lang="en-US" altLang="zh-CN" dirty="0"/>
              <a:t>cur -&gt; </a:t>
            </a:r>
            <a:r>
              <a:rPr lang="en-US" altLang="zh-CN" dirty="0" err="1"/>
              <a:t>suf</a:t>
            </a:r>
            <a:r>
              <a:rPr lang="en-US" altLang="zh-CN" dirty="0"/>
              <a:t>[</a:t>
            </a:r>
            <a:r>
              <a:rPr lang="en-US" altLang="zh-CN" dirty="0" err="1"/>
              <a:t>i</a:t>
            </a:r>
            <a:r>
              <a:rPr lang="en-US" altLang="zh-CN" dirty="0"/>
              <a:t>] = max( cur -&gt; left -&gt; </a:t>
            </a:r>
            <a:r>
              <a:rPr lang="en-US" altLang="zh-CN" dirty="0" err="1"/>
              <a:t>suf</a:t>
            </a:r>
            <a:r>
              <a:rPr lang="en-US" altLang="zh-CN" dirty="0"/>
              <a:t>[</a:t>
            </a:r>
            <a:r>
              <a:rPr lang="en-US" altLang="zh-CN" dirty="0" err="1"/>
              <a:t>i</a:t>
            </a:r>
            <a:r>
              <a:rPr lang="en-US" altLang="zh-CN" dirty="0"/>
              <a:t>] + cur -&gt; right -&gt; sum , cur -&gt; right -&gt; </a:t>
            </a:r>
            <a:r>
              <a:rPr lang="en-US" altLang="zh-CN" dirty="0" err="1"/>
              <a:t>suf</a:t>
            </a:r>
            <a:r>
              <a:rPr lang="en-US" altLang="zh-CN" dirty="0"/>
              <a:t>[</a:t>
            </a:r>
            <a:r>
              <a:rPr lang="en-US" altLang="zh-CN" dirty="0" err="1"/>
              <a:t>i</a:t>
            </a:r>
            <a:r>
              <a:rPr lang="en-US" altLang="zh-CN" dirty="0"/>
              <a:t>] );</a:t>
            </a:r>
          </a:p>
          <a:p>
            <a:r>
              <a:rPr lang="en-US" altLang="zh-CN" dirty="0"/>
              <a:t>cur -&gt; mid[</a:t>
            </a:r>
            <a:r>
              <a:rPr lang="en-US" altLang="zh-CN" dirty="0" err="1"/>
              <a:t>i</a:t>
            </a:r>
            <a:r>
              <a:rPr lang="en-US" altLang="zh-CN" dirty="0"/>
              <a:t>] = max( cur -&gt; left -&gt; mid[</a:t>
            </a:r>
            <a:r>
              <a:rPr lang="en-US" altLang="zh-CN" dirty="0" err="1"/>
              <a:t>i</a:t>
            </a:r>
            <a:r>
              <a:rPr lang="en-US" altLang="zh-CN" dirty="0"/>
              <a:t>] , cur -&gt; right -&gt; mid[</a:t>
            </a:r>
            <a:r>
              <a:rPr lang="en-US" altLang="zh-CN" dirty="0" err="1"/>
              <a:t>i</a:t>
            </a:r>
            <a:r>
              <a:rPr lang="en-US" altLang="zh-CN" dirty="0"/>
              <a:t>] , cur -&gt; left -&gt; </a:t>
            </a:r>
            <a:r>
              <a:rPr lang="en-US" altLang="zh-CN" dirty="0" err="1"/>
              <a:t>suf</a:t>
            </a:r>
            <a:r>
              <a:rPr lang="en-US" altLang="zh-CN" dirty="0"/>
              <a:t>[</a:t>
            </a:r>
            <a:r>
              <a:rPr lang="en-US" altLang="zh-CN" dirty="0" err="1"/>
              <a:t>i</a:t>
            </a:r>
            <a:r>
              <a:rPr lang="en-US" altLang="zh-CN" dirty="0"/>
              <a:t>] + cur -&gt; right -&gt; pre[</a:t>
            </a:r>
            <a:r>
              <a:rPr lang="en-US" altLang="zh-CN" dirty="0" err="1"/>
              <a:t>i</a:t>
            </a:r>
            <a:r>
              <a:rPr lang="en-US" altLang="zh-CN" dirty="0"/>
              <a:t>] );</a:t>
            </a:r>
          </a:p>
          <a:p>
            <a:r>
              <a:rPr lang="zh-CN" altLang="en-US" dirty="0"/>
              <a:t>这个可以类比单点修改区间最大子段和理解</a:t>
            </a:r>
            <a:endParaRPr lang="en-US" altLang="zh-CN"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我们来看看这个需要支持什么操作</a:t>
            </a:r>
            <a:endParaRPr lang="en-US" altLang="zh-CN" dirty="0"/>
          </a:p>
          <a:p>
            <a:r>
              <a:rPr lang="zh-CN" altLang="en-US" dirty="0"/>
              <a:t>需要支持：</a:t>
            </a:r>
            <a:endParaRPr lang="en-US" altLang="zh-CN" dirty="0"/>
          </a:p>
          <a:p>
            <a:r>
              <a:rPr lang="en-US" altLang="zh-CN" dirty="0"/>
              <a:t>1.</a:t>
            </a:r>
            <a:r>
              <a:rPr lang="zh-CN" altLang="en-US" dirty="0"/>
              <a:t>把一个凸函数加上一个常数</a:t>
            </a:r>
            <a:endParaRPr lang="en-US" altLang="zh-CN" dirty="0"/>
          </a:p>
          <a:p>
            <a:r>
              <a:rPr lang="en-US" altLang="zh-CN" dirty="0"/>
              <a:t>2.</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max( b[</a:t>
            </a:r>
            <a:r>
              <a:rPr lang="en-US" altLang="zh-CN" dirty="0" err="1"/>
              <a:t>i</a:t>
            </a:r>
            <a:r>
              <a:rPr lang="en-US" altLang="zh-CN" dirty="0"/>
              <a:t>] , c[</a:t>
            </a:r>
            <a:r>
              <a:rPr lang="en-US" altLang="zh-CN" dirty="0" err="1"/>
              <a:t>i</a:t>
            </a:r>
            <a:r>
              <a:rPr lang="en-US" altLang="zh-CN" dirty="0"/>
              <a:t>] )</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r>
              <a:rPr lang="en-US" altLang="zh-CN" dirty="0"/>
              <a:t>3.</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endParaRPr lang="zh-CN" alt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可以发现这三个性质都满足</a:t>
            </a:r>
            <a:endParaRPr lang="en-US" altLang="zh-CN" dirty="0"/>
          </a:p>
          <a:p>
            <a:r>
              <a:rPr lang="zh-CN" altLang="en-US" dirty="0"/>
              <a:t>而且可以通过归并两个儿子的凸函数来得到</a:t>
            </a:r>
            <a:r>
              <a:rPr lang="en-US" altLang="zh-CN" dirty="0"/>
              <a:t>cur</a:t>
            </a:r>
            <a:r>
              <a:rPr lang="zh-CN" altLang="en-US" dirty="0"/>
              <a:t>的凸函数</a:t>
            </a:r>
            <a:endParaRPr lang="en-US" altLang="zh-CN" dirty="0"/>
          </a:p>
          <a:p>
            <a:r>
              <a:rPr lang="zh-CN" altLang="en-US" dirty="0"/>
              <a:t>于是预处理复杂度</a:t>
            </a:r>
            <a:r>
              <a:rPr lang="en-US" altLang="zh-CN" dirty="0"/>
              <a:t>O( </a:t>
            </a:r>
            <a:r>
              <a:rPr lang="en-US" altLang="zh-CN" dirty="0" err="1"/>
              <a:t>nlogn</a:t>
            </a:r>
            <a:r>
              <a:rPr lang="en-US" altLang="zh-CN" dirty="0"/>
              <a:t> )</a:t>
            </a:r>
          </a:p>
          <a:p>
            <a:r>
              <a:rPr lang="zh-CN" altLang="en-US" dirty="0"/>
              <a:t>每次查询的时候直接在线段树上查询区间即可</a:t>
            </a:r>
            <a:endParaRPr lang="en-US" altLang="zh-CN" dirty="0"/>
          </a:p>
          <a:p>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考虑把全局加区间最大子段和的做法拓展到区间加区间最大子段和：</a:t>
            </a:r>
            <a:endParaRPr lang="en-US" altLang="zh-CN" dirty="0"/>
          </a:p>
          <a:p>
            <a:r>
              <a:rPr lang="zh-CN" altLang="en-US" dirty="0"/>
              <a:t>先考虑加正数怎么做</a:t>
            </a:r>
          </a:p>
          <a:p>
            <a:r>
              <a:rPr lang="zh-CN" altLang="en-US" dirty="0"/>
              <a:t>如果朴素地来实现的话我们可以对序列进行分块，每块开一个数据结构</a:t>
            </a:r>
          </a:p>
          <a:p>
            <a:r>
              <a:rPr lang="zh-CN" altLang="en-US" dirty="0"/>
              <a:t>这样复杂度是</a:t>
            </a:r>
            <a:r>
              <a:rPr lang="en-US" altLang="zh-CN" dirty="0"/>
              <a:t>O( (</a:t>
            </a:r>
            <a:r>
              <a:rPr lang="en-US" altLang="zh-CN" dirty="0" err="1"/>
              <a:t>n+m</a:t>
            </a:r>
            <a:r>
              <a:rPr lang="en-US" altLang="zh-CN" dirty="0"/>
              <a:t>)sqrt(</a:t>
            </a:r>
            <a:r>
              <a:rPr lang="en-US" altLang="zh-CN" dirty="0" err="1"/>
              <a:t>nlogn</a:t>
            </a:r>
            <a:r>
              <a:rPr lang="en-US" altLang="zh-CN" dirty="0"/>
              <a:t>) )</a:t>
            </a:r>
            <a:r>
              <a:rPr lang="zh-CN" altLang="en-US" dirty="0"/>
              <a:t>的，因为整块的线段树可以均摊</a:t>
            </a:r>
            <a:r>
              <a:rPr lang="en-US" altLang="zh-CN" dirty="0"/>
              <a:t>O( 1 )</a:t>
            </a:r>
            <a:r>
              <a:rPr lang="zh-CN" altLang="en-US" dirty="0"/>
              <a:t>直接在根上打标记，主要是零散部分代价比较高</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lnSpcReduction="10000"/>
          </a:bodyPr>
          <a:lstStyle/>
          <a:p>
            <a:r>
              <a:rPr lang="zh-CN" altLang="en-US"/>
              <a:t>发现零散部分直接重构整棵线段树代价是</a:t>
            </a:r>
            <a:r>
              <a:rPr lang="en-US" altLang="zh-CN"/>
              <a:t>O( slogs )</a:t>
            </a:r>
            <a:r>
              <a:rPr lang="zh-CN" altLang="en-US"/>
              <a:t>的，过大</a:t>
            </a:r>
          </a:p>
          <a:p>
            <a:r>
              <a:rPr lang="zh-CN" altLang="en-US"/>
              <a:t>发现本题使用的线段树并不需要支持区间查询，只是一个分治结构而已</a:t>
            </a:r>
          </a:p>
          <a:p>
            <a:r>
              <a:rPr lang="zh-CN" altLang="en-US"/>
              <a:t>考虑每次修改的时候，对于每个被修改到的节点</a:t>
            </a:r>
            <a:r>
              <a:rPr lang="en-US" altLang="zh-CN"/>
              <a:t>cur</a:t>
            </a:r>
            <a:r>
              <a:rPr lang="zh-CN" altLang="en-US"/>
              <a:t>，只会有</a:t>
            </a:r>
            <a:r>
              <a:rPr lang="en-US" altLang="zh-CN"/>
              <a:t>cur</a:t>
            </a:r>
            <a:r>
              <a:rPr lang="zh-CN" altLang="en-US"/>
              <a:t>的一个儿子被修改</a:t>
            </a:r>
          </a:p>
          <a:p>
            <a:r>
              <a:rPr lang="zh-CN" altLang="en-US"/>
              <a:t>于是我们可以通过归并</a:t>
            </a:r>
            <a:r>
              <a:rPr lang="en-US" altLang="zh-CN"/>
              <a:t>cur</a:t>
            </a:r>
            <a:r>
              <a:rPr lang="zh-CN" altLang="en-US"/>
              <a:t>的两个儿子的凸函数信息来得到</a:t>
            </a:r>
            <a:r>
              <a:rPr lang="en-US" altLang="zh-CN"/>
              <a:t>cur</a:t>
            </a:r>
            <a:r>
              <a:rPr lang="zh-CN" altLang="en-US"/>
              <a:t>的新的信息，没有必要重构整棵线段树，只需要部分重构</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lstStyle/>
          <a:p>
            <a:r>
              <a:rPr lang="zh-CN" altLang="en-US" dirty="0"/>
              <a:t>由于归并复杂度是</a:t>
            </a:r>
            <a:r>
              <a:rPr lang="en-US" altLang="zh-CN" dirty="0"/>
              <a:t>O( </a:t>
            </a:r>
            <a:r>
              <a:rPr lang="zh-CN" altLang="en-US" dirty="0"/>
              <a:t>节点大小 </a:t>
            </a:r>
            <a:r>
              <a:rPr lang="en-US" altLang="zh-CN" dirty="0"/>
              <a:t>)</a:t>
            </a:r>
            <a:r>
              <a:rPr lang="zh-CN" altLang="en-US" dirty="0"/>
              <a:t>的，而且每层只归并一个节点，所以零散部分修改复杂度变为了</a:t>
            </a:r>
            <a:r>
              <a:rPr lang="en-US" altLang="zh-CN" dirty="0"/>
              <a:t>O( s + s / 2 + s / 4 + ... + 1 ) = O( s )</a:t>
            </a:r>
          </a:p>
          <a:p>
            <a:r>
              <a:rPr lang="zh-CN" altLang="en-US" dirty="0"/>
              <a:t>于是得到了一个时间复杂度均摊</a:t>
            </a:r>
            <a:r>
              <a:rPr lang="en-US" altLang="zh-CN" dirty="0"/>
              <a:t>O( </a:t>
            </a:r>
            <a:r>
              <a:rPr lang="en-US" altLang="zh-CN" dirty="0" err="1"/>
              <a:t>sqrtn</a:t>
            </a:r>
            <a:r>
              <a:rPr lang="en-US" altLang="zh-CN" dirty="0"/>
              <a:t> )</a:t>
            </a:r>
            <a:r>
              <a:rPr lang="zh-CN" altLang="en-US" dirty="0"/>
              <a:t>的算法</a:t>
            </a:r>
          </a:p>
          <a:p>
            <a:endParaRPr lang="zh-CN" altLang="en-US" dirty="0"/>
          </a:p>
          <a:p>
            <a:r>
              <a:rPr lang="zh-CN" altLang="en-US" dirty="0"/>
              <a:t>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a:t>
            </a:r>
            <a:r>
              <a:rPr lang="en-US" altLang="zh-CN" dirty="0" err="1"/>
              <a:t>nlogn</a:t>
            </a:r>
            <a:r>
              <a:rPr lang="en-US" altLang="zh-CN" dirty="0"/>
              <a:t> )</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D67C7-E572-479D-B6C1-80EF58FE62EF}"/>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6B87D232-8596-4850-BF36-AE6DF749A7E4}"/>
              </a:ext>
            </a:extLst>
          </p:cNvPr>
          <p:cNvSpPr>
            <a:spLocks noGrp="1"/>
          </p:cNvSpPr>
          <p:nvPr>
            <p:ph idx="1"/>
          </p:nvPr>
        </p:nvSpPr>
        <p:spPr/>
        <p:txBody>
          <a:bodyPr>
            <a:normAutofit fontScale="77500" lnSpcReduction="20000"/>
          </a:bodyPr>
          <a:lstStyle/>
          <a:p>
            <a:r>
              <a:rPr lang="zh-CN" altLang="en-US" dirty="0"/>
              <a:t>加任意数？</a:t>
            </a:r>
            <a:endParaRPr lang="en-US" altLang="zh-CN" dirty="0"/>
          </a:p>
          <a:p>
            <a:r>
              <a:rPr lang="zh-CN" altLang="en-US" dirty="0"/>
              <a:t>逐块处理</a:t>
            </a:r>
            <a:endParaRPr lang="en-US" altLang="zh-CN" dirty="0"/>
          </a:p>
          <a:p>
            <a:r>
              <a:rPr lang="zh-CN" altLang="en-US" dirty="0"/>
              <a:t>发现每次操作的零散块只有</a:t>
            </a:r>
            <a:r>
              <a:rPr lang="en-US" altLang="zh-CN" dirty="0"/>
              <a:t>O(1)</a:t>
            </a:r>
            <a:r>
              <a:rPr lang="zh-CN" altLang="en-US" dirty="0"/>
              <a:t>个，我们离线，然后逐个块处理，对每个块算出我们需要的信息即可，具体细节可能比较复杂</a:t>
            </a:r>
            <a:endParaRPr lang="en-US" altLang="zh-CN" dirty="0"/>
          </a:p>
          <a:p>
            <a:r>
              <a:rPr lang="zh-CN" altLang="en-US" dirty="0"/>
              <a:t>这样我们可以对每个块进行基数排序，把询问和点一起排序，让其从加任意数变成加正数</a:t>
            </a:r>
            <a:endParaRPr lang="en-US" altLang="zh-CN" dirty="0"/>
          </a:p>
          <a:p>
            <a:r>
              <a:rPr lang="zh-CN" altLang="en-US" dirty="0"/>
              <a:t>这里值域是</a:t>
            </a:r>
            <a:r>
              <a:rPr lang="en-US" altLang="zh-CN" dirty="0"/>
              <a:t>Θ( m2^w )</a:t>
            </a:r>
            <a:r>
              <a:rPr lang="zh-CN" altLang="en-US" dirty="0"/>
              <a:t>，由</a:t>
            </a:r>
            <a:r>
              <a:rPr lang="en-US" altLang="zh-CN" dirty="0"/>
              <a:t>RAM</a:t>
            </a:r>
            <a:r>
              <a:rPr lang="zh-CN" altLang="en-US" dirty="0"/>
              <a:t>的假设认为</a:t>
            </a:r>
            <a:r>
              <a:rPr lang="en-US" altLang="zh-CN" dirty="0"/>
              <a:t>w=Θ( </a:t>
            </a:r>
            <a:r>
              <a:rPr lang="en-US" altLang="zh-CN" dirty="0" err="1"/>
              <a:t>logn</a:t>
            </a:r>
            <a:r>
              <a:rPr lang="en-US" altLang="zh-CN" dirty="0"/>
              <a:t> )</a:t>
            </a:r>
            <a:r>
              <a:rPr lang="zh-CN" altLang="en-US" dirty="0"/>
              <a:t>，在这个假设下基数排序是线性的，所以我们同复杂度解决了加任意数</a:t>
            </a:r>
            <a:endParaRPr lang="en-US" altLang="zh-CN" dirty="0"/>
          </a:p>
          <a:p>
            <a:endParaRPr lang="en-US" altLang="zh-CN" dirty="0"/>
          </a:p>
          <a:p>
            <a:r>
              <a:rPr lang="zh-CN" altLang="en-US" dirty="0"/>
              <a:t>时间复杂度</a:t>
            </a:r>
            <a:r>
              <a:rPr lang="en-US" altLang="zh-CN" dirty="0"/>
              <a:t>O( (</a:t>
            </a:r>
            <a:r>
              <a:rPr lang="en-US" altLang="zh-CN" dirty="0" err="1"/>
              <a:t>n+m</a:t>
            </a:r>
            <a:r>
              <a:rPr lang="en-US" altLang="zh-CN" dirty="0"/>
              <a:t>)</a:t>
            </a:r>
            <a:r>
              <a:rPr lang="en-US" altLang="zh-CN" dirty="0" err="1"/>
              <a:t>sqrtn</a:t>
            </a:r>
            <a:r>
              <a:rPr lang="en-US" altLang="zh-CN" dirty="0"/>
              <a:t> )</a:t>
            </a:r>
            <a:r>
              <a:rPr lang="zh-CN" altLang="en-US" dirty="0"/>
              <a:t>，空间复杂度</a:t>
            </a:r>
            <a:r>
              <a:rPr lang="en-US" altLang="zh-CN" dirty="0"/>
              <a:t>O( n + m )</a:t>
            </a:r>
          </a:p>
          <a:p>
            <a:endParaRPr lang="en-US" altLang="zh-CN" dirty="0"/>
          </a:p>
          <a:p>
            <a:endParaRPr lang="zh-CN" altLang="en-US" dirty="0"/>
          </a:p>
        </p:txBody>
      </p:sp>
    </p:spTree>
    <p:extLst>
      <p:ext uri="{BB962C8B-B14F-4D97-AF65-F5344CB8AC3E}">
        <p14:creationId xmlns:p14="http://schemas.microsoft.com/office/powerpoint/2010/main" val="1543468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馱作</a:t>
            </a:r>
          </a:p>
        </p:txBody>
      </p:sp>
      <p:sp>
        <p:nvSpPr>
          <p:cNvPr id="3" name="内容占位符 2"/>
          <p:cNvSpPr>
            <a:spLocks noGrp="1"/>
          </p:cNvSpPr>
          <p:nvPr>
            <p:ph idx="1"/>
          </p:nvPr>
        </p:nvSpPr>
        <p:spPr/>
        <p:txBody>
          <a:bodyPr>
            <a:normAutofit fontScale="92500" lnSpcReduction="20000"/>
          </a:bodyPr>
          <a:lstStyle/>
          <a:p>
            <a:r>
              <a:rPr lang="zh-CN" altLang="en-US" dirty="0"/>
              <a:t>第七分块</a:t>
            </a:r>
            <a:endParaRPr lang="en-US" altLang="zh-CN" dirty="0"/>
          </a:p>
          <a:p>
            <a:r>
              <a:rPr lang="en-US" altLang="zh-CN" dirty="0"/>
              <a:t>THUPC 2019 A</a:t>
            </a:r>
          </a:p>
          <a:p>
            <a:endParaRPr lang="en-US" altLang="zh-CN" dirty="0"/>
          </a:p>
          <a:p>
            <a:r>
              <a:rPr lang="zh-CN" altLang="en-US" dirty="0"/>
              <a:t>无边权树</a:t>
            </a:r>
            <a:endParaRPr lang="en-US" altLang="zh-CN" dirty="0"/>
          </a:p>
          <a:p>
            <a:r>
              <a:rPr lang="zh-CN" altLang="en-US" dirty="0">
                <a:latin typeface="+mn-ea"/>
                <a:cs typeface="+mn-ea"/>
                <a:sym typeface="+mn-ea"/>
              </a:rPr>
              <a:t>树上的一个</a:t>
            </a:r>
            <a:r>
              <a:rPr lang="zh-CN" altLang="en-US" b="1" dirty="0">
                <a:latin typeface="+mn-ea"/>
                <a:cs typeface="+mn-ea"/>
                <a:sym typeface="+mn-ea"/>
              </a:rPr>
              <a:t>邻域</a:t>
            </a:r>
            <a:r>
              <a:rPr lang="zh-CN" altLang="en-US" dirty="0">
                <a:latin typeface="+mn-ea"/>
                <a:cs typeface="+mn-ea"/>
                <a:sym typeface="+mn-ea"/>
              </a:rPr>
              <a:t>定义为到点</a:t>
            </a:r>
            <a:r>
              <a:rPr lang="en-US" dirty="0">
                <a:latin typeface="+mn-ea"/>
                <a:cs typeface="+mn-ea"/>
                <a:sym typeface="+mn-ea"/>
              </a:rPr>
              <a:t>x</a:t>
            </a:r>
            <a:r>
              <a:rPr lang="zh-CN" altLang="en-US" dirty="0">
                <a:latin typeface="+mn-ea"/>
                <a:cs typeface="+mn-ea"/>
                <a:sym typeface="+mn-ea"/>
              </a:rPr>
              <a:t>距离不超过</a:t>
            </a:r>
            <a:r>
              <a:rPr lang="en-US" dirty="0">
                <a:latin typeface="+mn-ea"/>
                <a:cs typeface="+mn-ea"/>
                <a:sym typeface="+mn-ea"/>
              </a:rPr>
              <a:t>y</a:t>
            </a:r>
            <a:r>
              <a:rPr lang="zh-CN" altLang="en-US" dirty="0">
                <a:latin typeface="+mn-ea"/>
                <a:cs typeface="+mn-ea"/>
                <a:sym typeface="+mn-ea"/>
              </a:rPr>
              <a:t>条边的点集，</a:t>
            </a:r>
            <a:r>
              <a:rPr lang="en-US" altLang="zh-CN" dirty="0">
                <a:latin typeface="+mn-ea"/>
                <a:cs typeface="+mn-ea"/>
                <a:sym typeface="+mn-ea"/>
              </a:rPr>
              <a:t>x</a:t>
            </a:r>
            <a:r>
              <a:rPr lang="zh-CN" altLang="en-US" dirty="0">
                <a:latin typeface="+mn-ea"/>
                <a:cs typeface="+mn-ea"/>
                <a:sym typeface="+mn-ea"/>
              </a:rPr>
              <a:t>称为邻域的</a:t>
            </a:r>
            <a:r>
              <a:rPr lang="zh-CN" altLang="en-US" b="1" dirty="0">
                <a:latin typeface="+mn-ea"/>
                <a:cs typeface="+mn-ea"/>
                <a:sym typeface="+mn-ea"/>
              </a:rPr>
              <a:t>中心</a:t>
            </a:r>
            <a:r>
              <a:rPr lang="zh-CN" altLang="en-US" dirty="0">
                <a:latin typeface="+mn-ea"/>
                <a:cs typeface="+mn-ea"/>
                <a:sym typeface="+mn-ea"/>
              </a:rPr>
              <a:t>，</a:t>
            </a:r>
            <a:r>
              <a:rPr lang="en-US" altLang="zh-CN" dirty="0">
                <a:latin typeface="+mn-ea"/>
                <a:cs typeface="+mn-ea"/>
                <a:sym typeface="+mn-ea"/>
              </a:rPr>
              <a:t>y</a:t>
            </a:r>
            <a:r>
              <a:rPr lang="zh-CN" altLang="en-US" dirty="0">
                <a:latin typeface="+mn-ea"/>
                <a:cs typeface="+mn-ea"/>
                <a:sym typeface="+mn-ea"/>
              </a:rPr>
              <a:t>称为邻域的</a:t>
            </a:r>
            <a:r>
              <a:rPr lang="zh-CN" altLang="en-US" b="1" dirty="0">
                <a:latin typeface="+mn-ea"/>
                <a:cs typeface="+mn-ea"/>
                <a:sym typeface="+mn-ea"/>
              </a:rPr>
              <a:t>半径</a:t>
            </a:r>
            <a:r>
              <a:rPr lang="zh-CN" altLang="en-US" dirty="0">
                <a:latin typeface="+mn-ea"/>
                <a:cs typeface="+mn-ea"/>
                <a:sym typeface="+mn-ea"/>
              </a:rPr>
              <a:t>。</a:t>
            </a:r>
            <a:endParaRPr lang="zh-CN" altLang="en-US" dirty="0">
              <a:latin typeface="+mn-ea"/>
              <a:cs typeface="+mn-ea"/>
            </a:endParaRPr>
          </a:p>
          <a:p>
            <a:r>
              <a:rPr lang="zh-CN" altLang="en-US" dirty="0">
                <a:latin typeface="+mn-ea"/>
                <a:cs typeface="+mn-ea"/>
                <a:sym typeface="+mn-ea"/>
              </a:rPr>
              <a:t>给一棵</a:t>
            </a:r>
            <a:r>
              <a:rPr lang="en-US" dirty="0">
                <a:latin typeface="+mn-ea"/>
                <a:cs typeface="+mn-ea"/>
                <a:sym typeface="+mn-ea"/>
              </a:rPr>
              <a:t>n</a:t>
            </a:r>
            <a:r>
              <a:rPr lang="zh-CN" altLang="en-US" dirty="0">
                <a:latin typeface="+mn-ea"/>
                <a:cs typeface="+mn-ea"/>
                <a:sym typeface="+mn-ea"/>
              </a:rPr>
              <a:t>个点的树，</a:t>
            </a:r>
            <a:r>
              <a:rPr lang="en-US" dirty="0">
                <a:latin typeface="+mn-ea"/>
                <a:cs typeface="+mn-ea"/>
                <a:sym typeface="+mn-ea"/>
              </a:rPr>
              <a:t>m</a:t>
            </a:r>
            <a:r>
              <a:rPr lang="zh-CN" altLang="en-US" dirty="0">
                <a:latin typeface="+mn-ea"/>
                <a:cs typeface="+mn-ea"/>
                <a:sym typeface="+mn-ea"/>
              </a:rPr>
              <a:t>次询问，每次给出两个邻域，问两个邻域中各取一个点，两两点对间的距离之和 。</a:t>
            </a:r>
            <a:endParaRPr lang="zh-CN" altLang="en-US" dirty="0">
              <a:latin typeface="+mn-ea"/>
              <a:cs typeface="+mn-ea"/>
            </a:endParaRPr>
          </a:p>
          <a:p>
            <a:r>
              <a:rPr lang="en-US" altLang="zh-CN" dirty="0" err="1">
                <a:latin typeface="+mn-ea"/>
                <a:cs typeface="+mn-ea"/>
                <a:sym typeface="+mn-ea"/>
              </a:rPr>
              <a:t>n,m</a:t>
            </a:r>
            <a:r>
              <a:rPr lang="zh-CN" altLang="en-US" dirty="0">
                <a:latin typeface="+mn-ea"/>
                <a:cs typeface="+mn-ea"/>
                <a:sym typeface="+mn-ea"/>
              </a:rPr>
              <a:t>≤</a:t>
            </a:r>
            <a:r>
              <a:rPr lang="en-US" altLang="zh-CN" dirty="0">
                <a:latin typeface="+mn-ea"/>
                <a:cs typeface="+mn-ea"/>
                <a:sym typeface="+mn-ea"/>
              </a:rPr>
              <a:t>100000</a:t>
            </a:r>
            <a:endParaRPr lang="en-US" altLang="zh-CN" dirty="0">
              <a:latin typeface="+mn-ea"/>
              <a:cs typeface="+mn-ea"/>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a:t>
            </a:r>
            <a:r>
              <a:rPr lang="zh-CN" altLang="en-US" dirty="0"/>
              <a:t>馱作</a:t>
            </a:r>
          </a:p>
        </p:txBody>
      </p:sp>
      <p:sp>
        <p:nvSpPr>
          <p:cNvPr id="3" name="内容占位符 2"/>
          <p:cNvSpPr>
            <a:spLocks noGrp="1"/>
          </p:cNvSpPr>
          <p:nvPr>
            <p:ph idx="1"/>
          </p:nvPr>
        </p:nvSpPr>
        <p:spPr/>
        <p:txBody>
          <a:bodyPr/>
          <a:lstStyle/>
          <a:p>
            <a:r>
              <a:rPr lang="zh-CN" altLang="en-US" dirty="0"/>
              <a:t>对这题的评价：</a:t>
            </a:r>
            <a:r>
              <a:rPr lang="en-US" altLang="zh-CN" dirty="0"/>
              <a:t>10/11</a:t>
            </a:r>
            <a:endParaRPr lang="zh-CN" alt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一些记号和定义 </a:t>
            </a:r>
            <a:endParaRPr lang="zh-CN" altLang="en-US"/>
          </a:p>
        </p:txBody>
      </p:sp>
      <p:sp>
        <p:nvSpPr>
          <p:cNvPr id="3" name="内容占位符 2"/>
          <p:cNvSpPr>
            <a:spLocks noGrp="1"/>
          </p:cNvSpPr>
          <p:nvPr>
            <p:ph idx="1"/>
          </p:nvPr>
        </p:nvSpPr>
        <p:spPr/>
        <p:txBody>
          <a:bodyPr>
            <a:normAutofit lnSpcReduction="10000"/>
          </a:bodyPr>
          <a:lstStyle/>
          <a:p>
            <a:r>
              <a:rPr lang="zh-CN" altLang="en-US"/>
              <a:t> 对于树上的顶点 a,b，顶点集 S,S1,S2，定义 d(a,b)表示顶点 a 到 b 的距离，若 a=b 则 d(a,b)=0，否则 d(a,b)是 a,b 间简单路径的边数； 另外定义 </a:t>
            </a:r>
          </a:p>
          <a:p>
            <a:r>
              <a:rPr lang="zh-CN" altLang="en-US"/>
              <a:t>d(S,a) = d(a,S) = ∑ d(a,b)</a:t>
            </a:r>
            <a:r>
              <a:rPr lang="en-US" altLang="zh-CN"/>
              <a:t>[b</a:t>
            </a:r>
            <a:r>
              <a:rPr lang="zh-CN" altLang="en-US"/>
              <a:t>∈</a:t>
            </a:r>
            <a:r>
              <a:rPr lang="en-US" altLang="zh-CN"/>
              <a:t>S]</a:t>
            </a:r>
          </a:p>
          <a:p>
            <a:r>
              <a:rPr lang="zh-CN" altLang="en-US"/>
              <a:t>d(S1,S2) = ∑ d(a,S2)</a:t>
            </a:r>
            <a:r>
              <a:rPr lang="en-US" altLang="zh-CN"/>
              <a:t>[a</a:t>
            </a:r>
            <a:r>
              <a:rPr lang="zh-CN" altLang="en-US"/>
              <a:t>∈</a:t>
            </a:r>
            <a:r>
              <a:rPr lang="en-US" altLang="zh-CN"/>
              <a:t>S1]</a:t>
            </a:r>
            <a:r>
              <a:rPr lang="zh-CN" altLang="en-US"/>
              <a:t> 。 </a:t>
            </a:r>
          </a:p>
          <a:p>
            <a:r>
              <a:rPr lang="zh-CN" altLang="en-US"/>
              <a:t>树 T 上的一个邻域 NT(x,y)定义为到顶点 x 距离不超过 y 条边的顶点集。x 称为邻域的中心， y 称为邻域的半径。</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p:txBody>
          <a:bodyPr/>
          <a:lstStyle/>
          <a:p>
            <a:r>
              <a:rPr lang="en-US" altLang="zh-CN" dirty="0"/>
              <a:t>Solution</a:t>
            </a:r>
            <a:endParaRPr lang="zh-CN" altLang="en-US" dirty="0"/>
          </a:p>
        </p:txBody>
      </p:sp>
      <p:sp>
        <p:nvSpPr>
          <p:cNvPr id="75779" name="内容占位符 2"/>
          <p:cNvSpPr>
            <a:spLocks noGrp="1" noChangeArrowheads="1"/>
          </p:cNvSpPr>
          <p:nvPr>
            <p:ph idx="1"/>
          </p:nvPr>
        </p:nvSpPr>
        <p:spPr/>
        <p:txBody>
          <a:bodyPr/>
          <a:lstStyle/>
          <a:p>
            <a:pPr marL="0" indent="0" eaLnBrk="1" hangingPunct="1">
              <a:buNone/>
            </a:pPr>
            <a:endParaRPr lang="zh-CN" altLang="en-US" dirty="0"/>
          </a:p>
          <a:p>
            <a:pPr eaLnBrk="1" hangingPunct="1"/>
            <a:endParaRPr lang="zh-CN" altLang="en-US" dirty="0"/>
          </a:p>
        </p:txBody>
      </p:sp>
      <p:graphicFrame>
        <p:nvGraphicFramePr>
          <p:cNvPr id="75780" name="对象 5"/>
          <p:cNvGraphicFramePr/>
          <p:nvPr/>
        </p:nvGraphicFramePr>
        <p:xfrm>
          <a:off x="4398169" y="2633663"/>
          <a:ext cx="4657725" cy="2314575"/>
        </p:xfrm>
        <a:graphic>
          <a:graphicData uri="http://schemas.openxmlformats.org/presentationml/2006/ole">
            <mc:AlternateContent xmlns:mc="http://schemas.openxmlformats.org/markup-compatibility/2006">
              <mc:Choice xmlns:v="urn:schemas-microsoft-com:vml" Requires="v">
                <p:oleObj spid="_x0000_s4224" r:id="rId3" imgW="4524375" imgH="2247900" progId="Paint.Picture">
                  <p:embed/>
                </p:oleObj>
              </mc:Choice>
              <mc:Fallback>
                <p:oleObj r:id="rId3" imgW="4524375" imgH="2247900" progId="Paint.Picture">
                  <p:embed/>
                  <p:pic>
                    <p:nvPicPr>
                      <p:cNvPr id="0" name="图片 418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69" y="2633663"/>
                        <a:ext cx="46577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1" name="对象 7"/>
          <p:cNvGraphicFramePr/>
          <p:nvPr/>
        </p:nvGraphicFramePr>
        <p:xfrm>
          <a:off x="881063" y="2633663"/>
          <a:ext cx="3588544" cy="2409825"/>
        </p:xfrm>
        <a:graphic>
          <a:graphicData uri="http://schemas.openxmlformats.org/presentationml/2006/ole">
            <mc:AlternateContent xmlns:mc="http://schemas.openxmlformats.org/markup-compatibility/2006">
              <mc:Choice xmlns:v="urn:schemas-microsoft-com:vml" Requires="v">
                <p:oleObj spid="_x0000_s4225" r:id="rId5" imgW="3390900" imgH="2276475" progId="Paint.Picture">
                  <p:embed/>
                </p:oleObj>
              </mc:Choice>
              <mc:Fallback>
                <p:oleObj r:id="rId5" imgW="3390900" imgH="2276475" progId="Paint.Picture">
                  <p:embed/>
                  <p:pic>
                    <p:nvPicPr>
                      <p:cNvPr id="0" name="图片 418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63" y="2633663"/>
                        <a:ext cx="3588544"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Preknowledge</a:t>
            </a:r>
          </a:p>
        </p:txBody>
      </p:sp>
      <p:sp>
        <p:nvSpPr>
          <p:cNvPr id="3" name="内容占位符 2"/>
          <p:cNvSpPr>
            <a:spLocks noGrp="1"/>
          </p:cNvSpPr>
          <p:nvPr>
            <p:ph idx="1"/>
          </p:nvPr>
        </p:nvSpPr>
        <p:spPr/>
        <p:txBody>
          <a:bodyPr>
            <a:normAutofit fontScale="77500" lnSpcReduction="20000"/>
          </a:bodyPr>
          <a:lstStyle/>
          <a:p>
            <a:r>
              <a:rPr lang="zh-CN" altLang="en-US" dirty="0"/>
              <a:t>真实的树分块</a:t>
            </a:r>
            <a:r>
              <a:rPr lang="en-US" altLang="zh-CN" dirty="0">
                <a:sym typeface="+mn-ea"/>
              </a:rPr>
              <a:t>——Topology Cluster Partition</a:t>
            </a:r>
            <a:endParaRPr lang="zh-CN" altLang="en-US" dirty="0"/>
          </a:p>
          <a:p>
            <a:r>
              <a:rPr lang="zh-CN" altLang="en-US" dirty="0"/>
              <a:t>树分块将 n 个结点的树分成了一些块的并，满足下列性质： </a:t>
            </a:r>
          </a:p>
          <a:p>
            <a:r>
              <a:rPr lang="zh-CN" altLang="en-US" dirty="0"/>
              <a:t>1.每个块是树 </a:t>
            </a:r>
          </a:p>
          <a:p>
            <a:r>
              <a:rPr lang="zh-CN" altLang="en-US" dirty="0"/>
              <a:t>2.每个块中有两个特殊的点，称为端点 1 和端点 2。 </a:t>
            </a:r>
          </a:p>
          <a:p>
            <a:r>
              <a:rPr lang="zh-CN" altLang="en-US" dirty="0"/>
              <a:t>3.不同块的边集不相交 </a:t>
            </a:r>
          </a:p>
          <a:p>
            <a:r>
              <a:rPr lang="zh-CN" altLang="en-US" dirty="0"/>
              <a:t>4.一个块中的顶点，除端点外，其余顶点不在其它块中出现 </a:t>
            </a:r>
          </a:p>
          <a:p>
            <a:r>
              <a:rPr lang="zh-CN" altLang="en-US" dirty="0"/>
              <a:t>5.如果一个顶点在多个块中出现，那么它一定是某一个块的端点 2，同时是其余包含这个顶点的块的端点 1 </a:t>
            </a:r>
          </a:p>
          <a:p>
            <a:r>
              <a:rPr lang="zh-CN" altLang="en-US" dirty="0"/>
              <a:t>6.如果把所有块的端点作为点，每块的端点 1 和端点 2 连有向边，则得到一棵有根树 </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Preknowledge</a:t>
            </a:r>
            <a:endParaRPr lang="zh-CN" altLang="en-US"/>
          </a:p>
        </p:txBody>
      </p:sp>
      <p:sp>
        <p:nvSpPr>
          <p:cNvPr id="3" name="内容占位符 2"/>
          <p:cNvSpPr>
            <a:spLocks noGrp="1"/>
          </p:cNvSpPr>
          <p:nvPr>
            <p:ph idx="1"/>
          </p:nvPr>
        </p:nvSpPr>
        <p:spPr/>
        <p:txBody>
          <a:bodyPr>
            <a:normAutofit fontScale="85000" lnSpcReduction="20000"/>
          </a:bodyPr>
          <a:lstStyle/>
          <a:p>
            <a:r>
              <a:rPr lang="zh-CN" altLang="en-US"/>
              <a:t>这里给出树分块的一个实现，满足块数和每块大小均为 O( </a:t>
            </a:r>
            <a:r>
              <a:rPr lang="en-US" altLang="zh-CN"/>
              <a:t>sqrtn </a:t>
            </a:r>
            <a:r>
              <a:rPr lang="zh-CN" altLang="en-US"/>
              <a:t>)： </a:t>
            </a:r>
          </a:p>
          <a:p>
            <a:r>
              <a:rPr lang="zh-CN" altLang="en-US"/>
              <a:t>在有根树中，每次选一个顶点 x，它的子树大小超过</a:t>
            </a:r>
            <a:r>
              <a:rPr lang="en-US" altLang="zh-CN"/>
              <a:t>sqrtn</a:t>
            </a:r>
            <a:r>
              <a:rPr lang="zh-CN" altLang="en-US"/>
              <a:t>，但每个孩子的子树大小不超过</a:t>
            </a:r>
            <a:r>
              <a:rPr lang="en-US" altLang="zh-CN"/>
              <a:t>sqrtn</a:t>
            </a:r>
            <a:r>
              <a:rPr lang="zh-CN" altLang="en-US"/>
              <a:t>， 把 x 的孩子分成尽可能少的块（以 x 为端点 1，但暂时允许有多个端点 2，且每块至多有 2</a:t>
            </a:r>
            <a:r>
              <a:rPr lang="en-US" altLang="zh-CN"/>
              <a:t>sqrtn</a:t>
            </a:r>
            <a:r>
              <a:rPr lang="zh-CN" altLang="en-US"/>
              <a:t> 个顶点），然后删掉 x 的子树中除 x 外的部分。重复直到剩下的点数不超过</a:t>
            </a:r>
            <a:r>
              <a:rPr lang="en-US" altLang="zh-CN"/>
              <a:t>sqrtn</a:t>
            </a:r>
            <a:r>
              <a:rPr lang="zh-CN" altLang="en-US"/>
              <a:t>，自成一块。 这样就求出一个保证块中顶点数和块数均为 O( </a:t>
            </a:r>
            <a:r>
              <a:rPr lang="en-US" altLang="zh-CN"/>
              <a:t>sqrtn </a:t>
            </a:r>
            <a:r>
              <a:rPr lang="zh-CN" altLang="en-US"/>
              <a:t>)的树分块（块间可以共用一些顶点，但每条边只属于一个块），如果一个块有多个端点（即被多个块共用的点），则在块内将这些端点 建出虚树，将虚树上的每条边细分为一个新的块，以保证最终每个块只有两个端点。 </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normAutofit fontScale="85000" lnSpcReduction="20000"/>
          </a:bodyPr>
          <a:lstStyle/>
          <a:p>
            <a:r>
              <a:rPr lang="zh-CN" altLang="en-US"/>
              <a:t>如果只有单次询问，可以进行转化：</a:t>
            </a:r>
          </a:p>
          <a:p>
            <a:r>
              <a:rPr lang="zh-CN" altLang="en-US"/>
              <a:t> d(S1,S2) = </a:t>
            </a:r>
            <a:r>
              <a:rPr altLang="en-US">
                <a:sym typeface="+mn-ea"/>
              </a:rPr>
              <a:t>∑</a:t>
            </a:r>
            <a:r>
              <a:rPr lang="en-US" altLang="zh-CN">
                <a:sym typeface="+mn-ea"/>
              </a:rPr>
              <a:t>[</a:t>
            </a:r>
            <a:r>
              <a:rPr lang="zh-CN" altLang="en-US">
                <a:sym typeface="+mn-ea"/>
              </a:rPr>
              <a:t>d(a,c)</a:t>
            </a:r>
            <a:r>
              <a:rPr lang="en-US" altLang="zh-CN">
                <a:sym typeface="+mn-ea"/>
              </a:rPr>
              <a:t>*</a:t>
            </a:r>
            <a:r>
              <a:rPr lang="zh-CN" altLang="en-US">
                <a:sym typeface="+mn-ea"/>
              </a:rPr>
              <a:t>|S2|+d(b,c)</a:t>
            </a:r>
            <a:r>
              <a:rPr lang="en-US" altLang="zh-CN">
                <a:sym typeface="+mn-ea"/>
              </a:rPr>
              <a:t>*</a:t>
            </a:r>
            <a:r>
              <a:rPr lang="zh-CN" altLang="en-US">
                <a:sym typeface="+mn-ea"/>
              </a:rPr>
              <a:t>|S1|−2d(lca(a,b),c)</a:t>
            </a:r>
            <a:r>
              <a:rPr lang="en-US" altLang="zh-CN">
                <a:sym typeface="+mn-ea"/>
              </a:rPr>
              <a:t>][a</a:t>
            </a:r>
            <a:r>
              <a:rPr lang="zh-CN" altLang="en-US">
                <a:sym typeface="+mn-ea"/>
              </a:rPr>
              <a:t>∈</a:t>
            </a:r>
            <a:r>
              <a:rPr lang="en-US" altLang="zh-CN">
                <a:sym typeface="+mn-ea"/>
              </a:rPr>
              <a:t>S1</a:t>
            </a:r>
            <a:r>
              <a:rPr lang="zh-CN" altLang="en-US">
                <a:sym typeface="+mn-ea"/>
              </a:rPr>
              <a:t>,</a:t>
            </a:r>
            <a:r>
              <a:rPr lang="en-US" altLang="zh-CN">
                <a:sym typeface="+mn-ea"/>
              </a:rPr>
              <a:t>b</a:t>
            </a:r>
            <a:r>
              <a:rPr lang="zh-CN" altLang="en-US">
                <a:sym typeface="+mn-ea"/>
              </a:rPr>
              <a:t>∈</a:t>
            </a:r>
            <a:r>
              <a:rPr lang="en-US" altLang="zh-CN">
                <a:sym typeface="+mn-ea"/>
              </a:rPr>
              <a:t>S2]</a:t>
            </a:r>
            <a:r>
              <a:rPr lang="zh-CN" altLang="en-US"/>
              <a:t>，其中 c 是任意一个点。 </a:t>
            </a:r>
            <a:r>
              <a:rPr lang="zh-CN" altLang="en-US">
                <a:sym typeface="+mn-ea"/>
              </a:rPr>
              <a:t>这里我们取</a:t>
            </a:r>
            <a:r>
              <a:rPr lang="en-US" altLang="zh-CN">
                <a:sym typeface="+mn-ea"/>
              </a:rPr>
              <a:t>c</a:t>
            </a:r>
            <a:r>
              <a:rPr altLang="en-US">
                <a:sym typeface="+mn-ea"/>
              </a:rPr>
              <a:t>为根节点，</a:t>
            </a:r>
            <a:r>
              <a:rPr lang="zh-CN" altLang="en-US">
                <a:sym typeface="+mn-ea"/>
              </a:rPr>
              <a:t>这样</a:t>
            </a:r>
            <a:r>
              <a:rPr lang="zh-CN" altLang="en-US"/>
              <a:t>把两两顶点间的距离和转化为了点集内顶点的深度和以及两两顶点间 lca 的深度和：</a:t>
            </a:r>
          </a:p>
          <a:p>
            <a:r>
              <a:rPr altLang="en-US">
                <a:sym typeface="+mn-ea"/>
              </a:rPr>
              <a:t>d(S1,S2) = ∑</a:t>
            </a:r>
            <a:r>
              <a:rPr lang="en-US" altLang="zh-CN">
                <a:sym typeface="+mn-ea"/>
              </a:rPr>
              <a:t>[dep(a)*</a:t>
            </a:r>
            <a:r>
              <a:rPr altLang="en-US">
                <a:sym typeface="+mn-ea"/>
              </a:rPr>
              <a:t>|S2|+d</a:t>
            </a:r>
            <a:r>
              <a:rPr lang="en-US" altLang="zh-CN">
                <a:sym typeface="+mn-ea"/>
              </a:rPr>
              <a:t>ep</a:t>
            </a:r>
            <a:r>
              <a:rPr altLang="en-US">
                <a:sym typeface="+mn-ea"/>
              </a:rPr>
              <a:t>(b)</a:t>
            </a:r>
            <a:r>
              <a:rPr lang="en-US" altLang="zh-CN">
                <a:sym typeface="+mn-ea"/>
              </a:rPr>
              <a:t>*</a:t>
            </a:r>
            <a:r>
              <a:rPr altLang="en-US">
                <a:sym typeface="+mn-ea"/>
              </a:rPr>
              <a:t>|S1|−2d</a:t>
            </a:r>
            <a:r>
              <a:rPr lang="en-US" altLang="zh-CN">
                <a:sym typeface="+mn-ea"/>
              </a:rPr>
              <a:t>ep</a:t>
            </a:r>
            <a:r>
              <a:rPr altLang="en-US">
                <a:sym typeface="+mn-ea"/>
              </a:rPr>
              <a:t>(lca(a,b))</a:t>
            </a:r>
            <a:r>
              <a:rPr lang="en-US" altLang="zh-CN">
                <a:sym typeface="+mn-ea"/>
              </a:rPr>
              <a:t>][a</a:t>
            </a:r>
            <a:r>
              <a:rPr altLang="en-US">
                <a:sym typeface="+mn-ea"/>
              </a:rPr>
              <a:t>∈</a:t>
            </a:r>
            <a:r>
              <a:rPr lang="en-US" altLang="zh-CN">
                <a:sym typeface="+mn-ea"/>
              </a:rPr>
              <a:t>S1</a:t>
            </a:r>
            <a:r>
              <a:rPr altLang="en-US">
                <a:sym typeface="+mn-ea"/>
              </a:rPr>
              <a:t>,</a:t>
            </a:r>
            <a:r>
              <a:rPr lang="en-US" altLang="zh-CN">
                <a:sym typeface="+mn-ea"/>
              </a:rPr>
              <a:t>b</a:t>
            </a:r>
            <a:r>
              <a:rPr altLang="en-US">
                <a:sym typeface="+mn-ea"/>
              </a:rPr>
              <a:t>∈</a:t>
            </a:r>
            <a:r>
              <a:rPr lang="en-US" altLang="zh-CN">
                <a:sym typeface="+mn-ea"/>
              </a:rPr>
              <a:t>S2]</a:t>
            </a:r>
            <a:endParaRPr lang="zh-CN" altLang="en-US"/>
          </a:p>
          <a:p>
            <a:r>
              <a:rPr lang="zh-CN" altLang="en-US"/>
              <a:t>对 lca 部分可以在 O(n)时间内求出：初始化树的边权为 0，将 S1 中的每个顶点到根的路径的边权+1，求 S2 中每个顶点到根的路径的边权和之和。 </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normAutofit fontScale="92500" lnSpcReduction="20000"/>
          </a:bodyPr>
          <a:lstStyle/>
          <a:p>
            <a:r>
              <a:rPr lang="zh-CN" altLang="en-US"/>
              <a:t>首先进行树分块，方便起见，认为一个块包含块中除了端点 1 之外的点，这样每个点就恰好 属于一个块。 预处理每个块 B（端点为 a1,a2）中的 d(NB(ai,x),aj)（i,j=1,2），需要 O(n)时间和空间。 </a:t>
            </a:r>
          </a:p>
          <a:p>
            <a:r>
              <a:rPr lang="zh-CN" altLang="en-US"/>
              <a:t> </a:t>
            </a:r>
          </a:p>
          <a:p>
            <a:r>
              <a:rPr lang="zh-CN" altLang="en-US"/>
              <a:t>树 T 的一个邻域可以拆分为这个邻域和每个块的交。</a:t>
            </a:r>
          </a:p>
          <a:p>
            <a:r>
              <a:rPr lang="zh-CN" altLang="en-US"/>
              <a:t>对于块 B，若 x 在 B 中，则 NT(x,y)∩B=NB(x,y)； 否则设 z 是 B 中距离 x 较近的端点，距离为 d，则 NT(x,y)∩B=NB(z,y-d)。 </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lstStyle/>
          <a:p>
            <a:r>
              <a:rPr lang="zh-CN" altLang="en-US"/>
              <a:t>求两个邻域间的距离和，只需考虑这两个邻域和每个块的交。求块 B1,B2 的两个邻域 n1=NB1(x1,y1)和 n2=NB2(x2,y2)间的距离和。 如果 xi 不是 Bi 的端点，则显式地求出 ni 以及 ni 到 Bi 的端点的距离和，这需要 O( </a:t>
            </a:r>
            <a:r>
              <a:rPr lang="en-US" altLang="zh-CN"/>
              <a:t>sqrtn </a:t>
            </a:r>
            <a:r>
              <a:rPr lang="zh-CN" altLang="en-US"/>
              <a:t>)的时间。  </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p>
        </p:txBody>
      </p:sp>
      <p:sp>
        <p:nvSpPr>
          <p:cNvPr id="3" name="内容占位符 2"/>
          <p:cNvSpPr>
            <a:spLocks noGrp="1"/>
          </p:cNvSpPr>
          <p:nvPr>
            <p:ph idx="1"/>
          </p:nvPr>
        </p:nvSpPr>
        <p:spPr/>
        <p:txBody>
          <a:bodyPr>
            <a:normAutofit fontScale="92500" lnSpcReduction="10000"/>
          </a:bodyPr>
          <a:lstStyle/>
          <a:p>
            <a:r>
              <a:rPr lang="zh-CN" altLang="en-US">
                <a:sym typeface="+mn-ea"/>
              </a:rPr>
              <a:t>当 B1≠B2 时，设 a 为 B1 中最靠近 B2 的端点，b 为 B2 中最靠近 B1 的端点，n1 和 n2 间的距离和 d(n1,n2)=d(a,b)*|n1|*|n2|+d(n1,a)*|n2|+d(n2,b)*|n1|。通过在块构成的树上 dfs，这部分可以在 O( </a:t>
            </a:r>
            <a:r>
              <a:rPr lang="en-US" altLang="zh-CN">
                <a:sym typeface="+mn-ea"/>
              </a:rPr>
              <a:t>sqrtn </a:t>
            </a:r>
            <a:r>
              <a:rPr lang="zh-CN" altLang="en-US">
                <a:sym typeface="+mn-ea"/>
              </a:rPr>
              <a:t>)时间内处理。 </a:t>
            </a:r>
            <a:endParaRPr lang="zh-CN" altLang="en-US"/>
          </a:p>
          <a:p>
            <a:r>
              <a:rPr lang="zh-CN" altLang="en-US"/>
              <a:t>当 B1=B2 时，如果 x1 和 x2 都是 B1 的端点，每块每次询问这种情况出现至多 1 次，这里暂不考虑，最后再离线处理；否则每次询问这种情况只出现 O(1)次，可以 O( </a:t>
            </a:r>
            <a:r>
              <a:rPr lang="en-US" altLang="zh-CN"/>
              <a:t>sqrtn </a:t>
            </a:r>
            <a:r>
              <a:rPr lang="zh-CN" altLang="en-US"/>
              <a:t>)暴力处理。</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p>
        </p:txBody>
      </p:sp>
      <p:sp>
        <p:nvSpPr>
          <p:cNvPr id="3" name="内容占位符 2"/>
          <p:cNvSpPr>
            <a:spLocks noGrp="1"/>
          </p:cNvSpPr>
          <p:nvPr>
            <p:ph idx="1"/>
          </p:nvPr>
        </p:nvSpPr>
        <p:spPr/>
        <p:txBody>
          <a:bodyPr>
            <a:normAutofit fontScale="85000" lnSpcReduction="10000"/>
          </a:bodyPr>
          <a:lstStyle/>
          <a:p>
            <a:r>
              <a:rPr lang="zh-CN" altLang="en-US">
                <a:sym typeface="+mn-ea"/>
              </a:rPr>
              <a:t>离线处理的部分，枚举每个块 B，再枚举询问（只需考虑两个邻域的中心都不在 B 中的询问） 计算贡献，有 O(n)个询问形如 d(NB(a,y1),NB(b,y2))，对&lt;a,b&gt;的 4 种情况分别计算。由于块中 点数的限制，&lt;y1,y2&gt;实际只有 O(n)种（y1,y2=O( </a:t>
            </a:r>
            <a:r>
              <a:rPr lang="en-US" altLang="zh-CN">
                <a:sym typeface="+mn-ea"/>
              </a:rPr>
              <a:t>sqrtn </a:t>
            </a:r>
            <a:r>
              <a:rPr lang="zh-CN" altLang="en-US">
                <a:sym typeface="+mn-ea"/>
              </a:rPr>
              <a:t>)）。 仍然转化为求两两点间 lca 的深度和，枚举 y1，维护初始边权为 0，将 NB(a,y1)中每个点到 根路径上的边权+1 后得到的树，此时每个 y2 对应的答案是 NB(b,y2)中每个点到根的路径的 边权和之和。这部分时间和空间都是 O(n)的。 </a:t>
            </a:r>
            <a:endParaRPr lang="zh-CN" altLang="en-US"/>
          </a:p>
          <a:p>
            <a:r>
              <a:rPr lang="zh-CN" altLang="en-US">
                <a:sym typeface="+mn-ea"/>
              </a:rPr>
              <a:t>时间复杂度</a:t>
            </a:r>
            <a:r>
              <a:rPr lang="en-US" altLang="zh-CN">
                <a:sym typeface="+mn-ea"/>
              </a:rPr>
              <a:t>O( (n + m)sqrtn )</a:t>
            </a:r>
            <a:r>
              <a:rPr lang="zh-CN" altLang="en-US">
                <a:sym typeface="+mn-ea"/>
              </a:rPr>
              <a:t>，空间复杂度</a:t>
            </a:r>
            <a:r>
              <a:rPr lang="en-US" altLang="zh-CN">
                <a:sym typeface="+mn-ea"/>
              </a:rPr>
              <a:t>O( n )</a:t>
            </a:r>
            <a:endParaRPr lang="zh-CN" altLang="en-US"/>
          </a:p>
          <a:p>
            <a:endParaRPr lang="zh-CN" alt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Solution2</a:t>
            </a:r>
            <a:endParaRPr lang="zh-CN" altLang="en-US"/>
          </a:p>
        </p:txBody>
      </p:sp>
      <p:sp>
        <p:nvSpPr>
          <p:cNvPr id="3" name="内容占位符 2"/>
          <p:cNvSpPr>
            <a:spLocks noGrp="1"/>
          </p:cNvSpPr>
          <p:nvPr>
            <p:ph idx="1"/>
          </p:nvPr>
        </p:nvSpPr>
        <p:spPr/>
        <p:txBody>
          <a:bodyPr/>
          <a:lstStyle/>
          <a:p>
            <a:r>
              <a:rPr lang="zh-CN" altLang="en-US"/>
              <a:t>本题还存在利用静态</a:t>
            </a:r>
            <a:r>
              <a:rPr lang="en-US" altLang="zh-CN"/>
              <a:t>top tree</a:t>
            </a:r>
            <a:r>
              <a:rPr lang="zh-CN" altLang="en-US"/>
              <a:t>（</a:t>
            </a:r>
            <a:r>
              <a:rPr lang="en-US" altLang="zh-CN"/>
              <a:t>RC</a:t>
            </a:r>
            <a:r>
              <a:rPr lang="zh-CN" altLang="en-US"/>
              <a:t>分治）来简化问题的做法，但是限于问题的复杂性还是只能做到</a:t>
            </a:r>
            <a:r>
              <a:rPr lang="en-US" altLang="zh-CN"/>
              <a:t>O( (n + m)sqrtn )</a:t>
            </a:r>
            <a:r>
              <a:rPr lang="zh-CN" altLang="en-US"/>
              <a:t>时间复杂度</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[Ynoi2019]</a:t>
            </a:r>
            <a:r>
              <a:rPr lang="zh-CN" altLang="en-US" dirty="0"/>
              <a:t>魔法少女</a:t>
            </a:r>
            <a:r>
              <a:rPr lang="en-US" altLang="zh-CN" dirty="0"/>
              <a:t>site</a:t>
            </a:r>
          </a:p>
        </p:txBody>
      </p:sp>
      <p:sp>
        <p:nvSpPr>
          <p:cNvPr id="3" name="内容占位符 2"/>
          <p:cNvSpPr>
            <a:spLocks noGrp="1"/>
          </p:cNvSpPr>
          <p:nvPr>
            <p:ph idx="1"/>
          </p:nvPr>
        </p:nvSpPr>
        <p:spPr/>
        <p:txBody>
          <a:bodyPr/>
          <a:lstStyle/>
          <a:p>
            <a:r>
              <a:rPr lang="zh-CN" altLang="en-US" dirty="0">
                <a:sym typeface="+mn-ea"/>
              </a:rPr>
              <a:t>第十分块</a:t>
            </a:r>
          </a:p>
          <a:p>
            <a:r>
              <a:rPr lang="zh-CN" altLang="en-US" dirty="0">
                <a:sym typeface="+mn-ea"/>
              </a:rPr>
              <a:t>序列</a:t>
            </a:r>
          </a:p>
          <a:p>
            <a:r>
              <a:rPr lang="en-US" altLang="zh-CN" dirty="0">
                <a:sym typeface="+mn-ea"/>
              </a:rPr>
              <a:t>1 x y : x</a:t>
            </a:r>
            <a:r>
              <a:rPr lang="zh-CN" altLang="en-US" dirty="0">
                <a:sym typeface="+mn-ea"/>
              </a:rPr>
              <a:t>位置修改为</a:t>
            </a:r>
            <a:r>
              <a:rPr lang="en-US" altLang="zh-CN" dirty="0">
                <a:sym typeface="+mn-ea"/>
              </a:rPr>
              <a:t>y</a:t>
            </a:r>
            <a:endParaRPr lang="zh-CN" altLang="en-US" dirty="0">
              <a:sym typeface="+mn-ea"/>
            </a:endParaRPr>
          </a:p>
          <a:p>
            <a:r>
              <a:rPr lang="en-US" altLang="zh-CN" dirty="0">
                <a:sym typeface="+mn-ea"/>
              </a:rPr>
              <a:t>2 l</a:t>
            </a:r>
            <a:r>
              <a:rPr lang="zh-CN" altLang="en-US" dirty="0">
                <a:sym typeface="+mn-ea"/>
              </a:rPr>
              <a:t> </a:t>
            </a:r>
            <a:r>
              <a:rPr lang="en-US" altLang="zh-CN" dirty="0">
                <a:sym typeface="+mn-ea"/>
              </a:rPr>
              <a:t>r</a:t>
            </a:r>
            <a:r>
              <a:rPr lang="zh-CN" altLang="en-US" dirty="0">
                <a:sym typeface="+mn-ea"/>
              </a:rPr>
              <a:t> </a:t>
            </a:r>
            <a:r>
              <a:rPr lang="en-US" altLang="zh-CN" dirty="0">
                <a:sym typeface="+mn-ea"/>
              </a:rPr>
              <a:t>x : </a:t>
            </a:r>
            <a:r>
              <a:rPr lang="zh-CN" altLang="en-US" dirty="0">
                <a:sym typeface="+mn-ea"/>
              </a:rPr>
              <a:t>查询区间</a:t>
            </a:r>
            <a:r>
              <a:rPr lang="en-US" altLang="zh-CN" dirty="0">
                <a:sym typeface="+mn-ea"/>
              </a:rPr>
              <a:t>[</a:t>
            </a:r>
            <a:r>
              <a:rPr lang="en-US" altLang="zh-CN" dirty="0" err="1">
                <a:sym typeface="+mn-ea"/>
              </a:rPr>
              <a:t>l,r</a:t>
            </a:r>
            <a:r>
              <a:rPr lang="en-US" altLang="zh-CN" dirty="0">
                <a:sym typeface="+mn-ea"/>
              </a:rPr>
              <a:t>]</a:t>
            </a:r>
            <a:r>
              <a:rPr lang="zh-CN" altLang="en-US" dirty="0">
                <a:sym typeface="+mn-ea"/>
              </a:rPr>
              <a:t>有多少子区间的</a:t>
            </a:r>
            <a:r>
              <a:rPr lang="en-US" altLang="zh-CN" dirty="0">
                <a:sym typeface="+mn-ea"/>
              </a:rPr>
              <a:t>max &lt;= x</a:t>
            </a:r>
            <a:endParaRPr lang="en-US" altLang="zh-CN"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[Ynoi2019]</a:t>
            </a:r>
            <a:r>
              <a:rPr lang="zh-CN" altLang="en-US" dirty="0"/>
              <a:t>魔法少女</a:t>
            </a:r>
            <a:r>
              <a:rPr lang="en-US" altLang="zh-CN" dirty="0"/>
              <a:t>site</a:t>
            </a:r>
          </a:p>
        </p:txBody>
      </p:sp>
      <p:sp>
        <p:nvSpPr>
          <p:cNvPr id="3" name="内容占位符 2"/>
          <p:cNvSpPr>
            <a:spLocks noGrp="1"/>
          </p:cNvSpPr>
          <p:nvPr>
            <p:ph idx="1"/>
          </p:nvPr>
        </p:nvSpPr>
        <p:spPr/>
        <p:txBody>
          <a:bodyPr/>
          <a:lstStyle/>
          <a:p>
            <a:r>
              <a:rPr lang="zh-CN" altLang="en-US" dirty="0">
                <a:sym typeface="+mn-ea"/>
              </a:rPr>
              <a:t>对这题的评价：</a:t>
            </a:r>
            <a:r>
              <a:rPr lang="en-US" altLang="zh-CN">
                <a:sym typeface="+mn-ea"/>
              </a:rPr>
              <a:t>6/11</a:t>
            </a:r>
            <a:endParaRPr lang="zh-CN" altLang="en-US" dirty="0"/>
          </a:p>
          <a:p>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Luogu2042 [NOI2005]</a:t>
            </a:r>
            <a:r>
              <a:rPr lang="zh-CN" altLang="en-US" dirty="0"/>
              <a:t>维护数列</a:t>
            </a:r>
          </a:p>
        </p:txBody>
      </p:sp>
      <p:sp>
        <p:nvSpPr>
          <p:cNvPr id="3" name="内容占位符 2"/>
          <p:cNvSpPr>
            <a:spLocks noGrp="1"/>
          </p:cNvSpPr>
          <p:nvPr>
            <p:ph idx="1"/>
          </p:nvPr>
        </p:nvSpPr>
        <p:spPr/>
        <p:txBody>
          <a:bodyPr>
            <a:normAutofit/>
          </a:bodyPr>
          <a:lstStyle/>
          <a:p>
            <a:r>
              <a:rPr lang="zh-CN" altLang="en-US" sz="2800" dirty="0"/>
              <a:t>请写一个程序，要求维护一个数列，支持以下 </a:t>
            </a:r>
            <a:r>
              <a:rPr lang="en-US" altLang="zh-CN" sz="2800" dirty="0"/>
              <a:t>6 </a:t>
            </a:r>
            <a:r>
              <a:rPr lang="zh-CN" altLang="en-US" sz="2800" dirty="0"/>
              <a:t>种操作：（请注意，格式栏 中的下划线‘ </a:t>
            </a:r>
            <a:r>
              <a:rPr lang="en-US" altLang="zh-CN" sz="2800" dirty="0"/>
              <a:t>_ ’</a:t>
            </a:r>
            <a:r>
              <a:rPr lang="zh-CN" altLang="en-US" sz="2800" dirty="0"/>
              <a:t>表示实际输入文件中的空格）</a:t>
            </a:r>
          </a:p>
        </p:txBody>
      </p:sp>
      <p:pic>
        <p:nvPicPr>
          <p:cNvPr id="2052" name="Picture 4" descr="https://cdn.luogu.org/upload/pic/11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140968"/>
            <a:ext cx="6120680" cy="3619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a:bodyPr>
          <a:lstStyle/>
          <a:p>
            <a:r>
              <a:rPr lang="zh-CN" altLang="en-US" dirty="0"/>
              <a:t>这是带修改不删除莫队，首先这个问题是四维的，一维时间维，一维值域维，两维序列维，考虑莫队维护( 时间 </a:t>
            </a:r>
            <a:r>
              <a:rPr lang="en-US" altLang="zh-CN" dirty="0"/>
              <a:t>, max</a:t>
            </a:r>
            <a:r>
              <a:rPr lang="zh-CN" altLang="en-US" dirty="0"/>
              <a:t> )的二元组，数据结构维护序列维：每次离线处理</a:t>
            </a:r>
            <a:r>
              <a:rPr lang="en-US" altLang="zh-CN" dirty="0"/>
              <a:t>O( </a:t>
            </a:r>
            <a:r>
              <a:rPr lang="en-US" altLang="zh-CN" dirty="0" err="1"/>
              <a:t>sqrtn</a:t>
            </a:r>
            <a:r>
              <a:rPr lang="en-US" altLang="zh-CN" dirty="0"/>
              <a:t> )</a:t>
            </a:r>
            <a:r>
              <a:rPr lang="zh-CN" altLang="en-US" dirty="0"/>
              <a:t>个操作。</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dirty="0">
                <a:sym typeface="+mn-ea"/>
              </a:rPr>
              <a:t>令x递增扫描，维护一个与原序列等⻓的01序列，其中一个位置为1当且仅当原序列中此处的值小于等于x且在这些操作中没有修改过这个位置，支持将0变成1，查询内每个段（定义段为01序列上的极⻓区间，满足区间内均为1）的贡献(⻓度*(⻓度-1)/2)。</a:t>
            </a:r>
            <a:endParaRPr lang="zh-CN" altLang="en-US"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dirty="0">
                <a:sym typeface="+mn-ea"/>
              </a:rPr>
              <a:t>当x与某个询问的x相同时，处理这个询问，对于在这个询问前被修改过的位置，需要将0变为1，处理完这个询问后撤销操作；另外还需要将位置暂时设为0，在询问结束后恢复。为支持上述操作，对每个由1组成的段，在段的两端记录这个段的另一端的位置，在将0变成1时可以</a:t>
            </a:r>
            <a:r>
              <a:rPr lang="en-US" altLang="zh-CN" dirty="0">
                <a:sym typeface="+mn-ea"/>
              </a:rPr>
              <a:t>O( 1 )</a:t>
            </a:r>
            <a:r>
              <a:rPr lang="zh-CN" altLang="en-US" dirty="0">
                <a:sym typeface="+mn-ea"/>
              </a:rPr>
              <a:t>维护段的变化情况。</a:t>
            </a:r>
            <a:endParaRPr lang="zh-CN" altLang="en-US" dirty="0"/>
          </a:p>
          <a:p>
            <a:endParaRPr lang="zh-CN" altLang="en-US" dirty="0"/>
          </a:p>
          <a:p>
            <a:endParaRPr lang="zh-CN" alt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fontScale="90000" lnSpcReduction="20000"/>
          </a:bodyPr>
          <a:lstStyle/>
          <a:p>
            <a:r>
              <a:rPr lang="zh-CN" altLang="en-US">
                <a:sym typeface="+mn-ea"/>
              </a:rPr>
              <a:t>使用分块实现</a:t>
            </a:r>
            <a:r>
              <a:rPr lang="en-US" altLang="zh-CN">
                <a:sym typeface="+mn-ea"/>
              </a:rPr>
              <a:t>O( 1 )</a:t>
            </a:r>
            <a:r>
              <a:rPr lang="zh-CN" altLang="en-US">
                <a:sym typeface="+mn-ea"/>
              </a:rPr>
              <a:t>单点加</a:t>
            </a:r>
            <a:r>
              <a:rPr lang="en-US" altLang="zh-CN">
                <a:sym typeface="+mn-ea"/>
              </a:rPr>
              <a:t>O( sqrtn )</a:t>
            </a:r>
            <a:r>
              <a:rPr lang="zh-CN" altLang="en-US">
                <a:sym typeface="+mn-ea"/>
              </a:rPr>
              <a:t>查询区间和，将每个段的贡献记录在段的左端点上，在段发生改变时动态维护。为了支持将位置暂时设为0（此时需要知道这个位置当前是否为0，若非0还需要知道这个位置所在的段的左右端点），还需要支持</a:t>
            </a:r>
            <a:r>
              <a:rPr lang="en-US" altLang="zh-CN">
                <a:sym typeface="+mn-ea"/>
              </a:rPr>
              <a:t>O( sqrtn )</a:t>
            </a:r>
            <a:r>
              <a:rPr lang="zh-CN" altLang="en-US">
                <a:sym typeface="+mn-ea"/>
              </a:rPr>
              <a:t>查询一个位置左边的第一个左端点，并在段发生改变时</a:t>
            </a:r>
            <a:r>
              <a:rPr lang="en-US" altLang="zh-CN">
                <a:sym typeface="+mn-ea"/>
              </a:rPr>
              <a:t>O( 1 )</a:t>
            </a:r>
            <a:r>
              <a:rPr lang="zh-CN" altLang="en-US">
                <a:sym typeface="+mn-ea"/>
              </a:rPr>
              <a:t>更新一个位置是否是某个段的左端点，这同样可以使用分块实现。</a:t>
            </a:r>
          </a:p>
          <a:p>
            <a:r>
              <a:rPr lang="zh-CN" altLang="en-US">
                <a:sym typeface="+mn-ea"/>
              </a:rPr>
              <a:t>综上所述，可以在</a:t>
            </a:r>
            <a:r>
              <a:rPr lang="en-US" altLang="zh-CN">
                <a:sym typeface="+mn-ea"/>
              </a:rPr>
              <a:t>O( n )</a:t>
            </a:r>
            <a:r>
              <a:rPr lang="zh-CN" altLang="en-US">
                <a:sym typeface="+mn-ea"/>
              </a:rPr>
              <a:t>时间内处理</a:t>
            </a:r>
            <a:r>
              <a:rPr lang="en-US" altLang="zh-CN">
                <a:sym typeface="+mn-ea"/>
              </a:rPr>
              <a:t>O( sqrtn )</a:t>
            </a:r>
            <a:r>
              <a:rPr lang="zh-CN" altLang="en-US">
                <a:sym typeface="+mn-ea"/>
              </a:rPr>
              <a:t>个操作，总的时间复杂度为</a:t>
            </a:r>
            <a:r>
              <a:rPr lang="en-US" altLang="zh-CN">
                <a:sym typeface="+mn-ea"/>
              </a:rPr>
              <a:t>O( (n + m)sqrtn )</a:t>
            </a:r>
            <a:r>
              <a:rPr lang="zh-CN" altLang="en-US">
                <a:sym typeface="+mn-ea"/>
              </a:rPr>
              <a:t>。</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[Ynoi2018]GOSICK</a:t>
            </a:r>
            <a:endParaRPr lang="zh-CN" altLang="en-US" dirty="0"/>
          </a:p>
        </p:txBody>
      </p:sp>
      <p:sp>
        <p:nvSpPr>
          <p:cNvPr id="3" name="内容占位符 2"/>
          <p:cNvSpPr>
            <a:spLocks noGrp="1"/>
          </p:cNvSpPr>
          <p:nvPr>
            <p:ph idx="1"/>
          </p:nvPr>
        </p:nvSpPr>
        <p:spPr/>
        <p:txBody>
          <a:bodyPr/>
          <a:lstStyle/>
          <a:p>
            <a:r>
              <a:rPr lang="zh-CN" altLang="en-US" dirty="0"/>
              <a:t>第十四分块</a:t>
            </a:r>
            <a:endParaRPr lang="en-US" altLang="zh-CN" dirty="0"/>
          </a:p>
          <a:p>
            <a:endParaRPr lang="en-US" altLang="zh-CN" dirty="0"/>
          </a:p>
          <a:p>
            <a:r>
              <a:rPr lang="zh-CN" altLang="en-US" dirty="0"/>
              <a:t>序列，</a:t>
            </a:r>
            <a:r>
              <a:rPr lang="zh-CN" altLang="en-US" dirty="0">
                <a:solidFill>
                  <a:srgbClr val="FF0000"/>
                </a:solidFill>
              </a:rPr>
              <a:t>值域和</a:t>
            </a:r>
            <a:r>
              <a:rPr lang="en-US" altLang="zh-CN" dirty="0">
                <a:solidFill>
                  <a:srgbClr val="FF0000"/>
                </a:solidFill>
              </a:rPr>
              <a:t>n</a:t>
            </a:r>
            <a:r>
              <a:rPr lang="zh-CN" altLang="en-US" dirty="0">
                <a:solidFill>
                  <a:srgbClr val="FF0000"/>
                </a:solidFill>
              </a:rPr>
              <a:t>同阶</a:t>
            </a:r>
            <a:endParaRPr lang="en-US" altLang="zh-CN" dirty="0">
              <a:solidFill>
                <a:srgbClr val="FF0000"/>
              </a:solidFill>
            </a:endParaRPr>
          </a:p>
          <a:p>
            <a:r>
              <a:rPr lang="zh-CN" altLang="en-US" dirty="0"/>
              <a:t>每次给出一个区间</a:t>
            </a:r>
            <a:r>
              <a:rPr lang="en-US" altLang="zh-CN" dirty="0"/>
              <a:t>[</a:t>
            </a:r>
            <a:r>
              <a:rPr lang="en-US" altLang="zh-CN" dirty="0" err="1"/>
              <a:t>l,r</a:t>
            </a:r>
            <a:r>
              <a:rPr lang="en-US" altLang="zh-CN" dirty="0"/>
              <a:t>]</a:t>
            </a:r>
            <a:r>
              <a:rPr lang="zh-CN" altLang="en-US" dirty="0"/>
              <a:t>，查询存在多少二元组</a:t>
            </a:r>
            <a:r>
              <a:rPr lang="en-US" altLang="zh-CN" dirty="0"/>
              <a:t>(</a:t>
            </a:r>
            <a:r>
              <a:rPr lang="en-US" altLang="zh-CN" dirty="0" err="1"/>
              <a:t>i,j</a:t>
            </a:r>
            <a:r>
              <a:rPr lang="en-US" altLang="zh-CN" dirty="0"/>
              <a:t>)</a:t>
            </a:r>
            <a:r>
              <a:rPr lang="zh-CN" altLang="en-US" dirty="0"/>
              <a:t>满足</a:t>
            </a:r>
            <a:r>
              <a:rPr lang="en-US" altLang="zh-CN" dirty="0"/>
              <a:t>l &lt;= </a:t>
            </a:r>
            <a:r>
              <a:rPr lang="en-US" altLang="zh-CN" dirty="0" err="1"/>
              <a:t>i</a:t>
            </a:r>
            <a:r>
              <a:rPr lang="en-US" altLang="zh-CN" dirty="0"/>
              <a:t> , j &lt;= r</a:t>
            </a:r>
            <a:r>
              <a:rPr lang="zh-CN" altLang="en-US" dirty="0"/>
              <a:t>，且</a:t>
            </a:r>
            <a:r>
              <a:rPr lang="en-US" altLang="zh-CN" dirty="0" err="1"/>
              <a:t>ai</a:t>
            </a:r>
            <a:r>
              <a:rPr lang="zh-CN" altLang="en-US" dirty="0"/>
              <a:t>是</a:t>
            </a:r>
            <a:r>
              <a:rPr lang="en-US" altLang="zh-CN" dirty="0" err="1"/>
              <a:t>aj</a:t>
            </a:r>
            <a:r>
              <a:rPr lang="zh-CN" altLang="en-US" dirty="0"/>
              <a:t>倍数</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[Ynoi2018]GOSICK</a:t>
            </a:r>
            <a:endParaRPr lang="zh-CN" altLang="en-US" dirty="0"/>
          </a:p>
        </p:txBody>
      </p:sp>
      <p:sp>
        <p:nvSpPr>
          <p:cNvPr id="3" name="内容占位符 2"/>
          <p:cNvSpPr>
            <a:spLocks noGrp="1"/>
          </p:cNvSpPr>
          <p:nvPr>
            <p:ph idx="1"/>
          </p:nvPr>
        </p:nvSpPr>
        <p:spPr/>
        <p:txBody>
          <a:bodyPr/>
          <a:lstStyle/>
          <a:p>
            <a:r>
              <a:rPr lang="zh-CN" altLang="en-US" dirty="0"/>
              <a:t>对这题的评价：</a:t>
            </a:r>
            <a:r>
              <a:rPr lang="en-US" altLang="zh-CN" dirty="0"/>
              <a:t>8/11</a:t>
            </a:r>
            <a:endParaRPr lang="zh-CN" altLang="en-US" dirty="0"/>
          </a:p>
          <a:p>
            <a:endParaRPr lang="zh-CN" alt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92500" lnSpcReduction="20000"/>
          </a:bodyPr>
          <a:lstStyle/>
          <a:p>
            <a:r>
              <a:rPr lang="zh-CN" altLang="en-US" dirty="0"/>
              <a:t>我们考虑莫队维护，不失一般性这里只讨论莫队的四种拓展方向里面的一种</a:t>
            </a:r>
          </a:p>
          <a:p>
            <a:r>
              <a:rPr lang="zh-CN" altLang="en-US" dirty="0"/>
              <a:t>每次把区间</a:t>
            </a:r>
            <a:r>
              <a:rPr lang="en-US" altLang="zh-CN" dirty="0"/>
              <a:t>[</a:t>
            </a:r>
            <a:r>
              <a:rPr lang="en-US" altLang="zh-CN" dirty="0" err="1"/>
              <a:t>l,r</a:t>
            </a:r>
            <a:r>
              <a:rPr lang="en-US" altLang="zh-CN" dirty="0"/>
              <a:t>]</a:t>
            </a:r>
            <a:r>
              <a:rPr lang="zh-CN" altLang="en-US" dirty="0"/>
              <a:t>拓展到</a:t>
            </a:r>
            <a:r>
              <a:rPr lang="en-US" altLang="zh-CN" dirty="0"/>
              <a:t>[l,r+1]</a:t>
            </a:r>
            <a:r>
              <a:rPr lang="zh-CN" altLang="en-US" dirty="0"/>
              <a:t>的时候需要维护</a:t>
            </a:r>
            <a:r>
              <a:rPr lang="en-US" altLang="zh-CN" dirty="0"/>
              <a:t>a[r+1]</a:t>
            </a:r>
            <a:r>
              <a:rPr lang="zh-CN" altLang="en-US" dirty="0"/>
              <a:t>和</a:t>
            </a:r>
            <a:r>
              <a:rPr lang="en-US" altLang="zh-CN" dirty="0"/>
              <a:t>[</a:t>
            </a:r>
            <a:r>
              <a:rPr lang="en-US" altLang="zh-CN" dirty="0" err="1"/>
              <a:t>l,r</a:t>
            </a:r>
            <a:r>
              <a:rPr lang="en-US" altLang="zh-CN" dirty="0"/>
              <a:t>]</a:t>
            </a:r>
            <a:r>
              <a:rPr lang="zh-CN" altLang="en-US" dirty="0"/>
              <a:t>这段区间的贡献</a:t>
            </a:r>
          </a:p>
          <a:p>
            <a:r>
              <a:rPr lang="zh-CN" altLang="en-US" dirty="0"/>
              <a:t>这里利用莫队二次离线的</a:t>
            </a:r>
            <a:r>
              <a:rPr lang="en-US" altLang="zh-CN" dirty="0"/>
              <a:t>trick</a:t>
            </a:r>
            <a:r>
              <a:rPr lang="zh-CN" altLang="en-US" dirty="0"/>
              <a:t>：</a:t>
            </a:r>
          </a:p>
          <a:p>
            <a:r>
              <a:rPr lang="zh-CN" altLang="en-US" dirty="0"/>
              <a:t>莫队就可以抽象为</a:t>
            </a:r>
            <a:r>
              <a:rPr lang="en-US" altLang="zh-CN" dirty="0" err="1"/>
              <a:t>nsqrtm</a:t>
            </a:r>
            <a:r>
              <a:rPr lang="zh-CN" altLang="en-US" dirty="0"/>
              <a:t>次转移，每次查询</a:t>
            </a:r>
            <a:r>
              <a:rPr lang="zh-CN" altLang="en-US" dirty="0">
                <a:sym typeface="+mn-ea"/>
              </a:rPr>
              <a:t>一</a:t>
            </a:r>
            <a:r>
              <a:rPr lang="zh-CN" altLang="en-US" dirty="0"/>
              <a:t>个序列中的位置对一个区间的贡献</a:t>
            </a:r>
          </a:p>
          <a:p>
            <a:r>
              <a:rPr lang="zh-CN" altLang="en-US" dirty="0"/>
              <a:t>这个贡献是可以差分的， 也就是说把每次转移的</a:t>
            </a:r>
            <a:r>
              <a:rPr lang="en-US" altLang="zh-CN" dirty="0"/>
              <a:t>a[r+1]</a:t>
            </a:r>
            <a:r>
              <a:rPr lang="zh-CN" altLang="en-US" dirty="0"/>
              <a:t>对区间</a:t>
            </a:r>
            <a:r>
              <a:rPr lang="en-US" altLang="zh-CN" dirty="0"/>
              <a:t>[</a:t>
            </a:r>
            <a:r>
              <a:rPr lang="en-US" altLang="zh-CN" dirty="0" err="1"/>
              <a:t>l,r</a:t>
            </a:r>
            <a:r>
              <a:rPr lang="en-US" altLang="zh-CN" dirty="0"/>
              <a:t>]</a:t>
            </a:r>
            <a:r>
              <a:rPr lang="zh-CN" altLang="en-US" dirty="0"/>
              <a:t>的贡献差分为</a:t>
            </a:r>
            <a:r>
              <a:rPr lang="en-US" altLang="zh-CN" dirty="0"/>
              <a:t>a[r+1]</a:t>
            </a:r>
            <a:r>
              <a:rPr lang="zh-CN" altLang="en-US" dirty="0"/>
              <a:t>对前缀</a:t>
            </a:r>
            <a:r>
              <a:rPr lang="en-US" altLang="zh-CN" dirty="0"/>
              <a:t>[1,r]</a:t>
            </a:r>
            <a:r>
              <a:rPr lang="zh-CN" altLang="en-US" dirty="0"/>
              <a:t>的贡献减去对前缀</a:t>
            </a:r>
            <a:r>
              <a:rPr lang="en-US" altLang="zh-CN" dirty="0"/>
              <a:t>[1,l-1]</a:t>
            </a:r>
            <a:r>
              <a:rPr lang="zh-CN" altLang="en-US" dirty="0"/>
              <a:t>的贡献</a:t>
            </a:r>
          </a:p>
          <a:p>
            <a:endParaRPr lang="zh-CN" altLang="en-US"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sym typeface="+mn-ea"/>
              </a:rPr>
              <a:t>然后通过这个差分我们可以发现，我们把</a:t>
            </a:r>
            <a:r>
              <a:rPr lang="en-US" altLang="zh-CN" dirty="0">
                <a:sym typeface="+mn-ea"/>
              </a:rPr>
              <a:t>O( </a:t>
            </a:r>
            <a:r>
              <a:rPr lang="en-US" altLang="zh-CN" dirty="0" err="1">
                <a:sym typeface="+mn-ea"/>
              </a:rPr>
              <a:t>nsqrtm</a:t>
            </a:r>
            <a:r>
              <a:rPr lang="en-US" altLang="zh-CN" dirty="0">
                <a:sym typeface="+mn-ea"/>
              </a:rPr>
              <a:t> )</a:t>
            </a:r>
            <a:r>
              <a:rPr lang="zh-CN" altLang="en-US" dirty="0">
                <a:sym typeface="+mn-ea"/>
              </a:rPr>
              <a:t>次的修改降低到了</a:t>
            </a:r>
            <a:r>
              <a:rPr lang="en-US" altLang="zh-CN" dirty="0">
                <a:sym typeface="+mn-ea"/>
              </a:rPr>
              <a:t>O( n )</a:t>
            </a:r>
            <a:r>
              <a:rPr lang="zh-CN" altLang="en-US" dirty="0">
                <a:sym typeface="+mn-ea"/>
              </a:rPr>
              <a:t>次修改,因为前缀只会拓展</a:t>
            </a:r>
            <a:r>
              <a:rPr lang="en-US" altLang="zh-CN" dirty="0">
                <a:sym typeface="+mn-ea"/>
              </a:rPr>
              <a:t>O( n )</a:t>
            </a:r>
            <a:r>
              <a:rPr lang="zh-CN" altLang="en-US" dirty="0">
                <a:sym typeface="+mn-ea"/>
              </a:rPr>
              <a:t>次</a:t>
            </a:r>
            <a:endParaRPr lang="zh-CN" altLang="en-US" dirty="0"/>
          </a:p>
          <a:p>
            <a:r>
              <a:rPr lang="zh-CN" altLang="en-US" dirty="0">
                <a:sym typeface="+mn-ea"/>
              </a:rPr>
              <a:t>于是我们每次可以较高复杂度拓展前缀和，因为插入次数变成了</a:t>
            </a:r>
            <a:r>
              <a:rPr lang="en-US" altLang="zh-CN" dirty="0">
                <a:sym typeface="+mn-ea"/>
              </a:rPr>
              <a:t>O( n )</a:t>
            </a:r>
            <a:r>
              <a:rPr lang="zh-CN" altLang="en-US" dirty="0">
                <a:sym typeface="+mn-ea"/>
              </a:rPr>
              <a:t>次</a:t>
            </a:r>
            <a:endParaRPr lang="zh-CN" altLang="en-US" dirty="0"/>
          </a:p>
          <a:p>
            <a:r>
              <a:rPr lang="zh-CN" altLang="en-US" dirty="0">
                <a:sym typeface="+mn-ea"/>
              </a:rPr>
              <a:t>然后这⾥我们离线莫队的转移的时候可以做到线性空间，因为每次莫队是从一个区间转移到另一个区间：</a:t>
            </a:r>
            <a:endParaRPr lang="zh-CN" altLang="en-US" dirty="0"/>
          </a:p>
          <a:p>
            <a:r>
              <a:rPr lang="zh-CN" altLang="en-US" dirty="0">
                <a:sym typeface="+mn-ea"/>
              </a:rPr>
              <a:t>我们记下pre[i]为i的前缀区间的答案，</a:t>
            </a:r>
            <a:r>
              <a:rPr lang="en-US" altLang="zh-CN" dirty="0" err="1">
                <a:sym typeface="+mn-ea"/>
              </a:rPr>
              <a:t>suf</a:t>
            </a:r>
            <a:r>
              <a:rPr lang="en-US" altLang="zh-CN" dirty="0">
                <a:sym typeface="+mn-ea"/>
              </a:rPr>
              <a:t>[</a:t>
            </a:r>
            <a:r>
              <a:rPr lang="en-US" altLang="zh-CN" dirty="0" err="1">
                <a:sym typeface="+mn-ea"/>
              </a:rPr>
              <a:t>i</a:t>
            </a:r>
            <a:r>
              <a:rPr lang="en-US" altLang="zh-CN" dirty="0">
                <a:sym typeface="+mn-ea"/>
              </a:rPr>
              <a:t>]</a:t>
            </a:r>
            <a:r>
              <a:rPr lang="zh-CN" altLang="en-US" dirty="0">
                <a:sym typeface="+mn-ea"/>
              </a:rPr>
              <a:t>为i的后缀区间的答案</a:t>
            </a:r>
            <a:endParaRPr lang="zh-CN" altLang="en-US" dirty="0"/>
          </a:p>
          <a:p>
            <a:endParaRPr lang="zh-CN" altLang="en-US" dirty="0"/>
          </a:p>
          <a:p>
            <a:endParaRPr lang="zh-CN" altLang="en-US" dirty="0"/>
          </a:p>
        </p:txBody>
      </p:sp>
      <p:sp>
        <p:nvSpPr>
          <p:cNvPr id="4" name="文本框 3"/>
          <p:cNvSpPr txBox="1"/>
          <p:nvPr/>
        </p:nvSpPr>
        <p:spPr>
          <a:xfrm>
            <a:off x="395764" y="1732121"/>
            <a:ext cx="184731" cy="300082"/>
          </a:xfrm>
          <a:prstGeom prst="rect">
            <a:avLst/>
          </a:prstGeom>
          <a:noFill/>
        </p:spPr>
        <p:txBody>
          <a:bodyPr wrap="none" rtlCol="0">
            <a:spAutoFit/>
          </a:bodyPr>
          <a:lstStyle/>
          <a:p>
            <a:endParaRPr lang="zh-CN" altLang="en-US" sz="135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lnSpcReduction="10000"/>
          </a:bodyPr>
          <a:lstStyle/>
          <a:p>
            <a:r>
              <a:rPr lang="zh-CN" altLang="en-US">
                <a:sym typeface="+mn-ea"/>
              </a:rPr>
              <a:t>不失一般性，只考虑把区间</a:t>
            </a:r>
            <a:r>
              <a:rPr lang="en-US" altLang="zh-CN">
                <a:sym typeface="+mn-ea"/>
              </a:rPr>
              <a:t>[l1,r1]</a:t>
            </a:r>
            <a:r>
              <a:rPr lang="zh-CN" altLang="en-US">
                <a:sym typeface="+mn-ea"/>
              </a:rPr>
              <a:t>拓展到区间</a:t>
            </a:r>
            <a:r>
              <a:rPr lang="en-US" altLang="zh-CN">
                <a:sym typeface="+mn-ea"/>
              </a:rPr>
              <a:t>[l1,r2]</a:t>
            </a:r>
            <a:r>
              <a:rPr lang="zh-CN" altLang="en-US">
                <a:sym typeface="+mn-ea"/>
              </a:rPr>
              <a:t>:</a:t>
            </a:r>
            <a:endParaRPr lang="zh-CN" altLang="en-US"/>
          </a:p>
          <a:p>
            <a:r>
              <a:rPr lang="en-US" altLang="zh-CN">
                <a:sym typeface="+mn-ea"/>
              </a:rPr>
              <a:t>[l1,r1]</a:t>
            </a:r>
            <a:r>
              <a:rPr lang="zh-CN" altLang="en-US">
                <a:sym typeface="+mn-ea"/>
              </a:rPr>
              <a:t>区间的答案为红色部分的贡献，</a:t>
            </a:r>
            <a:r>
              <a:rPr lang="en-US" altLang="zh-CN">
                <a:sym typeface="+mn-ea"/>
              </a:rPr>
              <a:t>[l1,r2]</a:t>
            </a:r>
            <a:r>
              <a:rPr lang="zh-CN" altLang="en-US">
                <a:sym typeface="+mn-ea"/>
              </a:rPr>
              <a:t>区间的答案为红色部分加上绿色部分的贡献，</a:t>
            </a:r>
            <a:r>
              <a:rPr lang="en-US" altLang="zh-CN">
                <a:sym typeface="+mn-ea"/>
              </a:rPr>
              <a:t>r2</a:t>
            </a:r>
            <a:r>
              <a:rPr lang="zh-CN" altLang="en-US">
                <a:sym typeface="+mn-ea"/>
              </a:rPr>
              <a:t>的前缀贡献为所有的贡献，</a:t>
            </a:r>
            <a:r>
              <a:rPr lang="en-US" altLang="zh-CN">
                <a:sym typeface="+mn-ea"/>
              </a:rPr>
              <a:t>r1</a:t>
            </a:r>
            <a:r>
              <a:rPr lang="zh-CN" altLang="en-US">
                <a:sym typeface="+mn-ea"/>
              </a:rPr>
              <a:t>的前缀贡献为红色的贡献与前两个蓝色的贡献</a:t>
            </a:r>
            <a:endParaRPr lang="zh-CN" altLang="en-US"/>
          </a:p>
          <a:p>
            <a:r>
              <a:rPr lang="zh-CN" altLang="en-US">
                <a:sym typeface="+mn-ea"/>
              </a:rPr>
              <a:t>于是我们可以把绿色的贡献，也就是两次询问的差量差分为</a:t>
            </a:r>
            <a:r>
              <a:rPr lang="en-US" altLang="zh-CN">
                <a:sym typeface="+mn-ea"/>
              </a:rPr>
              <a:t>pre[r2]-pre[r1]-{[1,l1-1]</a:t>
            </a:r>
            <a:r>
              <a:rPr lang="zh-CN" altLang="en-US">
                <a:sym typeface="+mn-ea"/>
              </a:rPr>
              <a:t>对</a:t>
            </a:r>
            <a:r>
              <a:rPr lang="en-US" altLang="zh-CN">
                <a:sym typeface="+mn-ea"/>
              </a:rPr>
              <a:t>[r1+1,r2]</a:t>
            </a:r>
            <a:r>
              <a:rPr lang="zh-CN" altLang="en-US">
                <a:sym typeface="+mn-ea"/>
              </a:rPr>
              <a:t>的贡献</a:t>
            </a:r>
            <a:r>
              <a:rPr lang="en-US" altLang="zh-CN">
                <a:sym typeface="+mn-ea"/>
              </a:rPr>
              <a:t>}</a:t>
            </a:r>
          </a:p>
        </p:txBody>
      </p:sp>
      <p:graphicFrame>
        <p:nvGraphicFramePr>
          <p:cNvPr id="4" name="对象 3"/>
          <p:cNvGraphicFramePr>
            <a:graphicFrameLocks/>
          </p:cNvGraphicFramePr>
          <p:nvPr/>
        </p:nvGraphicFramePr>
        <p:xfrm>
          <a:off x="5506403" y="3881914"/>
          <a:ext cx="2951321" cy="2161699"/>
        </p:xfrm>
        <a:graphic>
          <a:graphicData uri="http://schemas.openxmlformats.org/presentationml/2006/ole">
            <mc:AlternateContent xmlns:mc="http://schemas.openxmlformats.org/markup-compatibility/2006">
              <mc:Choice xmlns:v="urn:schemas-microsoft-com:vml" Requires="v">
                <p:oleObj spid="_x0000_s51209" r:id="rId3" imgW="6087325" imgH="4458322" progId="PBrush">
                  <p:embed/>
                </p:oleObj>
              </mc:Choice>
              <mc:Fallback>
                <p:oleObj r:id="rId3" imgW="6087325" imgH="4458322" progId="PBrush">
                  <p:embed/>
                  <p:pic>
                    <p:nvPicPr>
                      <p:cNvPr id="4"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403" y="3881914"/>
                        <a:ext cx="2951321" cy="2161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92500" lnSpcReduction="10000"/>
          </a:bodyPr>
          <a:lstStyle/>
          <a:p>
            <a:r>
              <a:rPr lang="zh-CN" altLang="en-US" dirty="0">
                <a:sym typeface="+mn-ea"/>
              </a:rPr>
              <a:t>这里每个位置开个</a:t>
            </a:r>
            <a:r>
              <a:rPr lang="en-US" altLang="zh-CN" dirty="0">
                <a:sym typeface="+mn-ea"/>
              </a:rPr>
              <a:t>vector</a:t>
            </a:r>
            <a:r>
              <a:rPr lang="zh-CN" altLang="en-US" dirty="0">
                <a:sym typeface="+mn-ea"/>
              </a:rPr>
              <a:t>存⼀下就可以了，相当于说在</a:t>
            </a:r>
            <a:r>
              <a:rPr lang="en-US" altLang="zh-CN" dirty="0">
                <a:sym typeface="+mn-ea"/>
              </a:rPr>
              <a:t>l1-1</a:t>
            </a:r>
            <a:r>
              <a:rPr lang="zh-CN" altLang="en-US" dirty="0">
                <a:sym typeface="+mn-ea"/>
              </a:rPr>
              <a:t>位置</a:t>
            </a:r>
            <a:r>
              <a:rPr lang="en-US" altLang="zh-CN" dirty="0" err="1">
                <a:sym typeface="+mn-ea"/>
              </a:rPr>
              <a:t>push_back</a:t>
            </a:r>
            <a:r>
              <a:rPr lang="en-US" altLang="zh-CN" dirty="0">
                <a:sym typeface="+mn-ea"/>
              </a:rPr>
              <a:t>( pair &lt; int , int &gt; ( r1 + 1 , r2 ) )</a:t>
            </a:r>
            <a:r>
              <a:rPr lang="zh-CN" altLang="en-US" dirty="0">
                <a:sym typeface="+mn-ea"/>
              </a:rPr>
              <a:t>，然后扫描线扫到的时候直接暴力进行处理就可以了</a:t>
            </a:r>
            <a:endParaRPr lang="zh-CN" altLang="en-US" dirty="0"/>
          </a:p>
          <a:p>
            <a:r>
              <a:rPr lang="zh-CN" altLang="en-US" dirty="0">
                <a:sym typeface="+mn-ea"/>
              </a:rPr>
              <a:t>于是我们达成了</a:t>
            </a:r>
            <a:r>
              <a:rPr lang="en-US" altLang="zh-CN" dirty="0">
                <a:sym typeface="+mn-ea"/>
              </a:rPr>
              <a:t>O( n + m )</a:t>
            </a:r>
            <a:r>
              <a:rPr lang="zh-CN" altLang="en-US" dirty="0">
                <a:sym typeface="+mn-ea"/>
              </a:rPr>
              <a:t>的空间复杂度将莫队给⼆次离线</a:t>
            </a:r>
            <a:endParaRPr lang="zh-CN" altLang="en-US" dirty="0"/>
          </a:p>
          <a:p>
            <a:r>
              <a:rPr lang="zh-CN" altLang="en-US" dirty="0">
                <a:sym typeface="+mn-ea"/>
              </a:rPr>
              <a:t>现在考虑怎么算这个贡献，我们要高效计算区间</a:t>
            </a:r>
            <a:r>
              <a:rPr lang="en-US" altLang="zh-CN" dirty="0">
                <a:sym typeface="+mn-ea"/>
              </a:rPr>
              <a:t>[</a:t>
            </a:r>
            <a:r>
              <a:rPr lang="en-US" altLang="zh-CN" dirty="0" err="1">
                <a:sym typeface="+mn-ea"/>
              </a:rPr>
              <a:t>l,r</a:t>
            </a:r>
            <a:r>
              <a:rPr lang="en-US" altLang="zh-CN" dirty="0">
                <a:sym typeface="+mn-ea"/>
              </a:rPr>
              <a:t>]</a:t>
            </a:r>
            <a:r>
              <a:rPr lang="zh-CN" altLang="en-US" dirty="0">
                <a:sym typeface="+mn-ea"/>
              </a:rPr>
              <a:t>对</a:t>
            </a:r>
            <a:r>
              <a:rPr lang="en-US" altLang="zh-CN" dirty="0">
                <a:sym typeface="+mn-ea"/>
              </a:rPr>
              <a:t>x</a:t>
            </a:r>
            <a:r>
              <a:rPr lang="zh-CN" altLang="en-US" dirty="0">
                <a:sym typeface="+mn-ea"/>
              </a:rPr>
              <a:t>的贡献时</a:t>
            </a:r>
            <a:endParaRPr lang="zh-CN" altLang="en-US" dirty="0"/>
          </a:p>
          <a:p>
            <a:r>
              <a:rPr lang="zh-CN" altLang="en-US" dirty="0">
                <a:sym typeface="+mn-ea"/>
              </a:rPr>
              <a:t>先把贡献拆开变成：</a:t>
            </a:r>
            <a:r>
              <a:rPr lang="en-US" altLang="zh-CN" dirty="0">
                <a:sym typeface="+mn-ea"/>
              </a:rPr>
              <a:t>[</a:t>
            </a:r>
            <a:r>
              <a:rPr lang="en-US" altLang="zh-CN" dirty="0" err="1">
                <a:sym typeface="+mn-ea"/>
              </a:rPr>
              <a:t>l,r</a:t>
            </a:r>
            <a:r>
              <a:rPr lang="en-US" altLang="zh-CN" dirty="0">
                <a:sym typeface="+mn-ea"/>
              </a:rPr>
              <a:t>]</a:t>
            </a:r>
            <a:r>
              <a:rPr lang="zh-CN" altLang="en-US" dirty="0">
                <a:sym typeface="+mn-ea"/>
              </a:rPr>
              <a:t>中x的倍数个数，</a:t>
            </a:r>
            <a:r>
              <a:rPr lang="en-US" altLang="zh-CN" dirty="0">
                <a:sym typeface="+mn-ea"/>
              </a:rPr>
              <a:t>[</a:t>
            </a:r>
            <a:r>
              <a:rPr lang="en-US" altLang="zh-CN" dirty="0" err="1">
                <a:sym typeface="+mn-ea"/>
              </a:rPr>
              <a:t>l,r</a:t>
            </a:r>
            <a:r>
              <a:rPr lang="en-US" altLang="zh-CN" dirty="0">
                <a:sym typeface="+mn-ea"/>
              </a:rPr>
              <a:t>]</a:t>
            </a:r>
            <a:r>
              <a:rPr lang="zh-CN" altLang="en-US" dirty="0">
                <a:sym typeface="+mn-ea"/>
              </a:rPr>
              <a:t>中</a:t>
            </a:r>
            <a:r>
              <a:rPr lang="en-US" altLang="zh-CN" dirty="0">
                <a:sym typeface="+mn-ea"/>
              </a:rPr>
              <a:t>x</a:t>
            </a:r>
            <a:r>
              <a:rPr lang="zh-CN" altLang="en-US" dirty="0">
                <a:sym typeface="+mn-ea"/>
              </a:rPr>
              <a:t>的约数个数</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p>
        </p:txBody>
      </p:sp>
      <p:sp>
        <p:nvSpPr>
          <p:cNvPr id="3" name="内容占位符 2"/>
          <p:cNvSpPr>
            <a:spLocks noGrp="1"/>
          </p:cNvSpPr>
          <p:nvPr>
            <p:ph idx="1"/>
          </p:nvPr>
        </p:nvSpPr>
        <p:spPr/>
        <p:txBody>
          <a:bodyPr>
            <a:normAutofit/>
          </a:bodyPr>
          <a:lstStyle/>
          <a:p>
            <a:r>
              <a:rPr lang="zh-CN" altLang="en-US" sz="2800" dirty="0"/>
              <a:t>全称“平衡二叉搜索树”，常见的类型有：</a:t>
            </a:r>
            <a:endParaRPr lang="en-US" altLang="zh-CN" sz="2800" dirty="0"/>
          </a:p>
          <a:p>
            <a:r>
              <a:rPr lang="en-US" altLang="zh-CN" sz="2800" dirty="0"/>
              <a:t>1.splay</a:t>
            </a:r>
          </a:p>
          <a:p>
            <a:r>
              <a:rPr lang="en-US" altLang="zh-CN" sz="2800" dirty="0"/>
              <a:t>2.treap</a:t>
            </a:r>
          </a:p>
          <a:p>
            <a:r>
              <a:rPr lang="en-US" altLang="zh-CN" sz="2800" dirty="0"/>
              <a:t>3.AVL Tree</a:t>
            </a:r>
          </a:p>
          <a:p>
            <a:r>
              <a:rPr lang="en-US" altLang="zh-CN" sz="2800" dirty="0"/>
              <a:t>4.Red Black Tree</a:t>
            </a:r>
          </a:p>
          <a:p>
            <a:r>
              <a:rPr lang="en-US" altLang="zh-CN" sz="2800" dirty="0"/>
              <a:t>5.Scape Goat Tree</a:t>
            </a:r>
          </a:p>
          <a:p>
            <a:r>
              <a:rPr lang="en-US" altLang="zh-CN" sz="2800" dirty="0"/>
              <a:t>6.Weight Balanced Leafy Tree</a:t>
            </a:r>
            <a:r>
              <a:rPr lang="zh-CN" altLang="en-US" sz="2800" dirty="0"/>
              <a:t>（特殊结构）</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en-US" altLang="zh-CN" sz="2800" dirty="0"/>
              <a:t>pushdown</a:t>
            </a:r>
            <a:r>
              <a:rPr lang="zh-CN" altLang="en-US" sz="2800" dirty="0"/>
              <a:t>就维护一下区间赋值和区间翻转的标记</a:t>
            </a:r>
            <a:endParaRPr lang="en-US" altLang="zh-CN" sz="2800" dirty="0"/>
          </a:p>
          <a:p>
            <a:endParaRPr lang="en-US" altLang="zh-CN" sz="2800" dirty="0"/>
          </a:p>
          <a:p>
            <a:r>
              <a:rPr lang="en-US" altLang="zh-CN" sz="2800" dirty="0"/>
              <a:t>update</a:t>
            </a:r>
            <a:r>
              <a:rPr lang="zh-CN" altLang="en-US" sz="2800" dirty="0"/>
              <a:t>就维护一下区间的最大前后缀和区间的最大子段和，然后更新就可以了</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Solution</a:t>
            </a:r>
            <a:endParaRPr lang="zh-CN" altLang="en-US" dirty="0"/>
          </a:p>
        </p:txBody>
      </p:sp>
      <p:sp>
        <p:nvSpPr>
          <p:cNvPr id="3" name="内容占位符 2"/>
          <p:cNvSpPr>
            <a:spLocks noGrp="1"/>
          </p:cNvSpPr>
          <p:nvPr>
            <p:ph idx="1"/>
          </p:nvPr>
        </p:nvSpPr>
        <p:spPr/>
        <p:txBody>
          <a:bodyPr>
            <a:normAutofit/>
          </a:bodyPr>
          <a:lstStyle/>
          <a:p>
            <a:r>
              <a:rPr lang="en-US" altLang="zh-CN">
                <a:sym typeface="+mn-ea"/>
              </a:rPr>
              <a:t>[l,r]</a:t>
            </a:r>
            <a:r>
              <a:rPr lang="zh-CN" altLang="en-US">
                <a:sym typeface="+mn-ea"/>
              </a:rPr>
              <a:t>中</a:t>
            </a:r>
            <a:r>
              <a:rPr lang="en-US" altLang="zh-CN">
                <a:sym typeface="+mn-ea"/>
              </a:rPr>
              <a:t>x</a:t>
            </a:r>
            <a:r>
              <a:rPr lang="zh-CN" altLang="en-US">
                <a:sym typeface="+mn-ea"/>
              </a:rPr>
              <a:t>的倍数个数：每次前缀加入一个数</a:t>
            </a:r>
            <a:r>
              <a:rPr lang="en-US" altLang="zh-CN">
                <a:sym typeface="+mn-ea"/>
              </a:rPr>
              <a:t>a[i]</a:t>
            </a:r>
            <a:r>
              <a:rPr lang="zh-CN" altLang="en-US">
                <a:sym typeface="+mn-ea"/>
              </a:rPr>
              <a:t>的时候，我们把</a:t>
            </a:r>
            <a:r>
              <a:rPr lang="en-US" altLang="zh-CN">
                <a:sym typeface="+mn-ea"/>
              </a:rPr>
              <a:t>a[i]</a:t>
            </a:r>
            <a:r>
              <a:rPr lang="zh-CN" altLang="en-US">
                <a:sym typeface="+mn-ea"/>
              </a:rPr>
              <a:t>的约数位置所对应的数组</a:t>
            </a:r>
            <a:r>
              <a:rPr lang="en-US" altLang="zh-CN">
                <a:sym typeface="+mn-ea"/>
              </a:rPr>
              <a:t>pre1</a:t>
            </a:r>
            <a:r>
              <a:rPr lang="zh-CN" altLang="en-US">
                <a:sym typeface="+mn-ea"/>
              </a:rPr>
              <a:t>的位置都</a:t>
            </a:r>
            <a:r>
              <a:rPr lang="en-US" altLang="zh-CN">
                <a:sym typeface="+mn-ea"/>
              </a:rPr>
              <a:t>++</a:t>
            </a:r>
            <a:r>
              <a:rPr lang="zh-CN" altLang="en-US">
                <a:sym typeface="+mn-ea"/>
              </a:rPr>
              <a:t>然</a:t>
            </a:r>
            <a:endParaRPr lang="zh-CN" altLang="en-US"/>
          </a:p>
          <a:p>
            <a:r>
              <a:rPr lang="zh-CN" altLang="en-US">
                <a:sym typeface="+mn-ea"/>
              </a:rPr>
              <a:t>后查询的时候直接查</a:t>
            </a:r>
            <a:r>
              <a:rPr lang="en-US" altLang="zh-CN">
                <a:sym typeface="+mn-ea"/>
              </a:rPr>
              <a:t>pre1[x]</a:t>
            </a:r>
            <a:r>
              <a:rPr lang="zh-CN" altLang="en-US">
                <a:sym typeface="+mn-ea"/>
              </a:rPr>
              <a:t>即可得到</a:t>
            </a:r>
            <a:r>
              <a:rPr lang="en-US" altLang="zh-CN">
                <a:sym typeface="+mn-ea"/>
              </a:rPr>
              <a:t>x</a:t>
            </a:r>
            <a:r>
              <a:rPr lang="zh-CN" altLang="en-US">
                <a:sym typeface="+mn-ea"/>
              </a:rPr>
              <a:t>倍数个数</a:t>
            </a:r>
            <a:endParaRPr lang="zh-CN" altLang="en-US"/>
          </a:p>
          <a:p>
            <a:r>
              <a:rPr lang="en-US" altLang="zh-CN">
                <a:sym typeface="+mn-ea"/>
              </a:rPr>
              <a:t>[l,r]</a:t>
            </a:r>
            <a:r>
              <a:rPr lang="zh-CN" altLang="en-US">
                <a:sym typeface="+mn-ea"/>
              </a:rPr>
              <a:t>中</a:t>
            </a:r>
            <a:r>
              <a:rPr lang="en-US" altLang="zh-CN">
                <a:sym typeface="+mn-ea"/>
              </a:rPr>
              <a:t>x</a:t>
            </a:r>
            <a:r>
              <a:rPr lang="zh-CN" altLang="en-US">
                <a:sym typeface="+mn-ea"/>
              </a:rPr>
              <a:t>的约数个数：这里考虑对</a:t>
            </a:r>
            <a:r>
              <a:rPr lang="en-US" altLang="zh-CN">
                <a:sym typeface="+mn-ea"/>
              </a:rPr>
              <a:t>x</a:t>
            </a:r>
            <a:r>
              <a:rPr lang="zh-CN" altLang="en-US">
                <a:sym typeface="+mn-ea"/>
              </a:rPr>
              <a:t>的约数进行一次根号分治</a:t>
            </a:r>
            <a:endParaRPr lang="zh-CN" altLang="en-US"/>
          </a:p>
          <a:p>
            <a:endParaRPr lang="zh-CN" altLang="en-US"/>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p>
        </p:txBody>
      </p:sp>
      <p:sp>
        <p:nvSpPr>
          <p:cNvPr id="3" name="内容占位符 2"/>
          <p:cNvSpPr>
            <a:spLocks noGrp="1"/>
          </p:cNvSpPr>
          <p:nvPr>
            <p:ph idx="1"/>
          </p:nvPr>
        </p:nvSpPr>
        <p:spPr/>
        <p:txBody>
          <a:bodyPr>
            <a:normAutofit fontScale="85000" lnSpcReduction="10000"/>
          </a:bodyPr>
          <a:lstStyle/>
          <a:p>
            <a:r>
              <a:rPr lang="zh-CN" altLang="en-US">
                <a:sym typeface="+mn-ea"/>
              </a:rPr>
              <a:t>对于所有</a:t>
            </a:r>
            <a:r>
              <a:rPr lang="en-US" altLang="zh-CN">
                <a:sym typeface="+mn-ea"/>
              </a:rPr>
              <a:t>x</a:t>
            </a:r>
            <a:r>
              <a:rPr lang="zh-CN" altLang="en-US">
                <a:sym typeface="+mn-ea"/>
              </a:rPr>
              <a:t>⼤于</a:t>
            </a:r>
            <a:r>
              <a:rPr lang="en-US" altLang="zh-CN">
                <a:sym typeface="+mn-ea"/>
              </a:rPr>
              <a:t>sqrtn</a:t>
            </a:r>
            <a:r>
              <a:rPr lang="zh-CN" altLang="en-US">
                <a:sym typeface="+mn-ea"/>
              </a:rPr>
              <a:t>的约数，我们拓展前缀的时候维护，即每次把</a:t>
            </a:r>
            <a:r>
              <a:rPr lang="en-US" altLang="zh-CN">
                <a:sym typeface="+mn-ea"/>
              </a:rPr>
              <a:t>a[i]</a:t>
            </a:r>
            <a:r>
              <a:rPr lang="zh-CN" altLang="en-US">
                <a:sym typeface="+mn-ea"/>
              </a:rPr>
              <a:t>的倍数位置所对应的数组</a:t>
            </a:r>
            <a:r>
              <a:rPr lang="en-US" altLang="zh-CN">
                <a:sym typeface="+mn-ea"/>
              </a:rPr>
              <a:t>pre2</a:t>
            </a:r>
            <a:r>
              <a:rPr lang="zh-CN" altLang="en-US">
                <a:sym typeface="+mn-ea"/>
              </a:rPr>
              <a:t>的位置都</a:t>
            </a:r>
            <a:r>
              <a:rPr lang="en-US" altLang="zh-CN">
                <a:sym typeface="+mn-ea"/>
              </a:rPr>
              <a:t>++</a:t>
            </a:r>
            <a:endParaRPr lang="zh-CN" altLang="en-US"/>
          </a:p>
          <a:p>
            <a:r>
              <a:rPr lang="zh-CN" altLang="en-US">
                <a:sym typeface="+mn-ea"/>
              </a:rPr>
              <a:t>然后查询的时候直接查</a:t>
            </a:r>
            <a:r>
              <a:rPr lang="en-US" altLang="zh-CN">
                <a:sym typeface="+mn-ea"/>
              </a:rPr>
              <a:t>pre2[x]</a:t>
            </a:r>
            <a:r>
              <a:rPr lang="zh-CN" altLang="en-US">
                <a:sym typeface="+mn-ea"/>
              </a:rPr>
              <a:t>即可得到</a:t>
            </a:r>
            <a:r>
              <a:rPr lang="en-US" altLang="zh-CN">
                <a:sym typeface="+mn-ea"/>
              </a:rPr>
              <a:t>x</a:t>
            </a:r>
            <a:r>
              <a:rPr lang="zh-CN" altLang="en-US">
                <a:sym typeface="+mn-ea"/>
              </a:rPr>
              <a:t>大于</a:t>
            </a:r>
            <a:r>
              <a:rPr lang="en-US" altLang="zh-CN">
                <a:sym typeface="+mn-ea"/>
              </a:rPr>
              <a:t>sqrtn</a:t>
            </a:r>
            <a:r>
              <a:rPr lang="zh-CN" altLang="en-US">
                <a:sym typeface="+mn-ea"/>
              </a:rPr>
              <a:t>的约数个数</a:t>
            </a:r>
            <a:endParaRPr lang="zh-CN" altLang="en-US"/>
          </a:p>
          <a:p>
            <a:r>
              <a:rPr lang="zh-CN" altLang="en-US">
                <a:sym typeface="+mn-ea"/>
              </a:rPr>
              <a:t>对于所有</a:t>
            </a:r>
            <a:r>
              <a:rPr lang="en-US" altLang="zh-CN">
                <a:sym typeface="+mn-ea"/>
              </a:rPr>
              <a:t>x</a:t>
            </a:r>
            <a:r>
              <a:rPr lang="zh-CN" altLang="en-US">
                <a:sym typeface="+mn-ea"/>
              </a:rPr>
              <a:t>小于</a:t>
            </a:r>
            <a:r>
              <a:rPr lang="en-US" altLang="zh-CN">
                <a:sym typeface="+mn-ea"/>
              </a:rPr>
              <a:t>sqrtn</a:t>
            </a:r>
            <a:r>
              <a:rPr lang="zh-CN" altLang="en-US">
                <a:sym typeface="+mn-ea"/>
              </a:rPr>
              <a:t>的约数，我们考虑每次直接枚举区间</a:t>
            </a:r>
            <a:r>
              <a:rPr lang="en-US" altLang="zh-CN">
                <a:sym typeface="+mn-ea"/>
              </a:rPr>
              <a:t>[l,r]</a:t>
            </a:r>
            <a:r>
              <a:rPr lang="zh-CN" altLang="en-US">
                <a:sym typeface="+mn-ea"/>
              </a:rPr>
              <a:t>中</a:t>
            </a:r>
            <a:r>
              <a:rPr lang="en-US" altLang="zh-CN">
                <a:sym typeface="+mn-ea"/>
              </a:rPr>
              <a:t>1,2,...sqrtn</a:t>
            </a:r>
            <a:r>
              <a:rPr lang="zh-CN" altLang="en-US">
                <a:sym typeface="+mn-ea"/>
              </a:rPr>
              <a:t>的出现次数</a:t>
            </a:r>
          </a:p>
          <a:p>
            <a:r>
              <a:rPr lang="zh-CN" altLang="en-US">
                <a:sym typeface="+mn-ea"/>
              </a:rPr>
              <a:t>这里可以先枚举</a:t>
            </a:r>
            <a:r>
              <a:rPr lang="en-US" altLang="zh-CN">
                <a:sym typeface="+mn-ea"/>
              </a:rPr>
              <a:t>1,2,...sqrtn</a:t>
            </a:r>
            <a:r>
              <a:rPr lang="zh-CN" altLang="en-US">
                <a:sym typeface="+mn-ea"/>
              </a:rPr>
              <a:t>，然后预处理一个前缀和，</a:t>
            </a:r>
            <a:r>
              <a:rPr lang="en-US" altLang="zh-CN">
                <a:sym typeface="+mn-ea"/>
              </a:rPr>
              <a:t>O( n + m )</a:t>
            </a:r>
            <a:r>
              <a:rPr lang="zh-CN" altLang="en-US">
                <a:sym typeface="+mn-ea"/>
              </a:rPr>
              <a:t>算出对每个询问的贡献，从而节省空间</a:t>
            </a:r>
            <a:endParaRPr lang="zh-CN" altLang="en-US"/>
          </a:p>
          <a:p>
            <a:r>
              <a:rPr lang="zh-CN" altLang="en-US">
                <a:sym typeface="+mn-ea"/>
              </a:rPr>
              <a:t>于是我们得到了⼀个总时间复杂度</a:t>
            </a:r>
            <a:r>
              <a:rPr lang="en-US" altLang="zh-CN">
                <a:sym typeface="+mn-ea"/>
              </a:rPr>
              <a:t>O( n( sqrtn + sqrtm ) )</a:t>
            </a:r>
            <a:r>
              <a:rPr lang="zh-CN" altLang="en-US">
                <a:sym typeface="+mn-ea"/>
              </a:rPr>
              <a:t>，空间</a:t>
            </a:r>
            <a:r>
              <a:rPr lang="en-US" altLang="zh-CN">
                <a:sym typeface="+mn-ea"/>
              </a:rPr>
              <a:t>O( n + m )</a:t>
            </a:r>
            <a:r>
              <a:rPr lang="zh-CN" altLang="en-US">
                <a:sym typeface="+mn-ea"/>
              </a:rPr>
              <a:t>的做法</a:t>
            </a:r>
            <a:endParaRPr lang="zh-CN" altLang="en-US"/>
          </a:p>
          <a:p>
            <a:endParaRPr lang="zh-CN" altLang="en-US"/>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sym typeface="+mn-ea"/>
              </a:rPr>
              <a:t>Thanks for listening</a:t>
            </a:r>
            <a:endParaRPr lang="zh-CN" altLang="en-US" dirty="0"/>
          </a:p>
        </p:txBody>
      </p:sp>
      <p:sp>
        <p:nvSpPr>
          <p:cNvPr id="3" name="副标题 2"/>
          <p:cNvSpPr>
            <a:spLocks noGrp="1"/>
          </p:cNvSpPr>
          <p:nvPr>
            <p:ph type="subTitle" idx="1"/>
          </p:nvPr>
        </p:nvSpPr>
        <p:spPr/>
        <p:txBody>
          <a:bodyPr/>
          <a:lstStyle/>
          <a:p>
            <a:r>
              <a:rPr lang="en-US" altLang="zh-CN" dirty="0"/>
              <a:t>1974015903</a:t>
            </a:r>
            <a:endParaRPr lang="zh-CN" alt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a:t>
            </a:r>
            <a:endParaRPr lang="zh-CN" altLang="en-US" dirty="0"/>
          </a:p>
        </p:txBody>
      </p:sp>
      <p:sp>
        <p:nvSpPr>
          <p:cNvPr id="3" name="内容占位符 2"/>
          <p:cNvSpPr>
            <a:spLocks noGrp="1"/>
          </p:cNvSpPr>
          <p:nvPr>
            <p:ph idx="1"/>
          </p:nvPr>
        </p:nvSpPr>
        <p:spPr/>
        <p:txBody>
          <a:bodyPr>
            <a:normAutofit fontScale="97500"/>
          </a:bodyPr>
          <a:lstStyle/>
          <a:p>
            <a:r>
              <a:rPr lang="en-US" altLang="zh-CN" sz="3000" dirty="0"/>
              <a:t>1.</a:t>
            </a:r>
            <a:r>
              <a:rPr lang="en-US" altLang="zh-CN" sz="3000"/>
              <a:t>Luogu 5066</a:t>
            </a:r>
            <a:endParaRPr lang="en-US" altLang="zh-CN" sz="3000" dirty="0"/>
          </a:p>
          <a:p>
            <a:r>
              <a:rPr lang="en-US" altLang="zh-CN" sz="3000" dirty="0"/>
              <a:t>2.Luogu 4692</a:t>
            </a:r>
          </a:p>
          <a:p>
            <a:r>
              <a:rPr lang="en-US" altLang="zh-CN" sz="3000" dirty="0"/>
              <a:t>3.Luogu 5309</a:t>
            </a:r>
          </a:p>
          <a:p>
            <a:r>
              <a:rPr lang="en-US" altLang="zh-CN" sz="3000" dirty="0"/>
              <a:t>4.Luogu </a:t>
            </a:r>
            <a:r>
              <a:rPr lang="en-US" altLang="zh-CN" sz="3000" dirty="0">
                <a:sym typeface="+mn-ea"/>
              </a:rPr>
              <a:t>4689</a:t>
            </a:r>
          </a:p>
          <a:p>
            <a:r>
              <a:rPr lang="en-US" altLang="zh-CN" sz="3000" dirty="0"/>
              <a:t>5.Luogu </a:t>
            </a:r>
            <a:r>
              <a:rPr lang="en-US" altLang="zh-CN" sz="3000" dirty="0">
                <a:sym typeface="+mn-ea"/>
              </a:rPr>
              <a:t>5528</a:t>
            </a:r>
          </a:p>
          <a:p>
            <a:r>
              <a:rPr lang="en-US" altLang="zh-CN" sz="3000" dirty="0">
                <a:sym typeface="+mn-ea"/>
              </a:rPr>
              <a:t>6.Luogu 5063</a:t>
            </a:r>
            <a:endParaRPr lang="en-US" altLang="zh-CN" sz="3000" dirty="0"/>
          </a:p>
          <a:p>
            <a:endParaRPr lang="en-US" altLang="zh-CN" dirty="0"/>
          </a:p>
          <a:p>
            <a:endParaRPr lang="zh-CN" altLang="en-US"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讲累了休息一会</a:t>
            </a:r>
            <a:r>
              <a:rPr lang="en-US" altLang="zh-CN" dirty="0" err="1"/>
              <a:t>qwq</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4499"/>
            <a:ext cx="9144000" cy="5143501"/>
          </a:xfr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23" y="1673424"/>
            <a:ext cx="9217023" cy="5184576"/>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Luogu5482 [JLOI2011]</a:t>
            </a:r>
            <a:r>
              <a:rPr lang="zh-CN" altLang="en-US" dirty="0"/>
              <a:t>不等式组</a:t>
            </a:r>
            <a:endParaRPr lang="en-US" altLang="zh-CN" dirty="0"/>
          </a:p>
        </p:txBody>
      </p:sp>
      <p:sp>
        <p:nvSpPr>
          <p:cNvPr id="25603" name="内容占位符 2"/>
          <p:cNvSpPr>
            <a:spLocks noGrp="1" noChangeArrowheads="1"/>
          </p:cNvSpPr>
          <p:nvPr>
            <p:ph idx="1"/>
          </p:nvPr>
        </p:nvSpPr>
        <p:spPr/>
        <p:txBody>
          <a:bodyPr/>
          <a:lstStyle/>
          <a:p>
            <a:pPr eaLnBrk="1" hangingPunct="1"/>
            <a:r>
              <a:rPr lang="zh-CN" altLang="en-US" sz="2800" dirty="0"/>
              <a:t>你需要维护一堆不等式</a:t>
            </a:r>
            <a:endParaRPr lang="en-US" altLang="zh-CN" sz="2800" dirty="0"/>
          </a:p>
          <a:p>
            <a:pPr eaLnBrk="1" hangingPunct="1"/>
            <a:r>
              <a:rPr lang="en-US" altLang="zh-CN" sz="2800" dirty="0"/>
              <a:t>1.</a:t>
            </a:r>
            <a:r>
              <a:rPr lang="zh-CN" altLang="en-US" sz="2800" dirty="0"/>
              <a:t>插入一个</a:t>
            </a:r>
            <a:r>
              <a:rPr lang="en-US" altLang="zh-CN" sz="2800" dirty="0" err="1"/>
              <a:t>ax+b</a:t>
            </a:r>
            <a:r>
              <a:rPr lang="en-US" altLang="zh-CN" sz="2800" dirty="0"/>
              <a:t>&gt;c</a:t>
            </a:r>
            <a:r>
              <a:rPr lang="zh-CN" altLang="en-US" sz="2800" dirty="0"/>
              <a:t>的不等式</a:t>
            </a:r>
            <a:endParaRPr lang="en-US" altLang="zh-CN" sz="2800" dirty="0"/>
          </a:p>
          <a:p>
            <a:pPr eaLnBrk="1" hangingPunct="1"/>
            <a:r>
              <a:rPr lang="en-US" altLang="zh-CN" sz="2800" dirty="0"/>
              <a:t>2.</a:t>
            </a:r>
            <a:r>
              <a:rPr lang="zh-CN" altLang="en-US" sz="2800" dirty="0"/>
              <a:t>删除第</a:t>
            </a:r>
            <a:r>
              <a:rPr lang="en-US" altLang="zh-CN" sz="2800" dirty="0" err="1"/>
              <a:t>i</a:t>
            </a:r>
            <a:r>
              <a:rPr lang="zh-CN" altLang="en-US" sz="2800" dirty="0"/>
              <a:t>个插入的</a:t>
            </a:r>
            <a:endParaRPr lang="en-US" altLang="zh-CN" sz="2800" dirty="0"/>
          </a:p>
          <a:p>
            <a:pPr eaLnBrk="1" hangingPunct="1"/>
            <a:r>
              <a:rPr lang="en-US" altLang="zh-CN" sz="2800" dirty="0"/>
              <a:t>3.</a:t>
            </a:r>
            <a:r>
              <a:rPr lang="zh-CN" altLang="en-US" sz="2800" dirty="0"/>
              <a:t>查询</a:t>
            </a:r>
            <a:r>
              <a:rPr lang="en-US" altLang="zh-CN" sz="2800" dirty="0"/>
              <a:t>x=k</a:t>
            </a:r>
            <a:r>
              <a:rPr lang="zh-CN" altLang="en-US" sz="2800" dirty="0"/>
              <a:t>的时候成立的不等式个数</a:t>
            </a:r>
            <a:endParaRPr lang="en-US" altLang="zh-CN" sz="2800" dirty="0"/>
          </a:p>
          <a:p>
            <a:pPr eaLnBrk="1" hangingPunct="1"/>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p:txBody>
          <a:bodyPr/>
          <a:lstStyle/>
          <a:p>
            <a:r>
              <a:rPr lang="en-US" altLang="zh-CN" dirty="0"/>
              <a:t>Solution</a:t>
            </a:r>
            <a:endParaRPr lang="zh-CN" altLang="en-US" dirty="0"/>
          </a:p>
        </p:txBody>
      </p:sp>
      <p:sp>
        <p:nvSpPr>
          <p:cNvPr id="26627" name="内容占位符 2"/>
          <p:cNvSpPr>
            <a:spLocks noGrp="1" noChangeArrowheads="1"/>
          </p:cNvSpPr>
          <p:nvPr>
            <p:ph idx="1"/>
          </p:nvPr>
        </p:nvSpPr>
        <p:spPr/>
        <p:txBody>
          <a:bodyPr>
            <a:normAutofit/>
          </a:bodyPr>
          <a:lstStyle/>
          <a:p>
            <a:pPr eaLnBrk="1" hangingPunct="1"/>
            <a:r>
              <a:rPr lang="en-US" altLang="zh-CN" sz="2800" dirty="0" err="1"/>
              <a:t>ax+b</a:t>
            </a:r>
            <a:r>
              <a:rPr lang="en-US" altLang="zh-CN" sz="2800" dirty="0"/>
              <a:t>&gt;c  </a:t>
            </a:r>
            <a:r>
              <a:rPr lang="en-US" altLang="zh-CN" sz="2800" dirty="0">
                <a:sym typeface="Wingdings" panose="05000000000000000000" pitchFamily="2" charset="2"/>
              </a:rPr>
              <a:t> x &gt; ( c – b ) / a</a:t>
            </a:r>
          </a:p>
          <a:p>
            <a:pPr eaLnBrk="1" hangingPunct="1"/>
            <a:r>
              <a:rPr lang="zh-CN" altLang="en-US" sz="2800" dirty="0">
                <a:sym typeface="Wingdings" panose="05000000000000000000" pitchFamily="2" charset="2"/>
              </a:rPr>
              <a:t>开个平衡树维护值（按值域开个树状数组也行）</a:t>
            </a:r>
            <a:endParaRPr lang="en-US" altLang="zh-CN" sz="2800" dirty="0"/>
          </a:p>
          <a:p>
            <a:pPr eaLnBrk="1" hangingPunct="1"/>
            <a:r>
              <a:rPr lang="zh-CN" altLang="en-US" sz="2800" dirty="0"/>
              <a:t>然后每次插入取个整</a:t>
            </a:r>
            <a:endParaRPr lang="en-US" altLang="zh-CN" sz="2800" dirty="0"/>
          </a:p>
          <a:p>
            <a:pPr eaLnBrk="1" hangingPunct="1"/>
            <a:r>
              <a:rPr lang="zh-CN" altLang="en-US" sz="2800" dirty="0"/>
              <a:t>查询直接查</a:t>
            </a:r>
            <a:r>
              <a:rPr lang="en-US" altLang="zh-CN" sz="2800" dirty="0"/>
              <a:t>rank</a:t>
            </a:r>
            <a:r>
              <a:rPr lang="zh-CN" altLang="en-US" sz="2800" dirty="0"/>
              <a:t>即可</a:t>
            </a:r>
            <a:endParaRPr lang="en-US" altLang="zh-CN" sz="2800" dirty="0"/>
          </a:p>
          <a:p>
            <a:pPr eaLnBrk="1" hangingPunct="1"/>
            <a:r>
              <a:rPr lang="zh-CN" altLang="en-US" sz="2800" dirty="0"/>
              <a:t>注意细节</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noChangeArrowheads="1"/>
          </p:cNvSpPr>
          <p:nvPr>
            <p:ph type="title"/>
          </p:nvPr>
        </p:nvSpPr>
        <p:spPr/>
        <p:txBody>
          <a:bodyPr>
            <a:normAutofit/>
          </a:bodyPr>
          <a:lstStyle/>
          <a:p>
            <a:r>
              <a:rPr lang="en-US" altLang="zh-CN" dirty="0"/>
              <a:t>Luogu4198 </a:t>
            </a:r>
            <a:r>
              <a:rPr lang="en-US" altLang="zh-CN" dirty="0" err="1"/>
              <a:t>楼房重建</a:t>
            </a:r>
            <a:endParaRPr lang="en-US" altLang="zh-CN" dirty="0"/>
          </a:p>
        </p:txBody>
      </p:sp>
      <p:sp>
        <p:nvSpPr>
          <p:cNvPr id="64515" name="内容占位符 2"/>
          <p:cNvSpPr>
            <a:spLocks noGrp="1" noChangeArrowheads="1"/>
          </p:cNvSpPr>
          <p:nvPr>
            <p:ph idx="1"/>
          </p:nvPr>
        </p:nvSpPr>
        <p:spPr/>
        <p:txBody>
          <a:bodyPr/>
          <a:lstStyle/>
          <a:p>
            <a:pPr eaLnBrk="1" hangingPunct="1"/>
            <a:r>
              <a:rPr lang="zh-CN" altLang="en-US" sz="2800" dirty="0"/>
              <a:t>有一排楼，每次把一个位置的楼的高度修改为</a:t>
            </a:r>
            <a:r>
              <a:rPr lang="en-US" altLang="zh-CN" sz="2800" dirty="0"/>
              <a:t>x</a:t>
            </a:r>
            <a:r>
              <a:rPr lang="zh-CN" altLang="en-US" sz="2800" dirty="0"/>
              <a:t>，每次输出可以从最左边看到的楼个数</a:t>
            </a:r>
          </a:p>
          <a:p>
            <a:pPr eaLnBrk="1" hangingPunct="1"/>
            <a:endParaRPr lang="zh-CN" altLang="en-US" dirty="0"/>
          </a:p>
        </p:txBody>
      </p:sp>
      <p:graphicFrame>
        <p:nvGraphicFramePr>
          <p:cNvPr id="64516" name="对象 5"/>
          <p:cNvGraphicFramePr/>
          <p:nvPr/>
        </p:nvGraphicFramePr>
        <p:xfrm>
          <a:off x="1031081" y="3362326"/>
          <a:ext cx="2501504" cy="1337072"/>
        </p:xfrm>
        <a:graphic>
          <a:graphicData uri="http://schemas.openxmlformats.org/presentationml/2006/ole">
            <mc:AlternateContent xmlns:mc="http://schemas.openxmlformats.org/markup-compatibility/2006">
              <mc:Choice xmlns:v="urn:schemas-microsoft-com:vml" Requires="v">
                <p:oleObj spid="_x0000_s1156" r:id="rId3" imgW="3333750" imgH="1781175" progId="Paint.Picture">
                  <p:embed/>
                </p:oleObj>
              </mc:Choice>
              <mc:Fallback>
                <p:oleObj r:id="rId3" imgW="3333750" imgH="1781175" progId="Paint.Picture">
                  <p:embed/>
                  <p:pic>
                    <p:nvPicPr>
                      <p:cNvPr id="0" name="图片 11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81" y="3362326"/>
                        <a:ext cx="2501504" cy="133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7" name="对象 7"/>
          <p:cNvGraphicFramePr/>
          <p:nvPr/>
        </p:nvGraphicFramePr>
        <p:xfrm>
          <a:off x="4133850" y="3362325"/>
          <a:ext cx="2495550" cy="1638300"/>
        </p:xfrm>
        <a:graphic>
          <a:graphicData uri="http://schemas.openxmlformats.org/presentationml/2006/ole">
            <mc:AlternateContent xmlns:mc="http://schemas.openxmlformats.org/markup-compatibility/2006">
              <mc:Choice xmlns:v="urn:schemas-microsoft-com:vml" Requires="v">
                <p:oleObj spid="_x0000_s1157" r:id="rId5" imgW="3324225" imgH="2181225" progId="Paint.Picture">
                  <p:embed/>
                </p:oleObj>
              </mc:Choice>
              <mc:Fallback>
                <p:oleObj r:id="rId5" imgW="3324225" imgH="2181225" progId="Paint.Picture">
                  <p:embed/>
                  <p:pic>
                    <p:nvPicPr>
                      <p:cNvPr id="0" name="图片 11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3362325"/>
                        <a:ext cx="24955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p:txBody>
          <a:bodyPr/>
          <a:lstStyle/>
          <a:p>
            <a:r>
              <a:rPr lang="en-US" altLang="zh-CN" dirty="0"/>
              <a:t>Solution1</a:t>
            </a:r>
            <a:endParaRPr lang="zh-CN" altLang="en-US" dirty="0"/>
          </a:p>
        </p:txBody>
      </p:sp>
      <p:sp>
        <p:nvSpPr>
          <p:cNvPr id="65539" name="内容占位符 2"/>
          <p:cNvSpPr>
            <a:spLocks noGrp="1" noChangeArrowheads="1"/>
          </p:cNvSpPr>
          <p:nvPr>
            <p:ph idx="1"/>
          </p:nvPr>
        </p:nvSpPr>
        <p:spPr/>
        <p:txBody>
          <a:bodyPr>
            <a:normAutofit/>
          </a:bodyPr>
          <a:lstStyle/>
          <a:p>
            <a:pPr eaLnBrk="1" hangingPunct="1"/>
            <a:r>
              <a:rPr lang="zh-CN" altLang="en-US" sz="2800" dirty="0"/>
              <a:t>发现一个楼房能被看到可以等价于它的斜率比之前的任何一个都大</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dirty="0"/>
              <a:t>Solution1</a:t>
            </a:r>
            <a:endParaRPr lang="zh-CN" altLang="en-US" dirty="0"/>
          </a:p>
        </p:txBody>
      </p:sp>
      <p:sp>
        <p:nvSpPr>
          <p:cNvPr id="66563" name="内容占位符 2"/>
          <p:cNvSpPr>
            <a:spLocks noGrp="1"/>
          </p:cNvSpPr>
          <p:nvPr>
            <p:ph idx="1"/>
          </p:nvPr>
        </p:nvSpPr>
        <p:spPr/>
        <p:txBody>
          <a:bodyPr/>
          <a:lstStyle/>
          <a:p>
            <a:pPr eaLnBrk="1" hangingPunct="1"/>
            <a:r>
              <a:rPr lang="zh-CN" altLang="en-US" sz="2800" dirty="0"/>
              <a:t>可以试试分块维护</a:t>
            </a:r>
          </a:p>
          <a:p>
            <a:pPr eaLnBrk="1" hangingPunct="1"/>
            <a:r>
              <a:rPr lang="zh-CN" altLang="zh-CN" sz="2800" dirty="0"/>
              <a:t>复杂度好像是</a:t>
            </a:r>
            <a:r>
              <a:rPr lang="en-US" altLang="zh-CN" sz="2800" dirty="0"/>
              <a:t>O( </a:t>
            </a:r>
            <a:r>
              <a:rPr lang="en-US" altLang="zh-CN" sz="2800" dirty="0" err="1"/>
              <a:t>nsqrt</a:t>
            </a:r>
            <a:r>
              <a:rPr lang="en-US" altLang="zh-CN" sz="2800" dirty="0"/>
              <a:t>( </a:t>
            </a:r>
            <a:r>
              <a:rPr lang="en-US" altLang="zh-CN" sz="2800" dirty="0" err="1"/>
              <a:t>nlogn</a:t>
            </a:r>
            <a:r>
              <a:rPr lang="en-US" altLang="zh-CN" sz="2800" dirty="0"/>
              <a:t> ) )</a:t>
            </a:r>
            <a:r>
              <a:rPr lang="zh-CN" altLang="en-US" sz="2800" dirty="0"/>
              <a:t>的</a:t>
            </a:r>
          </a:p>
          <a:p>
            <a:pPr eaLnBrk="1" hangingPunct="1"/>
            <a:r>
              <a:rPr lang="zh-CN" altLang="en-US" sz="2800" dirty="0"/>
              <a:t>这里不仔细讲了</a:t>
            </a:r>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r>
              <a:rPr lang="en-US" altLang="zh-CN" dirty="0"/>
              <a:t>Solution2</a:t>
            </a:r>
            <a:endParaRPr lang="zh-CN" altLang="en-US" dirty="0"/>
          </a:p>
        </p:txBody>
      </p:sp>
      <p:sp>
        <p:nvSpPr>
          <p:cNvPr id="67587" name="内容占位符 2"/>
          <p:cNvSpPr>
            <a:spLocks noGrp="1" noChangeArrowheads="1"/>
          </p:cNvSpPr>
          <p:nvPr>
            <p:ph idx="1"/>
          </p:nvPr>
        </p:nvSpPr>
        <p:spPr/>
        <p:txBody>
          <a:bodyPr>
            <a:normAutofit/>
          </a:bodyPr>
          <a:lstStyle/>
          <a:p>
            <a:pPr eaLnBrk="1" hangingPunct="1"/>
            <a:r>
              <a:rPr lang="zh-CN" altLang="en-US" sz="2800" dirty="0"/>
              <a:t>考虑用线段树维护</a:t>
            </a:r>
          </a:p>
          <a:p>
            <a:pPr eaLnBrk="1" hangingPunct="1"/>
            <a:r>
              <a:rPr lang="zh-CN" altLang="en-US" sz="2800" dirty="0"/>
              <a:t>对于线段树每个结点维护两个值：ans和max，ans表示</a:t>
            </a:r>
            <a:r>
              <a:rPr lang="zh-CN" altLang="en-US" sz="2800" dirty="0">
                <a:solidFill>
                  <a:srgbClr val="FF0000"/>
                </a:solidFill>
              </a:rPr>
              <a:t>只考虑这个区间内的</a:t>
            </a:r>
            <a:r>
              <a:rPr lang="zh-CN" altLang="en-US" sz="2800" dirty="0"/>
              <a:t>可以被看到的楼房，max表示这个区间的最大楼房斜率。</a:t>
            </a:r>
          </a:p>
          <a:p>
            <a:pPr eaLnBrk="1" hangingPunct="1"/>
            <a:r>
              <a:rPr lang="zh-CN" altLang="en-US" sz="2800" dirty="0"/>
              <a:t>如何合并区间？</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p:nvPr>
        </p:nvSpPr>
        <p:spPr/>
        <p:txBody>
          <a:bodyPr/>
          <a:lstStyle/>
          <a:p>
            <a:r>
              <a:rPr lang="en-US" altLang="zh-CN" dirty="0"/>
              <a:t>Solution2</a:t>
            </a:r>
          </a:p>
        </p:txBody>
      </p:sp>
      <p:sp>
        <p:nvSpPr>
          <p:cNvPr id="68611" name="内容占位符 2"/>
          <p:cNvSpPr>
            <a:spLocks noGrp="1" noChangeArrowheads="1"/>
          </p:cNvSpPr>
          <p:nvPr>
            <p:ph idx="1"/>
          </p:nvPr>
        </p:nvSpPr>
        <p:spPr/>
        <p:txBody>
          <a:bodyPr/>
          <a:lstStyle/>
          <a:p>
            <a:pPr eaLnBrk="1" hangingPunct="1"/>
            <a:r>
              <a:rPr lang="zh-CN" altLang="en-US" sz="2800" dirty="0"/>
              <a:t>合并左右区间的时候：</a:t>
            </a:r>
          </a:p>
          <a:p>
            <a:pPr eaLnBrk="1" hangingPunct="1"/>
            <a:r>
              <a:rPr lang="zh-CN" altLang="en-US" sz="2800" dirty="0"/>
              <a:t>显然左区间的答案不会变化</a:t>
            </a:r>
          </a:p>
          <a:p>
            <a:pPr eaLnBrk="1" hangingPunct="1"/>
            <a:r>
              <a:rPr lang="zh-CN" altLang="en-US" sz="2800" dirty="0"/>
              <a:t>问题就是考虑右区间有多少个楼房在左区间的约束条件下仍然可以被看到</a:t>
            </a:r>
          </a:p>
          <a:p>
            <a:pPr eaLnBrk="1" hangingPunct="1"/>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dirty="0"/>
              <a:t>Solution2</a:t>
            </a:r>
            <a:endParaRPr lang="zh-CN" altLang="en-US" dirty="0"/>
          </a:p>
        </p:txBody>
      </p:sp>
      <p:sp>
        <p:nvSpPr>
          <p:cNvPr id="69635" name="内容占位符 2"/>
          <p:cNvSpPr>
            <a:spLocks noGrp="1" noChangeArrowheads="1"/>
          </p:cNvSpPr>
          <p:nvPr>
            <p:ph idx="1"/>
          </p:nvPr>
        </p:nvSpPr>
        <p:spPr/>
        <p:txBody>
          <a:bodyPr/>
          <a:lstStyle/>
          <a:p>
            <a:pPr eaLnBrk="1" hangingPunct="1"/>
            <a:r>
              <a:rPr lang="zh-CN" altLang="en-US" sz="2800" dirty="0">
                <a:sym typeface="宋体" panose="02010600030101010101" pitchFamily="2" charset="-122"/>
              </a:rPr>
              <a:t>如果右区间最大值都小于等于左区间最大值，那么右区间就没有贡献了，相当于是被整个挡住了。</a:t>
            </a:r>
            <a:endParaRPr lang="zh-CN" altLang="en-US" sz="2800" dirty="0"/>
          </a:p>
          <a:p>
            <a:pPr eaLnBrk="1" hangingPunct="1"/>
            <a:endParaRPr lang="zh-CN" altLang="en-US" dirty="0"/>
          </a:p>
        </p:txBody>
      </p:sp>
      <p:graphicFrame>
        <p:nvGraphicFramePr>
          <p:cNvPr id="69636" name="对象 3"/>
          <p:cNvGraphicFramePr/>
          <p:nvPr/>
        </p:nvGraphicFramePr>
        <p:xfrm>
          <a:off x="2678906" y="3287317"/>
          <a:ext cx="3935016" cy="2658665"/>
        </p:xfrm>
        <a:graphic>
          <a:graphicData uri="http://schemas.openxmlformats.org/presentationml/2006/ole">
            <mc:AlternateContent xmlns:mc="http://schemas.openxmlformats.org/markup-compatibility/2006">
              <mc:Choice xmlns:v="urn:schemas-microsoft-com:vml" Requires="v">
                <p:oleObj spid="_x0000_s2116" r:id="rId3" imgW="4257675" imgH="2876550" progId="Paint.Picture">
                  <p:embed/>
                </p:oleObj>
              </mc:Choice>
              <mc:Fallback>
                <p:oleObj r:id="rId3" imgW="4257675" imgH="2876550" progId="Paint.Picture">
                  <p:embed/>
                  <p:pic>
                    <p:nvPicPr>
                      <p:cNvPr id="0" name="图片 209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906" y="3287317"/>
                        <a:ext cx="3935016" cy="265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normAutofit/>
          </a:bodyPr>
          <a:lstStyle/>
          <a:p>
            <a:r>
              <a:rPr lang="en-US" altLang="zh-CN" dirty="0"/>
              <a:t>Solution2</a:t>
            </a:r>
            <a:endParaRPr lang="zh-CN" altLang="en-US" dirty="0"/>
          </a:p>
        </p:txBody>
      </p:sp>
      <p:sp>
        <p:nvSpPr>
          <p:cNvPr id="70659" name="内容占位符 2"/>
          <p:cNvSpPr>
            <a:spLocks noGrp="1" noChangeArrowheads="1"/>
          </p:cNvSpPr>
          <p:nvPr>
            <p:ph idx="1"/>
          </p:nvPr>
        </p:nvSpPr>
        <p:spPr/>
        <p:txBody>
          <a:bodyPr/>
          <a:lstStyle/>
          <a:p>
            <a:pPr eaLnBrk="1" hangingPunct="1"/>
            <a:r>
              <a:rPr lang="zh-CN" altLang="en-US" sz="2800" dirty="0">
                <a:sym typeface="宋体" panose="02010600030101010101" pitchFamily="2" charset="-122"/>
              </a:rPr>
              <a:t>如果右区间最大值大于左区间最大值</a:t>
            </a:r>
          </a:p>
          <a:p>
            <a:pPr eaLnBrk="1" hangingPunct="1"/>
            <a:r>
              <a:rPr lang="zh-CN" altLang="en-US" sz="2800" dirty="0"/>
              <a:t>考虑右区间的两个子区间：左子区间、右子区间</a:t>
            </a:r>
          </a:p>
          <a:p>
            <a:pPr eaLnBrk="1" hangingPunct="1"/>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二叉搜索树</a:t>
            </a:r>
          </a:p>
        </p:txBody>
      </p:sp>
      <p:sp>
        <p:nvSpPr>
          <p:cNvPr id="3" name="内容占位符 2"/>
          <p:cNvSpPr>
            <a:spLocks noGrp="1"/>
          </p:cNvSpPr>
          <p:nvPr>
            <p:ph idx="1"/>
          </p:nvPr>
        </p:nvSpPr>
        <p:spPr/>
        <p:txBody>
          <a:bodyPr>
            <a:normAutofit/>
          </a:bodyPr>
          <a:lstStyle/>
          <a:p>
            <a:r>
              <a:rPr lang="zh-CN" altLang="en-US" sz="2800" dirty="0"/>
              <a:t>性质：一个节点</a:t>
            </a:r>
            <a:r>
              <a:rPr lang="en-US" altLang="zh-CN" sz="2800" dirty="0"/>
              <a:t>x</a:t>
            </a:r>
            <a:r>
              <a:rPr lang="zh-CN" altLang="en-US" sz="2800" dirty="0"/>
              <a:t>左子树所有点的关键字都比</a:t>
            </a:r>
            <a:r>
              <a:rPr lang="en-US" altLang="zh-CN" sz="2800" dirty="0"/>
              <a:t>x</a:t>
            </a:r>
            <a:r>
              <a:rPr lang="zh-CN" altLang="en-US" sz="2800" dirty="0"/>
              <a:t>的关键字小，右子树所有点的关键字都比</a:t>
            </a:r>
            <a:r>
              <a:rPr lang="en-US" altLang="zh-CN" sz="2800" dirty="0"/>
              <a:t>x</a:t>
            </a:r>
            <a:r>
              <a:rPr lang="zh-CN" altLang="en-US" sz="2800" dirty="0"/>
              <a:t>的关键字大</a:t>
            </a:r>
          </a:p>
        </p:txBody>
      </p:sp>
      <p:pic>
        <p:nvPicPr>
          <p:cNvPr id="6" name="图片 5" descr="File:Binary search tree.svg"/>
          <p:cNvPicPr/>
          <p:nvPr/>
        </p:nvPicPr>
        <p:blipFill>
          <a:blip r:embed="rId2" cstate="print"/>
          <a:srcRect/>
          <a:stretch>
            <a:fillRect/>
          </a:stretch>
        </p:blipFill>
        <p:spPr bwMode="auto">
          <a:xfrm>
            <a:off x="2771800" y="2924944"/>
            <a:ext cx="3889203" cy="326665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p:nvPr>
        </p:nvSpPr>
        <p:spPr/>
        <p:txBody>
          <a:bodyPr/>
          <a:lstStyle/>
          <a:p>
            <a:r>
              <a:rPr lang="en-US" altLang="zh-CN" dirty="0"/>
              <a:t>Solution2</a:t>
            </a:r>
          </a:p>
        </p:txBody>
      </p:sp>
      <p:sp>
        <p:nvSpPr>
          <p:cNvPr id="71683" name="内容占位符 2"/>
          <p:cNvSpPr>
            <a:spLocks noGrp="1" noChangeArrowheads="1"/>
          </p:cNvSpPr>
          <p:nvPr>
            <p:ph idx="1"/>
          </p:nvPr>
        </p:nvSpPr>
        <p:spPr/>
        <p:txBody>
          <a:bodyPr>
            <a:normAutofit/>
          </a:bodyPr>
          <a:lstStyle/>
          <a:p>
            <a:pPr eaLnBrk="1" hangingPunct="1"/>
            <a:r>
              <a:rPr lang="zh-CN" altLang="en-US" sz="2400" dirty="0"/>
              <a:t>如果左子区间的最大值小于等于左区间最大值</a:t>
            </a:r>
          </a:p>
          <a:p>
            <a:pPr eaLnBrk="1" hangingPunct="1"/>
            <a:r>
              <a:rPr lang="zh-CN" altLang="en-US" sz="2400" dirty="0"/>
              <a:t>那么就递归处理右子区间</a:t>
            </a:r>
          </a:p>
          <a:p>
            <a:pPr eaLnBrk="1" hangingPunct="1"/>
            <a:r>
              <a:rPr lang="zh-CN" altLang="en-US" sz="2400" dirty="0"/>
              <a:t>因为相当于左子区间里面所有楼房都被前面的楼房挡住了了，递归查询右边有多少楼房没被挡住</a:t>
            </a:r>
          </a:p>
          <a:p>
            <a:pPr eaLnBrk="1" hangingPunct="1"/>
            <a:r>
              <a:rPr lang="zh-CN" altLang="en-US" sz="2400" dirty="0"/>
              <a:t>否则就递归处理左子区间，然后加上右子区间原本的答案，因为这个约束条件弱于左子区间对右子区间的约束，所以只考虑这个约束条件对左子区间的影响</a:t>
            </a:r>
            <a:r>
              <a:rPr lang="en-US" altLang="zh-CN" sz="2400"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p:txBody>
          <a:bodyPr/>
          <a:lstStyle/>
          <a:p>
            <a:r>
              <a:rPr lang="en-US" altLang="zh-CN" dirty="0"/>
              <a:t>Solution2</a:t>
            </a:r>
            <a:endParaRPr lang="zh-CN" altLang="en-US" dirty="0"/>
          </a:p>
        </p:txBody>
      </p:sp>
      <p:sp>
        <p:nvSpPr>
          <p:cNvPr id="72707" name="内容占位符 2"/>
          <p:cNvSpPr>
            <a:spLocks noGrp="1" noChangeArrowheads="1"/>
          </p:cNvSpPr>
          <p:nvPr>
            <p:ph idx="1"/>
          </p:nvPr>
        </p:nvSpPr>
        <p:spPr/>
        <p:txBody>
          <a:bodyPr>
            <a:normAutofit/>
          </a:bodyPr>
          <a:lstStyle/>
          <a:p>
            <a:pPr eaLnBrk="1" hangingPunct="1"/>
            <a:r>
              <a:rPr lang="zh-CN" altLang="en-US" sz="2800" dirty="0"/>
              <a:t>由于要合并</a:t>
            </a:r>
            <a:r>
              <a:rPr lang="en-US" altLang="zh-CN" sz="2800" dirty="0"/>
              <a:t>O( </a:t>
            </a:r>
            <a:r>
              <a:rPr lang="en-US" altLang="zh-CN" sz="2800" dirty="0" err="1"/>
              <a:t>logn</a:t>
            </a:r>
            <a:r>
              <a:rPr lang="en-US" altLang="zh-CN" sz="2800" dirty="0"/>
              <a:t> )</a:t>
            </a:r>
            <a:r>
              <a:rPr lang="zh-CN" altLang="en-US" sz="2800" dirty="0"/>
              <a:t>次，每次合并会递归</a:t>
            </a:r>
            <a:r>
              <a:rPr lang="en-US" altLang="zh-CN" sz="2800" dirty="0"/>
              <a:t>O( </a:t>
            </a:r>
            <a:r>
              <a:rPr lang="en-US" altLang="zh-CN" sz="2800" dirty="0" err="1"/>
              <a:t>logn</a:t>
            </a:r>
            <a:r>
              <a:rPr lang="en-US" altLang="zh-CN" sz="2800" dirty="0"/>
              <a:t> )</a:t>
            </a:r>
            <a:r>
              <a:rPr lang="zh-CN" altLang="en-US" sz="2800" dirty="0"/>
              <a:t>个节点</a:t>
            </a:r>
          </a:p>
          <a:p>
            <a:pPr eaLnBrk="1" hangingPunct="1"/>
            <a:r>
              <a:rPr lang="zh-CN" altLang="en-US" sz="2800" dirty="0"/>
              <a:t>所以总复杂度</a:t>
            </a:r>
            <a:r>
              <a:rPr lang="en-US" altLang="zh-CN" sz="2800" dirty="0"/>
              <a:t>O( mlog^2n )</a:t>
            </a:r>
          </a:p>
          <a:p>
            <a:pPr eaLnBrk="1" hangingPunct="1"/>
            <a:r>
              <a:rPr lang="zh-CN" altLang="en-US" sz="2800" dirty="0"/>
              <a:t>实际上常数非常小</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normAutofit fontScale="90000"/>
          </a:bodyPr>
          <a:lstStyle/>
          <a:p>
            <a:r>
              <a:rPr lang="en-US" altLang="zh-CN" dirty="0"/>
              <a:t>BZOJ4373: </a:t>
            </a:r>
            <a:r>
              <a:rPr lang="zh-CN" altLang="en-US" dirty="0"/>
              <a:t>算术天才⑨与等差数列</a:t>
            </a:r>
            <a:endParaRPr lang="en-US" altLang="zh-CN" dirty="0"/>
          </a:p>
        </p:txBody>
      </p:sp>
      <p:sp>
        <p:nvSpPr>
          <p:cNvPr id="82947" name="内容占位符 2"/>
          <p:cNvSpPr>
            <a:spLocks noGrp="1" noChangeArrowheads="1"/>
          </p:cNvSpPr>
          <p:nvPr>
            <p:ph idx="1"/>
          </p:nvPr>
        </p:nvSpPr>
        <p:spPr/>
        <p:txBody>
          <a:bodyPr>
            <a:normAutofit/>
          </a:bodyPr>
          <a:lstStyle/>
          <a:p>
            <a:pPr eaLnBrk="1" hangingPunct="1"/>
            <a:r>
              <a:rPr lang="zh-CN" altLang="en-US" sz="2800" dirty="0"/>
              <a:t>（</a:t>
            </a:r>
            <a:r>
              <a:rPr lang="en-US" altLang="zh-CN" sz="2800" dirty="0"/>
              <a:t>Luogu3792:</a:t>
            </a:r>
            <a:r>
              <a:rPr lang="zh-CN" altLang="en-US" sz="2800" dirty="0"/>
              <a:t>由乃与大母神原型和偶像崇拜是这个的弱化版）</a:t>
            </a:r>
          </a:p>
          <a:p>
            <a:pPr eaLnBrk="1" hangingPunct="1"/>
            <a:endParaRPr lang="en-US" altLang="zh-CN" sz="2800" dirty="0"/>
          </a:p>
          <a:p>
            <a:pPr eaLnBrk="1" hangingPunct="1"/>
            <a:r>
              <a:rPr lang="zh-CN" altLang="en-US" sz="2800" dirty="0"/>
              <a:t>给了你一个长度为</a:t>
            </a:r>
            <a:r>
              <a:rPr lang="en-US" altLang="zh-CN" sz="2800" dirty="0"/>
              <a:t>n</a:t>
            </a:r>
            <a:r>
              <a:rPr lang="zh-CN" altLang="en-US" sz="2800" dirty="0"/>
              <a:t>的序列</a:t>
            </a:r>
            <a:endParaRPr lang="en-US" altLang="zh-CN" sz="2800" dirty="0"/>
          </a:p>
          <a:p>
            <a:pPr eaLnBrk="1" hangingPunct="1"/>
            <a:r>
              <a:rPr lang="en-US" altLang="zh-CN" sz="2800" dirty="0"/>
              <a:t>1.</a:t>
            </a:r>
            <a:r>
              <a:rPr lang="zh-CN" altLang="en-US" sz="2800" dirty="0"/>
              <a:t>询问</a:t>
            </a:r>
            <a:r>
              <a:rPr lang="en-US" altLang="zh-CN" sz="2800" dirty="0" err="1"/>
              <a:t>l,r,k</a:t>
            </a:r>
            <a:r>
              <a:rPr lang="zh-CN" altLang="en-US" sz="2800" dirty="0"/>
              <a:t>，问区间</a:t>
            </a:r>
            <a:r>
              <a:rPr lang="en-US" altLang="zh-CN" sz="2800" dirty="0"/>
              <a:t>[</a:t>
            </a:r>
            <a:r>
              <a:rPr lang="en-US" altLang="zh-CN" sz="2800" dirty="0" err="1"/>
              <a:t>l,r</a:t>
            </a:r>
            <a:r>
              <a:rPr lang="en-US" altLang="zh-CN" sz="2800" dirty="0"/>
              <a:t>]</a:t>
            </a:r>
            <a:r>
              <a:rPr lang="zh-CN" altLang="en-US" sz="2800" dirty="0"/>
              <a:t>内的数从小到大排序后能否形成公差为</a:t>
            </a:r>
            <a:r>
              <a:rPr lang="en-US" altLang="zh-CN" sz="2800" dirty="0"/>
              <a:t>k</a:t>
            </a:r>
            <a:r>
              <a:rPr lang="zh-CN" altLang="en-US" sz="2800" dirty="0"/>
              <a:t>的等差数列。</a:t>
            </a:r>
            <a:endParaRPr lang="en-US" altLang="zh-CN" sz="2800" dirty="0"/>
          </a:p>
          <a:p>
            <a:pPr eaLnBrk="1" hangingPunct="1"/>
            <a:r>
              <a:rPr lang="en-US" altLang="zh-CN" sz="2800" dirty="0"/>
              <a:t>2.</a:t>
            </a:r>
            <a:r>
              <a:rPr lang="zh-CN" altLang="en-US" sz="2800" dirty="0"/>
              <a:t>修改区间一个位置的值</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noChangeArrowheads="1"/>
          </p:cNvSpPr>
          <p:nvPr>
            <p:ph type="title"/>
          </p:nvPr>
        </p:nvSpPr>
        <p:spPr/>
        <p:txBody>
          <a:bodyPr/>
          <a:lstStyle/>
          <a:p>
            <a:r>
              <a:rPr lang="en-US" altLang="zh-CN" dirty="0"/>
              <a:t>Solution1</a:t>
            </a:r>
            <a:endParaRPr lang="zh-CN" altLang="en-US" dirty="0"/>
          </a:p>
        </p:txBody>
      </p:sp>
      <p:sp>
        <p:nvSpPr>
          <p:cNvPr id="83971" name="内容占位符 2"/>
          <p:cNvSpPr>
            <a:spLocks noGrp="1" noChangeArrowheads="1"/>
          </p:cNvSpPr>
          <p:nvPr>
            <p:ph idx="1"/>
          </p:nvPr>
        </p:nvSpPr>
        <p:spPr/>
        <p:txBody>
          <a:bodyPr/>
          <a:lstStyle/>
          <a:p>
            <a:pPr eaLnBrk="1" hangingPunct="1"/>
            <a:r>
              <a:rPr lang="en-US" altLang="zh-CN" sz="2800" dirty="0"/>
              <a:t>Luogu3792</a:t>
            </a:r>
            <a:r>
              <a:rPr lang="zh-CN" altLang="en-US" sz="2800" dirty="0"/>
              <a:t>是</a:t>
            </a:r>
            <a:r>
              <a:rPr lang="en-US" altLang="zh-CN" sz="2800" dirty="0"/>
              <a:t>BZOJ4373</a:t>
            </a:r>
            <a:r>
              <a:rPr lang="zh-CN" altLang="en-US" sz="2800" dirty="0"/>
              <a:t>的弱化版，所以这里讲</a:t>
            </a:r>
            <a:r>
              <a:rPr lang="en-US" altLang="zh-CN" sz="2800" dirty="0" err="1"/>
              <a:t>bzoj</a:t>
            </a:r>
            <a:r>
              <a:rPr lang="zh-CN" altLang="en-US" sz="2800" dirty="0"/>
              <a:t>那个题的做法</a:t>
            </a:r>
            <a:endParaRPr lang="en-US" altLang="zh-CN" sz="2800" dirty="0"/>
          </a:p>
          <a:p>
            <a:pPr eaLnBrk="1" hangingPunct="1"/>
            <a:r>
              <a:rPr lang="zh-CN" altLang="en-US" sz="2800" dirty="0"/>
              <a:t>首先通过维护区间的</a:t>
            </a:r>
            <a:r>
              <a:rPr lang="en-US" altLang="zh-CN" sz="2800" dirty="0"/>
              <a:t>min</a:t>
            </a:r>
            <a:r>
              <a:rPr lang="zh-CN" altLang="en-US" sz="2800" dirty="0"/>
              <a:t>和</a:t>
            </a:r>
            <a:r>
              <a:rPr lang="en-US" altLang="zh-CN" sz="2800" dirty="0"/>
              <a:t>max</a:t>
            </a:r>
            <a:r>
              <a:rPr lang="zh-CN" altLang="en-US" sz="2800" dirty="0"/>
              <a:t>就可以知道这个区间是首项为多少，公差为</a:t>
            </a:r>
            <a:r>
              <a:rPr lang="en-US" altLang="zh-CN" sz="2800" dirty="0"/>
              <a:t>k</a:t>
            </a:r>
            <a:r>
              <a:rPr lang="zh-CN" altLang="en-US" sz="2800" dirty="0"/>
              <a:t>的等差序列了</a:t>
            </a:r>
            <a:endParaRPr lang="en-US" altLang="zh-CN" sz="2800" dirty="0"/>
          </a:p>
          <a:p>
            <a:pPr eaLnBrk="1" hangingPunct="1"/>
            <a:r>
              <a:rPr lang="zh-CN" altLang="en-US" sz="2800" dirty="0"/>
              <a:t>直接维护这个信息比较复杂，所以考虑有什么其他的方法可以快速维护</a:t>
            </a:r>
            <a:endParaRPr lang="en-US" altLang="zh-CN" sz="2800" dirty="0"/>
          </a:p>
          <a:p>
            <a:pPr eaLnBrk="1" hangingPunct="1"/>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noChangeArrowheads="1"/>
          </p:cNvSpPr>
          <p:nvPr>
            <p:ph type="title"/>
          </p:nvPr>
        </p:nvSpPr>
        <p:spPr/>
        <p:txBody>
          <a:bodyPr/>
          <a:lstStyle/>
          <a:p>
            <a:r>
              <a:rPr lang="en-US" altLang="zh-CN" dirty="0"/>
              <a:t>Solution1</a:t>
            </a:r>
            <a:endParaRPr lang="zh-CN" altLang="en-US" dirty="0"/>
          </a:p>
        </p:txBody>
      </p:sp>
      <p:sp>
        <p:nvSpPr>
          <p:cNvPr id="84995" name="内容占位符 2"/>
          <p:cNvSpPr>
            <a:spLocks noGrp="1" noChangeArrowheads="1"/>
          </p:cNvSpPr>
          <p:nvPr>
            <p:ph idx="1"/>
          </p:nvPr>
        </p:nvSpPr>
        <p:spPr/>
        <p:txBody>
          <a:bodyPr>
            <a:normAutofit/>
          </a:bodyPr>
          <a:lstStyle/>
          <a:p>
            <a:r>
              <a:rPr lang="zh-CN" altLang="en-US" sz="2800" dirty="0"/>
              <a:t>首先维护区间的排序后的顺序非常困难</a:t>
            </a:r>
            <a:endParaRPr lang="en-US" altLang="zh-CN" sz="2800" dirty="0"/>
          </a:p>
          <a:p>
            <a:pPr eaLnBrk="1" hangingPunct="1"/>
            <a:r>
              <a:rPr lang="zh-CN" altLang="en-US" sz="2800" dirty="0"/>
              <a:t>所以考虑维护区间的某些信息，使得这个区间被随机打乱之后维护出来的值是一样的</a:t>
            </a:r>
            <a:endParaRPr lang="en-US" altLang="zh-CN" sz="2800" dirty="0"/>
          </a:p>
          <a:p>
            <a:pPr eaLnBrk="1" hangingPunct="1"/>
            <a:r>
              <a:rPr lang="zh-CN" altLang="en-US" sz="2800" dirty="0"/>
              <a:t>比如区间</a:t>
            </a:r>
            <a:r>
              <a:rPr lang="en-US" altLang="zh-CN" sz="2800" dirty="0"/>
              <a:t>1 2 3 4 5</a:t>
            </a:r>
            <a:r>
              <a:rPr lang="zh-CN" altLang="en-US" sz="2800" dirty="0"/>
              <a:t>和</a:t>
            </a:r>
            <a:r>
              <a:rPr lang="en-US" altLang="zh-CN" sz="2800" dirty="0"/>
              <a:t>3 4 2 5 1</a:t>
            </a:r>
            <a:r>
              <a:rPr lang="zh-CN" altLang="en-US" sz="2800" dirty="0"/>
              <a:t>会得到相同的结果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en-US" altLang="zh-CN" dirty="0"/>
              <a:t>Solution1</a:t>
            </a:r>
            <a:endParaRPr lang="zh-CN" altLang="en-US" dirty="0"/>
          </a:p>
        </p:txBody>
      </p:sp>
      <p:sp>
        <p:nvSpPr>
          <p:cNvPr id="86019" name="内容占位符 2"/>
          <p:cNvSpPr>
            <a:spLocks noGrp="1" noChangeArrowheads="1"/>
          </p:cNvSpPr>
          <p:nvPr>
            <p:ph idx="1"/>
          </p:nvPr>
        </p:nvSpPr>
        <p:spPr/>
        <p:txBody>
          <a:bodyPr>
            <a:normAutofit/>
          </a:bodyPr>
          <a:lstStyle/>
          <a:p>
            <a:pPr eaLnBrk="1" hangingPunct="1"/>
            <a:r>
              <a:rPr lang="zh-CN" altLang="en-US" sz="2800" dirty="0"/>
              <a:t>首先可以想到区间和，但是比如</a:t>
            </a:r>
            <a:r>
              <a:rPr lang="en-US" altLang="zh-CN" sz="2800" dirty="0"/>
              <a:t>1 3 5 7</a:t>
            </a:r>
            <a:r>
              <a:rPr lang="zh-CN" altLang="en-US" sz="2800" dirty="0"/>
              <a:t>和</a:t>
            </a:r>
            <a:r>
              <a:rPr lang="en-US" altLang="zh-CN" sz="2800" dirty="0"/>
              <a:t>1 4 4 7</a:t>
            </a:r>
            <a:r>
              <a:rPr lang="zh-CN" altLang="en-US" sz="2800" dirty="0"/>
              <a:t>这两个的和是一样的，但是第一个是公差为</a:t>
            </a:r>
            <a:r>
              <a:rPr lang="en-US" altLang="zh-CN" sz="2800" dirty="0"/>
              <a:t>2</a:t>
            </a:r>
            <a:r>
              <a:rPr lang="zh-CN" altLang="en-US" sz="2800" dirty="0"/>
              <a:t>的等差序列，后面的不是</a:t>
            </a:r>
            <a:endParaRPr lang="en-US" altLang="zh-CN"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p:txBody>
          <a:bodyPr/>
          <a:lstStyle/>
          <a:p>
            <a:r>
              <a:rPr lang="en-US" altLang="zh-CN" dirty="0"/>
              <a:t>Solution1</a:t>
            </a:r>
            <a:endParaRPr lang="zh-CN" altLang="en-US" dirty="0"/>
          </a:p>
        </p:txBody>
      </p:sp>
      <p:sp>
        <p:nvSpPr>
          <p:cNvPr id="87043" name="内容占位符 2"/>
          <p:cNvSpPr>
            <a:spLocks noGrp="1" noChangeArrowheads="1"/>
          </p:cNvSpPr>
          <p:nvPr>
            <p:ph idx="1"/>
          </p:nvPr>
        </p:nvSpPr>
        <p:spPr/>
        <p:txBody>
          <a:bodyPr>
            <a:normAutofit/>
          </a:bodyPr>
          <a:lstStyle/>
          <a:p>
            <a:pPr eaLnBrk="1" hangingPunct="1"/>
            <a:r>
              <a:rPr lang="zh-CN" altLang="en-US" sz="2800" dirty="0"/>
              <a:t>那我们同时维护平方和，乘积，立方和之类的不就好了吗</a:t>
            </a:r>
            <a:endParaRPr lang="en-US" altLang="zh-CN" sz="2800" dirty="0"/>
          </a:p>
          <a:p>
            <a:pPr eaLnBrk="1" hangingPunct="1"/>
            <a:r>
              <a:rPr lang="zh-CN" altLang="en-US" sz="2800" dirty="0"/>
              <a:t>一个给定首项和公差的等差序列的和，平方和是很好计算的</a:t>
            </a:r>
            <a:endParaRPr lang="en-US" altLang="zh-CN" sz="2800" dirty="0"/>
          </a:p>
          <a:p>
            <a:pPr eaLnBrk="1" hangingPunct="1"/>
            <a:r>
              <a:rPr lang="zh-CN" altLang="en-US" sz="2800" dirty="0"/>
              <a:t>通过维护这些信息就可以极高概率确定这个区间是不是满足条件的了</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ph type="title"/>
          </p:nvPr>
        </p:nvSpPr>
        <p:spPr/>
        <p:txBody>
          <a:bodyPr/>
          <a:lstStyle/>
          <a:p>
            <a:r>
              <a:rPr lang="en-US" altLang="zh-CN" dirty="0"/>
              <a:t>Solution1</a:t>
            </a:r>
            <a:endParaRPr lang="zh-CN" altLang="en-US" dirty="0"/>
          </a:p>
        </p:txBody>
      </p:sp>
      <p:sp>
        <p:nvSpPr>
          <p:cNvPr id="88067" name="内容占位符 2"/>
          <p:cNvSpPr>
            <a:spLocks noGrp="1" noChangeArrowheads="1"/>
          </p:cNvSpPr>
          <p:nvPr>
            <p:ph idx="1"/>
          </p:nvPr>
        </p:nvSpPr>
        <p:spPr/>
        <p:txBody>
          <a:bodyPr>
            <a:normAutofit/>
          </a:bodyPr>
          <a:lstStyle/>
          <a:p>
            <a:pPr eaLnBrk="1" hangingPunct="1"/>
            <a:r>
              <a:rPr lang="zh-CN" altLang="en-US" sz="2800" dirty="0"/>
              <a:t>那如果出题人构造数据卡你呢</a:t>
            </a:r>
            <a:endParaRPr lang="en-US" altLang="zh-CN" sz="2800" dirty="0"/>
          </a:p>
          <a:p>
            <a:pPr eaLnBrk="1" hangingPunct="1"/>
            <a:r>
              <a:rPr lang="zh-CN" altLang="en-US" sz="2800" dirty="0"/>
              <a:t>好像可以证明在题目的数据范围中，同时维护和和平方和，立方和一定是正确的来着。。。</a:t>
            </a:r>
            <a:endParaRPr lang="en-US" altLang="zh-CN" sz="2800" dirty="0"/>
          </a:p>
          <a:p>
            <a:pPr eaLnBrk="1" hangingPunct="1"/>
            <a:r>
              <a:rPr lang="zh-CN" altLang="en-US" sz="2800" dirty="0"/>
              <a:t>其实这个题就是一个维护区间</a:t>
            </a:r>
            <a:r>
              <a:rPr lang="en-US" altLang="zh-CN" sz="2800" dirty="0"/>
              <a:t>hash</a:t>
            </a:r>
            <a:r>
              <a:rPr lang="zh-CN" altLang="en-US" sz="2800" dirty="0"/>
              <a:t>的思想</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dirty="0"/>
              <a:t>Solution2</a:t>
            </a:r>
            <a:endParaRPr lang="zh-CN" altLang="en-US" dirty="0"/>
          </a:p>
        </p:txBody>
      </p:sp>
      <p:sp>
        <p:nvSpPr>
          <p:cNvPr id="89091" name="内容占位符 2"/>
          <p:cNvSpPr>
            <a:spLocks noGrp="1" noChangeArrowheads="1"/>
          </p:cNvSpPr>
          <p:nvPr>
            <p:ph idx="1"/>
          </p:nvPr>
        </p:nvSpPr>
        <p:spPr/>
        <p:txBody>
          <a:bodyPr>
            <a:normAutofit/>
          </a:bodyPr>
          <a:lstStyle/>
          <a:p>
            <a:pPr eaLnBrk="1" hangingPunct="1"/>
            <a:r>
              <a:rPr lang="zh-CN" altLang="en-US" sz="2800" dirty="0"/>
              <a:t>好像正解不是这个来着。。。</a:t>
            </a:r>
            <a:endParaRPr lang="en-US" altLang="zh-CN" sz="2800" dirty="0"/>
          </a:p>
          <a:p>
            <a:pPr eaLnBrk="1" hangingPunct="1"/>
            <a:r>
              <a:rPr lang="zh-CN" altLang="en-US" sz="2800" dirty="0"/>
              <a:t>不过我也不会（懒得看）</a:t>
            </a:r>
            <a:endParaRPr lang="en-US" altLang="zh-CN" sz="2800" dirty="0"/>
          </a:p>
          <a:p>
            <a:pPr eaLnBrk="1" hangingPunct="1"/>
            <a:r>
              <a:rPr lang="zh-CN" altLang="en-US" sz="2800" dirty="0"/>
              <a:t>大家感兴趣可以自己查查</a:t>
            </a:r>
            <a:endParaRPr lang="en-US" altLang="zh-CN"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a:lstStyle/>
          <a:p>
            <a:r>
              <a:rPr lang="en-US" altLang="zh-CN" dirty="0"/>
              <a:t>Luogu1471 </a:t>
            </a:r>
            <a:r>
              <a:rPr lang="zh-CN" altLang="en-US" dirty="0"/>
              <a:t>方差</a:t>
            </a:r>
            <a:endParaRPr lang="en-US" altLang="zh-CN" dirty="0"/>
          </a:p>
        </p:txBody>
      </p:sp>
      <p:sp>
        <p:nvSpPr>
          <p:cNvPr id="90115" name="内容占位符 2"/>
          <p:cNvSpPr>
            <a:spLocks noGrp="1" noChangeArrowheads="1"/>
          </p:cNvSpPr>
          <p:nvPr>
            <p:ph idx="1"/>
          </p:nvPr>
        </p:nvSpPr>
        <p:spPr/>
        <p:txBody>
          <a:bodyPr>
            <a:normAutofit/>
          </a:bodyPr>
          <a:lstStyle/>
          <a:p>
            <a:pPr eaLnBrk="1" hangingPunct="1"/>
            <a:r>
              <a:rPr lang="zh-CN" altLang="en-US" sz="2800" dirty="0"/>
              <a:t>神犇</a:t>
            </a:r>
            <a:r>
              <a:rPr lang="en-US" altLang="zh-CN" sz="2800" dirty="0" err="1"/>
              <a:t>HansBug</a:t>
            </a:r>
            <a:r>
              <a:rPr lang="zh-CN" altLang="en-US" sz="2800" dirty="0"/>
              <a:t>在一本数学书里面发现了一个神奇的数列，包含</a:t>
            </a:r>
            <a:r>
              <a:rPr lang="en-US" altLang="zh-CN" sz="2800" dirty="0"/>
              <a:t>N</a:t>
            </a:r>
            <a:r>
              <a:rPr lang="zh-CN" altLang="en-US" sz="2800" dirty="0"/>
              <a:t>个实数。他想算算这个数列的平均数和方差。</a:t>
            </a:r>
            <a:endParaRPr lang="en-US" altLang="zh-CN" sz="2800" dirty="0"/>
          </a:p>
          <a:p>
            <a:pPr eaLnBrk="1" hangingPunct="1"/>
            <a:r>
              <a:rPr lang="zh-CN" altLang="en-US" sz="2800" dirty="0"/>
              <a:t>操作</a:t>
            </a:r>
            <a:r>
              <a:rPr lang="en-US" altLang="zh-CN" sz="2800" dirty="0"/>
              <a:t>1</a:t>
            </a:r>
            <a:r>
              <a:rPr lang="zh-CN" altLang="en-US" sz="2800" dirty="0"/>
              <a:t>：</a:t>
            </a:r>
            <a:r>
              <a:rPr lang="en-US" altLang="zh-CN" sz="2800" dirty="0"/>
              <a:t>1 x y k </a:t>
            </a:r>
            <a:r>
              <a:rPr lang="zh-CN" altLang="en-US" sz="2800" dirty="0"/>
              <a:t>，表示将第</a:t>
            </a:r>
            <a:r>
              <a:rPr lang="en-US" altLang="zh-CN" sz="2800" dirty="0"/>
              <a:t>x</a:t>
            </a:r>
            <a:r>
              <a:rPr lang="zh-CN" altLang="en-US" sz="2800" dirty="0"/>
              <a:t>到第</a:t>
            </a:r>
            <a:r>
              <a:rPr lang="en-US" altLang="zh-CN" sz="2800" dirty="0"/>
              <a:t>y</a:t>
            </a:r>
            <a:r>
              <a:rPr lang="zh-CN" altLang="en-US" sz="2800" dirty="0"/>
              <a:t>项每项加上</a:t>
            </a:r>
            <a:r>
              <a:rPr lang="en-US" altLang="zh-CN" sz="2800" dirty="0"/>
              <a:t>k</a:t>
            </a:r>
            <a:r>
              <a:rPr lang="zh-CN" altLang="en-US" sz="2800" dirty="0"/>
              <a:t>，</a:t>
            </a:r>
            <a:r>
              <a:rPr lang="en-US" altLang="zh-CN" sz="2800" dirty="0"/>
              <a:t>k</a:t>
            </a:r>
            <a:r>
              <a:rPr lang="zh-CN" altLang="en-US" sz="2800" dirty="0"/>
              <a:t>为一实数。</a:t>
            </a:r>
          </a:p>
          <a:p>
            <a:pPr eaLnBrk="1" hangingPunct="1"/>
            <a:r>
              <a:rPr lang="zh-CN" altLang="en-US" sz="2800" dirty="0"/>
              <a:t>操作</a:t>
            </a:r>
            <a:r>
              <a:rPr lang="en-US" altLang="zh-CN" sz="2800" dirty="0"/>
              <a:t>2</a:t>
            </a:r>
            <a:r>
              <a:rPr lang="zh-CN" altLang="en-US" sz="2800" dirty="0"/>
              <a:t>：</a:t>
            </a:r>
            <a:r>
              <a:rPr lang="en-US" altLang="zh-CN" sz="2800" dirty="0"/>
              <a:t>2 x y </a:t>
            </a:r>
            <a:r>
              <a:rPr lang="zh-CN" altLang="en-US" sz="2800" dirty="0"/>
              <a:t>，表示求出第</a:t>
            </a:r>
            <a:r>
              <a:rPr lang="en-US" altLang="zh-CN" sz="2800" dirty="0"/>
              <a:t>x</a:t>
            </a:r>
            <a:r>
              <a:rPr lang="zh-CN" altLang="en-US" sz="2800" dirty="0"/>
              <a:t>到第</a:t>
            </a:r>
            <a:r>
              <a:rPr lang="en-US" altLang="zh-CN" sz="2800" dirty="0"/>
              <a:t>y</a:t>
            </a:r>
            <a:r>
              <a:rPr lang="zh-CN" altLang="en-US" sz="2800" dirty="0"/>
              <a:t>项这一子数列的平均数。</a:t>
            </a:r>
          </a:p>
          <a:p>
            <a:pPr eaLnBrk="1" hangingPunct="1"/>
            <a:r>
              <a:rPr lang="zh-CN" altLang="en-US" sz="2800" dirty="0"/>
              <a:t>操作</a:t>
            </a:r>
            <a:r>
              <a:rPr lang="en-US" altLang="zh-CN" sz="2800" dirty="0"/>
              <a:t>3</a:t>
            </a:r>
            <a:r>
              <a:rPr lang="zh-CN" altLang="en-US" sz="2800" dirty="0"/>
              <a:t>：</a:t>
            </a:r>
            <a:r>
              <a:rPr lang="en-US" altLang="zh-CN" sz="2800" dirty="0"/>
              <a:t>3 x y </a:t>
            </a:r>
            <a:r>
              <a:rPr lang="zh-CN" altLang="en-US" sz="2800" dirty="0"/>
              <a:t>，表示求出第</a:t>
            </a:r>
            <a:r>
              <a:rPr lang="en-US" altLang="zh-CN" sz="2800" dirty="0"/>
              <a:t>x</a:t>
            </a:r>
            <a:r>
              <a:rPr lang="zh-CN" altLang="en-US" sz="2800" dirty="0"/>
              <a:t>到第</a:t>
            </a:r>
            <a:r>
              <a:rPr lang="en-US" altLang="zh-CN" sz="2800" dirty="0"/>
              <a:t>y</a:t>
            </a:r>
            <a:r>
              <a:rPr lang="zh-CN" altLang="en-US" sz="2800" dirty="0"/>
              <a:t>项这一子数列的方差。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p>
        </p:txBody>
      </p:sp>
      <p:sp>
        <p:nvSpPr>
          <p:cNvPr id="3" name="内容占位符 2"/>
          <p:cNvSpPr>
            <a:spLocks noGrp="1"/>
          </p:cNvSpPr>
          <p:nvPr>
            <p:ph idx="1"/>
          </p:nvPr>
        </p:nvSpPr>
        <p:spPr/>
        <p:txBody>
          <a:bodyPr>
            <a:normAutofit/>
          </a:bodyPr>
          <a:lstStyle/>
          <a:p>
            <a:r>
              <a:rPr lang="zh-CN" altLang="en-US" sz="2800" dirty="0"/>
              <a:t>限于篇幅，这里只讲一下</a:t>
            </a:r>
            <a:r>
              <a:rPr lang="en-US" altLang="zh-CN" sz="2800" dirty="0" err="1"/>
              <a:t>treap</a:t>
            </a:r>
            <a:r>
              <a:rPr lang="zh-CN" altLang="en-US" sz="2800" dirty="0"/>
              <a:t>和</a:t>
            </a:r>
            <a:r>
              <a:rPr lang="en-US" altLang="zh-CN" sz="2800" dirty="0"/>
              <a:t>splay</a:t>
            </a:r>
            <a:endParaRPr lang="zh-CN" alt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en-US" altLang="zh-CN" dirty="0"/>
              <a:t>Solution</a:t>
            </a:r>
            <a:endParaRPr lang="zh-CN" altLang="en-US" dirty="0"/>
          </a:p>
        </p:txBody>
      </p:sp>
      <p:sp>
        <p:nvSpPr>
          <p:cNvPr id="91139" name="内容占位符 2"/>
          <p:cNvSpPr>
            <a:spLocks noGrp="1" noChangeArrowheads="1"/>
          </p:cNvSpPr>
          <p:nvPr>
            <p:ph idx="1"/>
          </p:nvPr>
        </p:nvSpPr>
        <p:spPr/>
        <p:txBody>
          <a:bodyPr>
            <a:normAutofit/>
          </a:bodyPr>
          <a:lstStyle/>
          <a:p>
            <a:pPr eaLnBrk="1" hangingPunct="1"/>
            <a:r>
              <a:rPr lang="zh-CN" altLang="en-US" sz="2800" dirty="0"/>
              <a:t>可以通过维护区间和来维护区间平均数</a:t>
            </a:r>
            <a:endParaRPr lang="en-US" altLang="zh-CN" sz="2800" dirty="0"/>
          </a:p>
          <a:p>
            <a:pPr eaLnBrk="1" hangingPunct="1"/>
            <a:r>
              <a:rPr lang="zh-CN" altLang="en-US" sz="2800" dirty="0"/>
              <a:t>其实就是区间和</a:t>
            </a:r>
            <a:r>
              <a:rPr lang="en-US" altLang="zh-CN" sz="2800" dirty="0"/>
              <a:t>/</a:t>
            </a:r>
            <a:r>
              <a:rPr lang="zh-CN" altLang="en-US" sz="2800" dirty="0"/>
              <a:t>区间长度</a:t>
            </a:r>
            <a:endParaRPr lang="en-US" altLang="zh-CN" sz="2800" dirty="0"/>
          </a:p>
          <a:p>
            <a:pPr eaLnBrk="1" hangingPunct="1"/>
            <a:r>
              <a:rPr lang="zh-CN" altLang="en-US" sz="2800" dirty="0"/>
              <a:t>但是方差呢？</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en-US" altLang="zh-CN" dirty="0"/>
              <a:t>Solution</a:t>
            </a:r>
            <a:endParaRPr lang="zh-CN" altLang="en-US" dirty="0"/>
          </a:p>
        </p:txBody>
      </p:sp>
      <p:sp>
        <p:nvSpPr>
          <p:cNvPr id="92163" name="内容占位符 2"/>
          <p:cNvSpPr>
            <a:spLocks noGrp="1" noChangeArrowheads="1"/>
          </p:cNvSpPr>
          <p:nvPr>
            <p:ph idx="1"/>
          </p:nvPr>
        </p:nvSpPr>
        <p:spPr/>
        <p:txBody>
          <a:bodyPr>
            <a:normAutofit/>
          </a:bodyPr>
          <a:lstStyle/>
          <a:p>
            <a:pPr eaLnBrk="1" hangingPunct="1"/>
            <a:r>
              <a:rPr lang="zh-CN" altLang="en-US" sz="2800" dirty="0"/>
              <a:t>这里直接粘一个题解里面的公式了</a:t>
            </a:r>
            <a:endParaRPr lang="en-US" altLang="zh-CN" sz="2800" dirty="0"/>
          </a:p>
          <a:p>
            <a:pPr eaLnBrk="1" hangingPunct="1"/>
            <a:r>
              <a:rPr lang="zh-CN" altLang="en-US" sz="2800" dirty="0"/>
              <a:t>方差可以通过维护平方和和和的平方来算出来</a:t>
            </a:r>
            <a:endParaRPr lang="en-US" altLang="zh-CN" sz="2800" dirty="0"/>
          </a:p>
          <a:p>
            <a:pPr eaLnBrk="1" hangingPunct="1"/>
            <a:r>
              <a:rPr lang="zh-CN" altLang="en-US" sz="2800" dirty="0"/>
              <a:t>很多这种题直接推推式子就可以维护了</a:t>
            </a:r>
            <a:endParaRPr lang="en-US" altLang="zh-CN" sz="2800" dirty="0"/>
          </a:p>
          <a:p>
            <a:pPr eaLnBrk="1" hangingPunct="1"/>
            <a:r>
              <a:rPr lang="zh-CN" altLang="en-US" sz="2800" dirty="0"/>
              <a:t>比如</a:t>
            </a:r>
            <a:r>
              <a:rPr lang="en-US" altLang="zh-CN" sz="2800" dirty="0"/>
              <a:t>SDOI</a:t>
            </a:r>
            <a:r>
              <a:rPr lang="zh-CN" altLang="en-US" sz="2800" dirty="0"/>
              <a:t>那个无聊的东西</a:t>
            </a:r>
          </a:p>
        </p:txBody>
      </p:sp>
      <p:pic>
        <p:nvPicPr>
          <p:cNvPr id="92164" name="Picture 2" descr="https://cdn.luogu.org/upload/pic/38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754" y="3675460"/>
            <a:ext cx="5122069"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zh-CN" altLang="en-US" dirty="0"/>
              <a:t>某经典问题</a:t>
            </a:r>
            <a:endParaRPr lang="en-US" altLang="zh-CN" dirty="0"/>
          </a:p>
        </p:txBody>
      </p:sp>
      <p:sp>
        <p:nvSpPr>
          <p:cNvPr id="93187" name="内容占位符 2"/>
          <p:cNvSpPr>
            <a:spLocks noGrp="1" noChangeArrowheads="1"/>
          </p:cNvSpPr>
          <p:nvPr>
            <p:ph idx="1"/>
          </p:nvPr>
        </p:nvSpPr>
        <p:spPr/>
        <p:txBody>
          <a:bodyPr/>
          <a:lstStyle/>
          <a:p>
            <a:endParaRPr lang="zh-CN" altLang="en-US" dirty="0"/>
          </a:p>
        </p:txBody>
      </p:sp>
      <p:pic>
        <p:nvPicPr>
          <p:cNvPr id="9318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600200"/>
            <a:ext cx="7824827" cy="23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p:nvPr>
        </p:nvSpPr>
        <p:spPr/>
        <p:txBody>
          <a:bodyPr/>
          <a:lstStyle/>
          <a:p>
            <a:r>
              <a:rPr lang="en-US" altLang="zh-CN" dirty="0"/>
              <a:t>Solution</a:t>
            </a:r>
            <a:endParaRPr lang="zh-CN" altLang="en-US" dirty="0"/>
          </a:p>
        </p:txBody>
      </p:sp>
      <p:sp>
        <p:nvSpPr>
          <p:cNvPr id="94211" name="内容占位符 2"/>
          <p:cNvSpPr>
            <a:spLocks noGrp="1" noChangeArrowheads="1"/>
          </p:cNvSpPr>
          <p:nvPr>
            <p:ph idx="1"/>
          </p:nvPr>
        </p:nvSpPr>
        <p:spPr/>
        <p:txBody>
          <a:bodyPr>
            <a:normAutofit/>
          </a:bodyPr>
          <a:lstStyle/>
          <a:p>
            <a:r>
              <a:rPr lang="zh-CN" altLang="en-US" sz="2800" dirty="0"/>
              <a:t>假设</a:t>
            </a:r>
            <a:r>
              <a:rPr lang="en-US" altLang="zh-CN" sz="2800" dirty="0"/>
              <a:t>x</a:t>
            </a:r>
            <a:r>
              <a:rPr lang="zh-CN" altLang="en-US" sz="2800" dirty="0"/>
              <a:t>节点的儿子为</a:t>
            </a:r>
            <a:r>
              <a:rPr lang="en-US" altLang="zh-CN" sz="2800" dirty="0"/>
              <a:t>y</a:t>
            </a:r>
            <a:r>
              <a:rPr lang="zh-CN" altLang="en-US" sz="2800" dirty="0"/>
              <a:t>和</a:t>
            </a:r>
            <a:r>
              <a:rPr lang="en-US" altLang="zh-CN" sz="2800" dirty="0"/>
              <a:t>z</a:t>
            </a:r>
          </a:p>
          <a:p>
            <a:r>
              <a:rPr lang="en-US" altLang="zh-CN" sz="2800" dirty="0"/>
              <a:t>x</a:t>
            </a:r>
            <a:r>
              <a:rPr lang="zh-CN" altLang="en-US" sz="2800" dirty="0"/>
              <a:t>相邻两数乘积的和为：</a:t>
            </a:r>
            <a:endParaRPr lang="en-US" altLang="zh-CN" sz="2800" dirty="0"/>
          </a:p>
          <a:p>
            <a:r>
              <a:rPr lang="en-US" altLang="zh-CN" sz="2800" dirty="0"/>
              <a:t>y</a:t>
            </a:r>
            <a:r>
              <a:rPr lang="zh-CN" altLang="en-US" sz="2800" dirty="0"/>
              <a:t>相邻两数乘积的和</a:t>
            </a:r>
            <a:r>
              <a:rPr lang="en-US" altLang="zh-CN" sz="2800" dirty="0"/>
              <a:t>+z</a:t>
            </a:r>
            <a:r>
              <a:rPr lang="zh-CN" altLang="en-US" sz="2800" dirty="0"/>
              <a:t>相邻两数乘积的和</a:t>
            </a:r>
            <a:r>
              <a:rPr lang="en-US" altLang="zh-CN" sz="2800" dirty="0"/>
              <a:t>+y</a:t>
            </a:r>
            <a:r>
              <a:rPr lang="zh-CN" altLang="en-US" sz="2800" dirty="0"/>
              <a:t>最右边的数*</a:t>
            </a:r>
            <a:r>
              <a:rPr lang="en-US" altLang="zh-CN" sz="2800" dirty="0"/>
              <a:t>z</a:t>
            </a:r>
            <a:r>
              <a:rPr lang="zh-CN" altLang="en-US" sz="2800" dirty="0"/>
              <a:t>最左边的数</a:t>
            </a:r>
            <a:endParaRPr lang="en-US" altLang="zh-CN"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p:txBody>
          <a:bodyPr/>
          <a:lstStyle/>
          <a:p>
            <a:r>
              <a:rPr lang="en-US" altLang="zh-CN" dirty="0"/>
              <a:t>Solution</a:t>
            </a:r>
            <a:endParaRPr lang="zh-CN" altLang="en-US" dirty="0"/>
          </a:p>
        </p:txBody>
      </p:sp>
      <p:sp>
        <p:nvSpPr>
          <p:cNvPr id="95235" name="内容占位符 2"/>
          <p:cNvSpPr>
            <a:spLocks noGrp="1" noChangeArrowheads="1"/>
          </p:cNvSpPr>
          <p:nvPr>
            <p:ph idx="1"/>
          </p:nvPr>
        </p:nvSpPr>
        <p:spPr/>
        <p:txBody>
          <a:bodyPr>
            <a:normAutofit/>
          </a:bodyPr>
          <a:lstStyle/>
          <a:p>
            <a:r>
              <a:rPr lang="zh-CN" altLang="en-US" sz="2800" dirty="0"/>
              <a:t>假设</a:t>
            </a:r>
            <a:r>
              <a:rPr lang="en-US" altLang="zh-CN" sz="2800" dirty="0"/>
              <a:t>x</a:t>
            </a:r>
            <a:r>
              <a:rPr lang="zh-CN" altLang="en-US" sz="2800" dirty="0"/>
              <a:t>节点的儿子为</a:t>
            </a:r>
            <a:r>
              <a:rPr lang="en-US" altLang="zh-CN" sz="2800" dirty="0"/>
              <a:t>y</a:t>
            </a:r>
            <a:r>
              <a:rPr lang="zh-CN" altLang="en-US" sz="2800" dirty="0"/>
              <a:t>和</a:t>
            </a:r>
            <a:r>
              <a:rPr lang="en-US" altLang="zh-CN" sz="2800" dirty="0"/>
              <a:t>z</a:t>
            </a:r>
          </a:p>
          <a:p>
            <a:r>
              <a:rPr lang="en-US" altLang="zh-CN" sz="2800" dirty="0"/>
              <a:t>x</a:t>
            </a:r>
            <a:r>
              <a:rPr lang="zh-CN" altLang="en-US" sz="2800" dirty="0"/>
              <a:t>任意两数乘积的和为：</a:t>
            </a:r>
            <a:endParaRPr lang="en-US" altLang="zh-CN" sz="2800" dirty="0"/>
          </a:p>
          <a:p>
            <a:r>
              <a:rPr lang="en-US" altLang="zh-CN" sz="2800" dirty="0"/>
              <a:t>y</a:t>
            </a:r>
            <a:r>
              <a:rPr lang="zh-CN" altLang="en-US" sz="2800" dirty="0"/>
              <a:t>任意两数乘积的和</a:t>
            </a:r>
            <a:r>
              <a:rPr lang="en-US" altLang="zh-CN" sz="2800" dirty="0"/>
              <a:t>+ z</a:t>
            </a:r>
            <a:r>
              <a:rPr lang="zh-CN" altLang="en-US" sz="2800" dirty="0"/>
              <a:t>任意两数乘积的和</a:t>
            </a:r>
            <a:r>
              <a:rPr lang="en-US" altLang="zh-CN" sz="2800" dirty="0"/>
              <a:t>+y</a:t>
            </a:r>
            <a:r>
              <a:rPr lang="zh-CN" altLang="en-US" sz="2800" dirty="0"/>
              <a:t>的和*</a:t>
            </a:r>
            <a:r>
              <a:rPr lang="en-US" altLang="zh-CN" sz="2800" dirty="0"/>
              <a:t>z</a:t>
            </a:r>
            <a:r>
              <a:rPr lang="zh-CN" altLang="en-US" sz="2800" dirty="0"/>
              <a:t>的和</a:t>
            </a:r>
            <a:endParaRPr lang="en-US" altLang="zh-CN" sz="2800" dirty="0"/>
          </a:p>
          <a:p>
            <a:r>
              <a:rPr lang="zh-CN" altLang="en-US" sz="2800" dirty="0"/>
              <a:t>然后直接维护即可。。。</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p:txBody>
          <a:bodyPr/>
          <a:lstStyle/>
          <a:p>
            <a:r>
              <a:rPr lang="en-US" altLang="zh-CN" dirty="0" err="1"/>
              <a:t>Luogu</a:t>
            </a:r>
            <a:r>
              <a:rPr lang="zh-CN" altLang="en-US" dirty="0"/>
              <a:t>3586 [POI2015]Logistyka</a:t>
            </a:r>
          </a:p>
        </p:txBody>
      </p:sp>
      <p:sp>
        <p:nvSpPr>
          <p:cNvPr id="35843" name="内容占位符 2"/>
          <p:cNvSpPr>
            <a:spLocks noGrp="1" noChangeArrowheads="1"/>
          </p:cNvSpPr>
          <p:nvPr>
            <p:ph idx="1"/>
          </p:nvPr>
        </p:nvSpPr>
        <p:spPr/>
        <p:txBody>
          <a:bodyPr>
            <a:normAutofit/>
          </a:bodyPr>
          <a:lstStyle/>
          <a:p>
            <a:pPr eaLnBrk="1" hangingPunct="1"/>
            <a:r>
              <a:rPr lang="zh-CN" altLang="en-US" sz="2400" dirty="0"/>
              <a:t>维护一个长度为n的序列，一开始都是0，支持以下两种操作：</a:t>
            </a:r>
          </a:p>
          <a:p>
            <a:pPr eaLnBrk="1" hangingPunct="1"/>
            <a:r>
              <a:rPr lang="zh-CN" altLang="en-US" sz="2400" dirty="0"/>
              <a:t>U k a 将序列中第k个数修改为a。</a:t>
            </a:r>
          </a:p>
          <a:p>
            <a:pPr eaLnBrk="1" hangingPunct="1"/>
            <a:r>
              <a:rPr lang="zh-CN" altLang="en-US" sz="2400" dirty="0"/>
              <a:t>Z c s 在这个序列上，每次选出c个正数，并将它们都减去1，询问能否进行s次操作。</a:t>
            </a:r>
          </a:p>
          <a:p>
            <a:pPr eaLnBrk="1" hangingPunct="1"/>
            <a:r>
              <a:rPr lang="zh-CN" altLang="en-US" sz="2400" dirty="0"/>
              <a:t>每次询问独立，即每次询问不会对序列进行修改。</a:t>
            </a:r>
          </a:p>
          <a:p>
            <a:pPr eaLnBrk="1" hangingPunct="1"/>
            <a:endParaRPr lang="zh-CN" altLang="en-US" sz="2400" dirty="0"/>
          </a:p>
          <a:p>
            <a:pPr eaLnBrk="1" hangingPunct="1"/>
            <a:r>
              <a:rPr lang="zh-CN" altLang="en-US" sz="2400" dirty="0"/>
              <a:t>1&lt;=n,m&lt;=1000000</a:t>
            </a:r>
          </a:p>
          <a:p>
            <a:pPr eaLnBrk="1" hangingPunct="1"/>
            <a:r>
              <a:rPr lang="zh-CN" altLang="en-US" sz="2400" dirty="0"/>
              <a:t>1&lt;=k,c&lt;=n，0&lt;=a&lt;=10^9，1&lt;=s&lt;=10^9。</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en-US" altLang="zh-CN" dirty="0"/>
              <a:t>Solution</a:t>
            </a:r>
            <a:endParaRPr lang="zh-CN" altLang="en-US" dirty="0"/>
          </a:p>
        </p:txBody>
      </p:sp>
      <p:sp>
        <p:nvSpPr>
          <p:cNvPr id="36867" name="内容占位符 2"/>
          <p:cNvSpPr>
            <a:spLocks noGrp="1" noChangeArrowheads="1"/>
          </p:cNvSpPr>
          <p:nvPr>
            <p:ph idx="1"/>
          </p:nvPr>
        </p:nvSpPr>
        <p:spPr/>
        <p:txBody>
          <a:bodyPr>
            <a:normAutofit/>
          </a:bodyPr>
          <a:lstStyle/>
          <a:p>
            <a:pPr eaLnBrk="1" hangingPunct="1"/>
            <a:r>
              <a:rPr lang="zh-CN" altLang="en-US" sz="2800" dirty="0"/>
              <a:t>对于每次询问：</a:t>
            </a:r>
          </a:p>
          <a:p>
            <a:pPr eaLnBrk="1" hangingPunct="1"/>
            <a:r>
              <a:rPr lang="zh-CN" altLang="en-US" sz="2800" dirty="0"/>
              <a:t>如果ai&gt;=s，则</a:t>
            </a:r>
            <a:r>
              <a:rPr lang="en-US" altLang="zh-CN" sz="2800" dirty="0" err="1"/>
              <a:t>ai</a:t>
            </a:r>
            <a:r>
              <a:rPr lang="zh-CN" altLang="en-US" sz="2800" dirty="0"/>
              <a:t>可以每</a:t>
            </a:r>
            <a:r>
              <a:rPr lang="en-US" altLang="zh-CN" sz="2800" dirty="0"/>
              <a:t>s</a:t>
            </a:r>
            <a:r>
              <a:rPr lang="zh-CN" altLang="en-US" sz="2800" dirty="0"/>
              <a:t>次操作都被选中</a:t>
            </a:r>
          </a:p>
          <a:p>
            <a:pPr eaLnBrk="1" hangingPunct="1"/>
            <a:r>
              <a:rPr lang="zh-CN" altLang="en-US" sz="2800" dirty="0"/>
              <a:t>如果ai&lt;s，则</a:t>
            </a:r>
            <a:r>
              <a:rPr lang="en-US" altLang="zh-CN" sz="2800" dirty="0" err="1"/>
              <a:t>ai</a:t>
            </a:r>
            <a:r>
              <a:rPr lang="zh-CN" altLang="en-US" sz="2800" dirty="0"/>
              <a:t>可以被</a:t>
            </a:r>
            <a:r>
              <a:rPr lang="en-US" altLang="zh-CN" sz="2800" dirty="0" err="1"/>
              <a:t>ai</a:t>
            </a:r>
            <a:r>
              <a:rPr lang="zh-CN" altLang="en-US" sz="2800" dirty="0"/>
              <a:t>次操作选中</a:t>
            </a:r>
          </a:p>
          <a:p>
            <a:pPr eaLnBrk="1" hangingPunct="1"/>
            <a:r>
              <a:rPr lang="zh-CN" altLang="en-US" sz="2800" dirty="0"/>
              <a:t>设数列中大于等于s的数有k个，小于s的数的和为sum。</a:t>
            </a:r>
          </a:p>
          <a:p>
            <a:pPr eaLnBrk="1" hangingPunct="1"/>
            <a:r>
              <a:rPr lang="zh-CN" altLang="en-US" sz="2800" dirty="0"/>
              <a:t>则只需要判断</a:t>
            </a:r>
            <a:r>
              <a:rPr lang="en-US" altLang="zh-CN" sz="2800" dirty="0"/>
              <a:t>sum&gt;=(c-k)*s</a:t>
            </a:r>
            <a:r>
              <a:rPr lang="zh-CN" altLang="en-US" sz="2800" dirty="0"/>
              <a:t>即可</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en-US" altLang="zh-CN" dirty="0"/>
              <a:t>Proof</a:t>
            </a:r>
            <a:endParaRPr lang="zh-CN" altLang="en-US" dirty="0"/>
          </a:p>
        </p:txBody>
      </p:sp>
      <p:sp>
        <p:nvSpPr>
          <p:cNvPr id="37891" name="内容占位符 2"/>
          <p:cNvSpPr>
            <a:spLocks noGrp="1" noChangeArrowheads="1"/>
          </p:cNvSpPr>
          <p:nvPr>
            <p:ph idx="1"/>
          </p:nvPr>
        </p:nvSpPr>
        <p:spPr/>
        <p:txBody>
          <a:bodyPr/>
          <a:lstStyle/>
          <a:p>
            <a:pPr eaLnBrk="1" hangingPunct="1"/>
            <a:r>
              <a:rPr lang="zh-CN" altLang="en-US" sz="2800" dirty="0"/>
              <a:t>若</a:t>
            </a:r>
            <a:r>
              <a:rPr lang="en-US" altLang="zh-CN" sz="2800" dirty="0"/>
              <a:t>sum</a:t>
            </a:r>
            <a:r>
              <a:rPr lang="zh-CN" altLang="en-US" sz="2800" dirty="0"/>
              <a:t>&lt;(c-k)*s</a:t>
            </a:r>
          </a:p>
          <a:p>
            <a:pPr eaLnBrk="1" hangingPunct="1"/>
            <a:r>
              <a:rPr lang="zh-CN" altLang="en-US" sz="2800" dirty="0"/>
              <a:t>则肯定不能，因为既然和都不够，所以根本不够取</a:t>
            </a:r>
          </a:p>
          <a:p>
            <a:pPr eaLnBrk="1" hangingPunct="1"/>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p:txBody>
          <a:bodyPr/>
          <a:lstStyle/>
          <a:p>
            <a:r>
              <a:rPr lang="en-US" altLang="zh-CN" dirty="0"/>
              <a:t>Proof</a:t>
            </a:r>
            <a:endParaRPr lang="zh-CN" altLang="en-US" dirty="0"/>
          </a:p>
        </p:txBody>
      </p:sp>
      <p:sp>
        <p:nvSpPr>
          <p:cNvPr id="38915" name="内容占位符 2"/>
          <p:cNvSpPr>
            <a:spLocks noGrp="1" noChangeArrowheads="1"/>
          </p:cNvSpPr>
          <p:nvPr>
            <p:ph idx="1"/>
          </p:nvPr>
        </p:nvSpPr>
        <p:spPr/>
        <p:txBody>
          <a:bodyPr>
            <a:normAutofit/>
          </a:bodyPr>
          <a:lstStyle/>
          <a:p>
            <a:pPr eaLnBrk="1" hangingPunct="1"/>
            <a:r>
              <a:rPr lang="zh-CN" altLang="en-US" sz="2800" dirty="0">
                <a:sym typeface="宋体" panose="02010600030101010101" pitchFamily="2" charset="-122"/>
              </a:rPr>
              <a:t>若</a:t>
            </a:r>
            <a:r>
              <a:rPr lang="en-US" altLang="zh-CN" sz="2800" dirty="0">
                <a:sym typeface="宋体" panose="02010600030101010101" pitchFamily="2" charset="-122"/>
              </a:rPr>
              <a:t>sum&gt;=</a:t>
            </a:r>
            <a:r>
              <a:rPr lang="zh-CN" altLang="en-US" sz="2800" dirty="0">
                <a:sym typeface="宋体" panose="02010600030101010101" pitchFamily="2" charset="-122"/>
              </a:rPr>
              <a:t>(c-k)*s</a:t>
            </a:r>
          </a:p>
          <a:p>
            <a:pPr eaLnBrk="1" hangingPunct="1"/>
            <a:r>
              <a:rPr lang="zh-CN" altLang="en-US" sz="2800" dirty="0">
                <a:sym typeface="宋体" panose="02010600030101010101" pitchFamily="2" charset="-122"/>
              </a:rPr>
              <a:t>由于每个数都小于</a:t>
            </a:r>
            <a:r>
              <a:rPr lang="en-US" altLang="zh-CN" sz="2800" dirty="0">
                <a:sym typeface="宋体" panose="02010600030101010101" pitchFamily="2" charset="-122"/>
              </a:rPr>
              <a:t>s</a:t>
            </a:r>
            <a:r>
              <a:rPr lang="zh-CN" altLang="en-US" sz="2800" dirty="0">
                <a:sym typeface="宋体" panose="02010600030101010101" pitchFamily="2" charset="-122"/>
              </a:rPr>
              <a:t>，所以有不少于</a:t>
            </a:r>
            <a:r>
              <a:rPr lang="en-US" altLang="zh-CN" sz="2800" dirty="0">
                <a:sym typeface="宋体" panose="02010600030101010101" pitchFamily="2" charset="-122"/>
              </a:rPr>
              <a:t>c-k</a:t>
            </a:r>
            <a:r>
              <a:rPr lang="zh-CN" altLang="en-US" sz="2800" dirty="0">
                <a:sym typeface="宋体" panose="02010600030101010101" pitchFamily="2" charset="-122"/>
              </a:rPr>
              <a:t>个数</a:t>
            </a:r>
          </a:p>
          <a:p>
            <a:pPr eaLnBrk="1" hangingPunct="1"/>
            <a:r>
              <a:rPr lang="zh-CN" altLang="en-US" sz="2800" dirty="0"/>
              <a:t>每次从最大的数开始取，一定存在解</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a:t>发现需要维护小于</a:t>
            </a:r>
            <a:r>
              <a:rPr lang="en-US" altLang="zh-CN" sz="2800" dirty="0"/>
              <a:t>x</a:t>
            </a:r>
            <a:r>
              <a:rPr lang="zh-CN" altLang="en-US" sz="2800" dirty="0"/>
              <a:t>的数的个数，小于</a:t>
            </a:r>
            <a:r>
              <a:rPr lang="en-US" altLang="zh-CN" sz="2800" dirty="0"/>
              <a:t>x</a:t>
            </a:r>
            <a:r>
              <a:rPr lang="zh-CN" altLang="en-US" sz="2800" dirty="0"/>
              <a:t>的数的权值和</a:t>
            </a:r>
            <a:endParaRPr lang="en-US" altLang="zh-CN" sz="2800" dirty="0"/>
          </a:p>
          <a:p>
            <a:r>
              <a:rPr lang="zh-CN" altLang="en-US" sz="2800" dirty="0"/>
              <a:t>于是我们用平衡树维护这个序列里面的所有值即可</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sz="2800" dirty="0"/>
              <a:t>“树堆”“</a:t>
            </a:r>
            <a:r>
              <a:rPr lang="en-US" altLang="zh-CN" sz="2800" dirty="0"/>
              <a:t>Tree + Heap</a:t>
            </a:r>
            <a:r>
              <a:rPr lang="zh-CN" altLang="en-US" sz="2800" dirty="0"/>
              <a:t>”</a:t>
            </a:r>
            <a:endParaRPr lang="en-US" altLang="zh-CN" sz="2800" dirty="0"/>
          </a:p>
          <a:p>
            <a:r>
              <a:rPr lang="zh-CN" altLang="en-US" sz="2800" dirty="0"/>
              <a:t>性质：每个点随机分配一个权值，使</a:t>
            </a:r>
            <a:r>
              <a:rPr lang="en-US" altLang="zh-CN" sz="2800" dirty="0" err="1"/>
              <a:t>treap</a:t>
            </a:r>
            <a:r>
              <a:rPr lang="zh-CN" altLang="en-US" sz="2800" dirty="0"/>
              <a:t>同时满足堆性质和二叉搜索树性质</a:t>
            </a:r>
            <a:endParaRPr lang="en-US" altLang="zh-CN" sz="2800" dirty="0"/>
          </a:p>
          <a:p>
            <a:r>
              <a:rPr lang="zh-CN" altLang="en-US" sz="2800" dirty="0"/>
              <a:t>复杂度：期望</a:t>
            </a:r>
            <a:r>
              <a:rPr lang="en-US" altLang="zh-CN" sz="2800" dirty="0"/>
              <a:t>O( </a:t>
            </a:r>
            <a:r>
              <a:rPr lang="en-US" altLang="zh-CN" sz="2800" dirty="0" err="1"/>
              <a:t>logn</a:t>
            </a:r>
            <a:r>
              <a:rPr lang="en-US" altLang="zh-CN" sz="2800" dirty="0"/>
              <a:t> )</a:t>
            </a:r>
            <a:endParaRPr lang="zh-CN" altLang="en-US" sz="2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“李超线段树”</a:t>
            </a:r>
          </a:p>
        </p:txBody>
      </p:sp>
      <p:sp>
        <p:nvSpPr>
          <p:cNvPr id="3" name="内容占位符 2"/>
          <p:cNvSpPr>
            <a:spLocks noGrp="1"/>
          </p:cNvSpPr>
          <p:nvPr>
            <p:ph idx="1"/>
          </p:nvPr>
        </p:nvSpPr>
        <p:spPr/>
        <p:txBody>
          <a:bodyPr>
            <a:normAutofit/>
          </a:bodyPr>
          <a:lstStyle/>
          <a:p>
            <a:r>
              <a:rPr lang="en-US" altLang="zh-CN" sz="2800" dirty="0"/>
              <a:t>Luogu4069 [SDOI2016]</a:t>
            </a:r>
            <a:r>
              <a:rPr lang="zh-CN" altLang="en-US" sz="2800" dirty="0"/>
              <a:t>游戏</a:t>
            </a:r>
            <a:endParaRPr lang="en-US" altLang="zh-CN" sz="2800" dirty="0"/>
          </a:p>
          <a:p>
            <a:r>
              <a:rPr lang="en-US" altLang="zh-CN" sz="2800" dirty="0"/>
              <a:t>Luogu4097 [HEOI2013]Segment</a:t>
            </a:r>
          </a:p>
          <a:p>
            <a:r>
              <a:rPr lang="zh-CN" altLang="en-US" sz="2800" dirty="0"/>
              <a:t>区间对一个等差数列取</a:t>
            </a:r>
            <a:r>
              <a:rPr lang="en-US" altLang="zh-CN" sz="2800" dirty="0"/>
              <a:t>max</a:t>
            </a:r>
            <a:r>
              <a:rPr lang="zh-CN" altLang="en-US" sz="2800" dirty="0"/>
              <a:t>，查询单点的值</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sz="2800" dirty="0"/>
              <a:t>写个线段树</a:t>
            </a:r>
            <a:endParaRPr lang="en-US" altLang="zh-CN" sz="2800" dirty="0"/>
          </a:p>
          <a:p>
            <a:r>
              <a:rPr lang="zh-CN" altLang="en-US" sz="2800" dirty="0"/>
              <a:t>每个节点维护一个永久化的标记，标记存的是一个等差数列，表示这个节点对这个等差数列取了</a:t>
            </a:r>
            <a:r>
              <a:rPr lang="en-US" altLang="zh-CN" sz="2800" dirty="0"/>
              <a:t>max</a:t>
            </a:r>
          </a:p>
          <a:p>
            <a:endParaRPr lang="zh-CN" altLang="en-US" dirty="0"/>
          </a:p>
        </p:txBody>
      </p:sp>
      <p:pic>
        <p:nvPicPr>
          <p:cNvPr id="4" name="图片 3"/>
          <p:cNvPicPr>
            <a:picLocks noChangeAspect="1"/>
          </p:cNvPicPr>
          <p:nvPr/>
        </p:nvPicPr>
        <p:blipFill>
          <a:blip r:embed="rId2" cstate="print"/>
          <a:stretch>
            <a:fillRect/>
          </a:stretch>
        </p:blipFill>
        <p:spPr>
          <a:xfrm>
            <a:off x="755576" y="3501008"/>
            <a:ext cx="1785938" cy="24860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sz="2800" dirty="0"/>
              <a:t>如果这个节点被打上了一个新标记</a:t>
            </a:r>
            <a:endParaRPr lang="en-US" altLang="zh-CN" sz="2800" dirty="0"/>
          </a:p>
          <a:p>
            <a:endParaRPr lang="zh-CN" altLang="en-US" dirty="0"/>
          </a:p>
        </p:txBody>
      </p:sp>
      <p:pic>
        <p:nvPicPr>
          <p:cNvPr id="4" name="图片 3"/>
          <p:cNvPicPr>
            <a:picLocks noChangeAspect="1"/>
          </p:cNvPicPr>
          <p:nvPr/>
        </p:nvPicPr>
        <p:blipFill>
          <a:blip r:embed="rId2" cstate="print"/>
          <a:stretch>
            <a:fillRect/>
          </a:stretch>
        </p:blipFill>
        <p:spPr>
          <a:xfrm>
            <a:off x="824620" y="2540215"/>
            <a:ext cx="1785938" cy="2486025"/>
          </a:xfrm>
          <a:prstGeom prst="rect">
            <a:avLst/>
          </a:prstGeom>
        </p:spPr>
      </p:pic>
      <p:pic>
        <p:nvPicPr>
          <p:cNvPr id="5" name="图片 4"/>
          <p:cNvPicPr>
            <a:picLocks noChangeAspect="1"/>
          </p:cNvPicPr>
          <p:nvPr/>
        </p:nvPicPr>
        <p:blipFill>
          <a:blip r:embed="rId3" cstate="print"/>
          <a:stretch>
            <a:fillRect/>
          </a:stretch>
        </p:blipFill>
        <p:spPr>
          <a:xfrm>
            <a:off x="3332753" y="2644989"/>
            <a:ext cx="1835944" cy="23812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a:t>我们可以选择把一边的标记下放</a:t>
            </a:r>
          </a:p>
        </p:txBody>
      </p:sp>
      <p:pic>
        <p:nvPicPr>
          <p:cNvPr id="4" name="图片 3"/>
          <p:cNvPicPr>
            <a:picLocks noChangeAspect="1"/>
          </p:cNvPicPr>
          <p:nvPr/>
        </p:nvPicPr>
        <p:blipFill>
          <a:blip r:embed="rId2" cstate="print"/>
          <a:stretch>
            <a:fillRect/>
          </a:stretch>
        </p:blipFill>
        <p:spPr>
          <a:xfrm>
            <a:off x="836687" y="2430805"/>
            <a:ext cx="1835944" cy="2381250"/>
          </a:xfrm>
          <a:prstGeom prst="rect">
            <a:avLst/>
          </a:prstGeom>
        </p:spPr>
      </p:pic>
      <p:pic>
        <p:nvPicPr>
          <p:cNvPr id="5" name="图片 4"/>
          <p:cNvPicPr>
            <a:picLocks noChangeAspect="1"/>
          </p:cNvPicPr>
          <p:nvPr/>
        </p:nvPicPr>
        <p:blipFill>
          <a:blip r:embed="rId3" cstate="print"/>
          <a:stretch>
            <a:fillRect/>
          </a:stretch>
        </p:blipFill>
        <p:spPr>
          <a:xfrm>
            <a:off x="2880668" y="2452300"/>
            <a:ext cx="1600200" cy="3333750"/>
          </a:xfrm>
          <a:prstGeom prst="rect">
            <a:avLst/>
          </a:prstGeom>
        </p:spPr>
      </p:pic>
      <p:pic>
        <p:nvPicPr>
          <p:cNvPr id="6" name="图片 5"/>
          <p:cNvPicPr>
            <a:picLocks noChangeAspect="1"/>
          </p:cNvPicPr>
          <p:nvPr/>
        </p:nvPicPr>
        <p:blipFill>
          <a:blip r:embed="rId4" cstate="print"/>
          <a:stretch>
            <a:fillRect/>
          </a:stretch>
        </p:blipFill>
        <p:spPr>
          <a:xfrm>
            <a:off x="4688906" y="2419605"/>
            <a:ext cx="1550194" cy="34861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a:t>那我们肯定考虑</a:t>
            </a:r>
            <a:r>
              <a:rPr lang="en-US" altLang="zh-CN" sz="2800" dirty="0"/>
              <a:t>pushdown</a:t>
            </a:r>
            <a:r>
              <a:rPr lang="zh-CN" altLang="en-US" sz="2800" dirty="0"/>
              <a:t>小的那一段</a:t>
            </a:r>
            <a:endParaRPr lang="en-US" altLang="zh-CN" sz="2800" dirty="0"/>
          </a:p>
          <a:p>
            <a:r>
              <a:rPr lang="zh-CN" altLang="en-US" sz="2800" dirty="0"/>
              <a:t>可以发现每次</a:t>
            </a:r>
            <a:r>
              <a:rPr lang="en-US" altLang="zh-CN" sz="2800" dirty="0"/>
              <a:t>pushdown</a:t>
            </a:r>
            <a:r>
              <a:rPr lang="zh-CN" altLang="en-US" sz="2800" dirty="0"/>
              <a:t>的时候标记长度会</a:t>
            </a:r>
            <a:r>
              <a:rPr lang="en-US" altLang="zh-CN" sz="2800" dirty="0"/>
              <a:t>/2</a:t>
            </a:r>
          </a:p>
          <a:p>
            <a:r>
              <a:rPr lang="zh-CN" altLang="en-US" sz="2800" dirty="0"/>
              <a:t>每次</a:t>
            </a:r>
            <a:r>
              <a:rPr lang="en-US" altLang="zh-CN" sz="2800" dirty="0"/>
              <a:t>pushdown</a:t>
            </a:r>
            <a:r>
              <a:rPr lang="zh-CN" altLang="en-US" sz="2800" dirty="0"/>
              <a:t>的复杂度是</a:t>
            </a:r>
            <a:r>
              <a:rPr lang="en-US" altLang="zh-CN" sz="2800" dirty="0"/>
              <a:t>O( </a:t>
            </a:r>
            <a:r>
              <a:rPr lang="en-US" altLang="zh-CN" sz="2800" dirty="0" err="1"/>
              <a:t>logn</a:t>
            </a:r>
            <a:r>
              <a:rPr lang="en-US" altLang="zh-CN" sz="2800" dirty="0"/>
              <a:t> )</a:t>
            </a:r>
            <a:r>
              <a:rPr lang="zh-CN" altLang="en-US" sz="2800" dirty="0"/>
              <a:t>，每个标记会</a:t>
            </a:r>
            <a:r>
              <a:rPr lang="en-US" altLang="zh-CN" sz="2800" dirty="0"/>
              <a:t>pushdown O( </a:t>
            </a:r>
            <a:r>
              <a:rPr lang="en-US" altLang="zh-CN" sz="2800" dirty="0" err="1"/>
              <a:t>logn</a:t>
            </a:r>
            <a:r>
              <a:rPr lang="en-US" altLang="zh-CN" sz="2800" dirty="0"/>
              <a:t> )</a:t>
            </a:r>
            <a:r>
              <a:rPr lang="zh-CN" altLang="en-US" sz="2800" dirty="0"/>
              <a:t>次</a:t>
            </a:r>
            <a:endParaRPr lang="en-US" altLang="zh-CN" sz="2800" dirty="0"/>
          </a:p>
          <a:p>
            <a:r>
              <a:rPr lang="zh-CN" altLang="en-US" sz="2800" dirty="0"/>
              <a:t>所以复杂度为</a:t>
            </a:r>
            <a:r>
              <a:rPr lang="en-US" altLang="zh-CN" sz="2800" dirty="0"/>
              <a:t>O( mlog^2n )</a:t>
            </a:r>
          </a:p>
          <a:p>
            <a:r>
              <a:rPr lang="zh-CN" altLang="en-US" sz="2800" dirty="0"/>
              <a:t>应该可以通过多叉树平衡做到</a:t>
            </a:r>
            <a:r>
              <a:rPr lang="en-US" altLang="zh-CN" sz="2800" dirty="0"/>
              <a:t>O( mlog^2n/loglogn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2.</a:t>
            </a:r>
            <a:r>
              <a:rPr lang="zh-CN" altLang="en-US" dirty="0"/>
              <a:t>简单的均摊复杂度问题</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228495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p>
        </p:txBody>
      </p:sp>
      <p:sp>
        <p:nvSpPr>
          <p:cNvPr id="3" name="内容占位符 2"/>
          <p:cNvSpPr>
            <a:spLocks noGrp="1"/>
          </p:cNvSpPr>
          <p:nvPr>
            <p:ph idx="1"/>
          </p:nvPr>
        </p:nvSpPr>
        <p:spPr/>
        <p:txBody>
          <a:bodyPr/>
          <a:lstStyle/>
          <a:p>
            <a:r>
              <a:rPr lang="zh-CN" altLang="en-US" dirty="0"/>
              <a:t>特点：修改只有区间染色操作</a:t>
            </a:r>
            <a:endParaRPr lang="en-US" altLang="zh-CN" dirty="0"/>
          </a:p>
          <a:p>
            <a:r>
              <a:rPr lang="zh-CN" altLang="en-US" dirty="0"/>
              <a:t>用平衡树维护区间的颜色连续段</a:t>
            </a:r>
            <a:endParaRPr lang="en-US" altLang="zh-CN" dirty="0"/>
          </a:p>
          <a:p>
            <a:r>
              <a:rPr lang="zh-CN" altLang="en-US" dirty="0"/>
              <a:t>区间染色每次最多只会增加</a:t>
            </a:r>
            <a:r>
              <a:rPr lang="en-US" altLang="zh-CN" dirty="0"/>
              <a:t>O( 1 )</a:t>
            </a:r>
            <a:r>
              <a:rPr lang="zh-CN" altLang="en-US" dirty="0"/>
              <a:t>个连续颜色段，用平衡树维护所有连续段即可</a:t>
            </a:r>
            <a:endParaRPr lang="en-US" altLang="zh-CN" dirty="0"/>
          </a:p>
          <a:p>
            <a:r>
              <a:rPr lang="zh-CN" altLang="en-US" dirty="0"/>
              <a:t>均摊的颜色段插入删除次数</a:t>
            </a:r>
            <a:r>
              <a:rPr lang="en-US" altLang="zh-CN" dirty="0"/>
              <a:t>O( n + m )</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20334" y="4429956"/>
            <a:ext cx="7481079" cy="639125"/>
          </a:xfrm>
          <a:prstGeom prst="rect">
            <a:avLst/>
          </a:prstGeom>
        </p:spPr>
      </p:pic>
      <p:pic>
        <p:nvPicPr>
          <p:cNvPr id="5" name="图片 4"/>
          <p:cNvPicPr>
            <a:picLocks noChangeAspect="1"/>
          </p:cNvPicPr>
          <p:nvPr/>
        </p:nvPicPr>
        <p:blipFill>
          <a:blip r:embed="rId3"/>
          <a:stretch>
            <a:fillRect/>
          </a:stretch>
        </p:blipFill>
        <p:spPr>
          <a:xfrm>
            <a:off x="620335" y="5301208"/>
            <a:ext cx="7481079" cy="487976"/>
          </a:xfrm>
          <a:prstGeom prst="rect">
            <a:avLst/>
          </a:prstGeom>
        </p:spPr>
      </p:pic>
    </p:spTree>
    <p:extLst>
      <p:ext uri="{BB962C8B-B14F-4D97-AF65-F5344CB8AC3E}">
        <p14:creationId xmlns:p14="http://schemas.microsoft.com/office/powerpoint/2010/main" val="2032176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区间染色，维护区间的复杂信息</a:t>
            </a:r>
            <a:endParaRPr lang="en-US" altLang="zh-CN" dirty="0"/>
          </a:p>
          <a:p>
            <a:r>
              <a:rPr lang="zh-CN" altLang="en-US" dirty="0"/>
              <a:t>区间排序</a:t>
            </a:r>
            <a:endParaRPr lang="en-US" altLang="zh-CN" dirty="0"/>
          </a:p>
          <a:p>
            <a:r>
              <a:rPr lang="en-US" altLang="zh-CN" dirty="0"/>
              <a:t>“ODT”</a:t>
            </a:r>
            <a:r>
              <a:rPr lang="zh-CN" altLang="en-US" dirty="0"/>
              <a:t>类问题</a:t>
            </a:r>
            <a:br>
              <a:rPr lang="en-US" altLang="zh-CN" dirty="0"/>
            </a:br>
            <a:endParaRPr lang="en-US" altLang="zh-CN" dirty="0"/>
          </a:p>
          <a:p>
            <a:r>
              <a:rPr lang="zh-CN" altLang="en-US" dirty="0"/>
              <a:t>注意这里这个颜色段数均摊是有</a:t>
            </a:r>
            <a:r>
              <a:rPr lang="en-US" altLang="zh-CN" dirty="0"/>
              <a:t>2~3</a:t>
            </a:r>
            <a:r>
              <a:rPr lang="zh-CN" altLang="en-US" dirty="0"/>
              <a:t>的常数，常数很大</a:t>
            </a:r>
          </a:p>
          <a:p>
            <a:endParaRPr lang="zh-CN" altLang="en-US" dirty="0"/>
          </a:p>
        </p:txBody>
      </p:sp>
    </p:spTree>
    <p:extLst>
      <p:ext uri="{BB962C8B-B14F-4D97-AF65-F5344CB8AC3E}">
        <p14:creationId xmlns:p14="http://schemas.microsoft.com/office/powerpoint/2010/main" val="1875227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p>
        </p:txBody>
      </p:sp>
      <p:sp>
        <p:nvSpPr>
          <p:cNvPr id="3" name="内容占位符 2"/>
          <p:cNvSpPr>
            <a:spLocks noGrp="1"/>
          </p:cNvSpPr>
          <p:nvPr>
            <p:ph idx="1"/>
          </p:nvPr>
        </p:nvSpPr>
        <p:spPr/>
        <p:txBody>
          <a:bodyPr/>
          <a:lstStyle/>
          <a:p>
            <a:r>
              <a:rPr lang="zh-CN" altLang="en-US" dirty="0"/>
              <a:t>平衡树旋转</a:t>
            </a:r>
            <a:r>
              <a:rPr lang="en-US" altLang="zh-CN" dirty="0"/>
              <a:t>/</a:t>
            </a:r>
            <a:r>
              <a:rPr lang="zh-CN" altLang="en-US" dirty="0"/>
              <a:t>重构的节点的</a:t>
            </a:r>
            <a:r>
              <a:rPr lang="en-US" altLang="zh-CN" dirty="0"/>
              <a:t>size</a:t>
            </a:r>
            <a:r>
              <a:rPr lang="zh-CN" altLang="en-US" dirty="0"/>
              <a:t>的和是</a:t>
            </a:r>
            <a:r>
              <a:rPr lang="en-US" altLang="zh-CN" dirty="0"/>
              <a:t>O( </a:t>
            </a:r>
            <a:r>
              <a:rPr lang="en-US" altLang="zh-CN" dirty="0" err="1"/>
              <a:t>nlogn</a:t>
            </a:r>
            <a:r>
              <a:rPr lang="en-US" altLang="zh-CN" dirty="0"/>
              <a:t> )</a:t>
            </a:r>
          </a:p>
          <a:p>
            <a:r>
              <a:rPr lang="zh-CN" altLang="en-US" dirty="0"/>
              <a:t>这样可以在旋转的时候暴力重构一些信息</a:t>
            </a:r>
          </a:p>
        </p:txBody>
      </p:sp>
    </p:spTree>
    <p:extLst>
      <p:ext uri="{BB962C8B-B14F-4D97-AF65-F5344CB8AC3E}">
        <p14:creationId xmlns:p14="http://schemas.microsoft.com/office/powerpoint/2010/main" val="3257214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p>
        </p:txBody>
      </p:sp>
      <p:sp>
        <p:nvSpPr>
          <p:cNvPr id="3" name="内容占位符 2"/>
          <p:cNvSpPr>
            <a:spLocks noGrp="1"/>
          </p:cNvSpPr>
          <p:nvPr>
            <p:ph idx="1"/>
          </p:nvPr>
        </p:nvSpPr>
        <p:spPr/>
        <p:txBody>
          <a:bodyPr/>
          <a:lstStyle/>
          <a:p>
            <a:r>
              <a:rPr lang="zh-CN" altLang="en-US" dirty="0"/>
              <a:t>应用：</a:t>
            </a:r>
            <a:endParaRPr lang="en-US" altLang="zh-CN" dirty="0"/>
          </a:p>
          <a:p>
            <a:endParaRPr lang="en-US" altLang="zh-CN" dirty="0"/>
          </a:p>
          <a:p>
            <a:r>
              <a:rPr lang="zh-CN" altLang="en-US" dirty="0"/>
              <a:t>套用动态标号法可以得到平衡树维护后缀数组的算法，被称为“后缀平衡树”</a:t>
            </a:r>
            <a:endParaRPr lang="en-US" altLang="zh-CN" dirty="0"/>
          </a:p>
          <a:p>
            <a:r>
              <a:rPr lang="zh-CN" altLang="en-US" dirty="0"/>
              <a:t>可以实现树套树的外层树插入</a:t>
            </a:r>
          </a:p>
        </p:txBody>
      </p:sp>
    </p:spTree>
    <p:extLst>
      <p:ext uri="{BB962C8B-B14F-4D97-AF65-F5344CB8AC3E}">
        <p14:creationId xmlns:p14="http://schemas.microsoft.com/office/powerpoint/2010/main" val="384557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sz="2800" dirty="0"/>
              <a:t>设每个节点的关键字是</a:t>
            </a:r>
            <a:r>
              <a:rPr lang="en-US" altLang="zh-CN" sz="2800" dirty="0"/>
              <a:t>key</a:t>
            </a:r>
            <a:r>
              <a:rPr lang="zh-CN" altLang="en-US" sz="2800" dirty="0"/>
              <a:t>，随机权值是</a:t>
            </a:r>
            <a:r>
              <a:rPr lang="en-US" altLang="zh-CN" sz="2800" dirty="0"/>
              <a:t>rand</a:t>
            </a:r>
          </a:p>
          <a:p>
            <a:endParaRPr lang="en-US" altLang="zh-CN" sz="2800" dirty="0"/>
          </a:p>
          <a:p>
            <a:r>
              <a:rPr lang="en-US" altLang="zh-CN" sz="2800" dirty="0"/>
              <a:t>1.</a:t>
            </a:r>
            <a:r>
              <a:rPr lang="zh-CN" altLang="en-US" sz="2800" dirty="0"/>
              <a:t>如果</a:t>
            </a:r>
            <a:r>
              <a:rPr lang="en-US" altLang="zh-CN" sz="2800" dirty="0"/>
              <a:t>v</a:t>
            </a:r>
            <a:r>
              <a:rPr lang="zh-CN" altLang="en-US" sz="2800" dirty="0"/>
              <a:t>是</a:t>
            </a:r>
            <a:r>
              <a:rPr lang="en-US" altLang="zh-CN" sz="2800" dirty="0"/>
              <a:t>u</a:t>
            </a:r>
            <a:r>
              <a:rPr lang="zh-CN" altLang="en-US" sz="2800" dirty="0"/>
              <a:t>的左儿子，则</a:t>
            </a:r>
            <a:r>
              <a:rPr lang="en-US" altLang="zh-CN" sz="2800" dirty="0"/>
              <a:t>key[v] &lt; key[u]</a:t>
            </a:r>
            <a:br>
              <a:rPr lang="en-US" altLang="zh-CN" sz="2800" dirty="0"/>
            </a:br>
            <a:r>
              <a:rPr lang="en-US" altLang="zh-CN" sz="2800" dirty="0"/>
              <a:t>2.</a:t>
            </a:r>
            <a:r>
              <a:rPr lang="zh-CN" altLang="en-US" sz="2800" dirty="0"/>
              <a:t>如果</a:t>
            </a:r>
            <a:r>
              <a:rPr lang="en-US" altLang="zh-CN" sz="2800" dirty="0"/>
              <a:t>v</a:t>
            </a:r>
            <a:r>
              <a:rPr lang="zh-CN" altLang="en-US" sz="2800" dirty="0"/>
              <a:t>是</a:t>
            </a:r>
            <a:r>
              <a:rPr lang="en-US" altLang="zh-CN" sz="2800" dirty="0"/>
              <a:t>u</a:t>
            </a:r>
            <a:r>
              <a:rPr lang="zh-CN" altLang="en-US" sz="2800" dirty="0"/>
              <a:t>的右儿子，则</a:t>
            </a:r>
            <a:r>
              <a:rPr lang="en-US" altLang="zh-CN" sz="2800" dirty="0"/>
              <a:t>key[v] &gt; key[u]</a:t>
            </a:r>
            <a:br>
              <a:rPr lang="en-US" altLang="zh-CN" sz="2800" dirty="0"/>
            </a:br>
            <a:r>
              <a:rPr lang="en-US" altLang="zh-CN" sz="2800" dirty="0"/>
              <a:t>3.</a:t>
            </a:r>
            <a:r>
              <a:rPr lang="zh-CN" altLang="en-US" sz="2800" dirty="0"/>
              <a:t>如果</a:t>
            </a:r>
            <a:r>
              <a:rPr lang="en-US" altLang="zh-CN" sz="2800" dirty="0"/>
              <a:t>v</a:t>
            </a:r>
            <a:r>
              <a:rPr lang="zh-CN" altLang="en-US" sz="2800" dirty="0"/>
              <a:t>是</a:t>
            </a:r>
            <a:r>
              <a:rPr lang="en-US" altLang="zh-CN" sz="2800" dirty="0"/>
              <a:t>u</a:t>
            </a:r>
            <a:r>
              <a:rPr lang="zh-CN" altLang="en-US" sz="2800" dirty="0"/>
              <a:t>的子节点，则</a:t>
            </a:r>
            <a:r>
              <a:rPr lang="en-US" altLang="zh-CN" sz="2800" dirty="0"/>
              <a:t>rand[u] &gt; rand[v]</a:t>
            </a:r>
            <a:endParaRPr lang="zh-CN" altLang="en-US"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Luogu</a:t>
            </a:r>
            <a:r>
              <a:rPr lang="en-US" altLang="zh-CN" dirty="0"/>
              <a:t> 4690 [Ynoi2016]</a:t>
            </a:r>
            <a:r>
              <a:rPr lang="zh-CN" altLang="en-US" dirty="0"/>
              <a:t>镜中的昆虫</a:t>
            </a:r>
          </a:p>
        </p:txBody>
      </p:sp>
      <p:sp>
        <p:nvSpPr>
          <p:cNvPr id="3" name="内容占位符 2"/>
          <p:cNvSpPr>
            <a:spLocks noGrp="1"/>
          </p:cNvSpPr>
          <p:nvPr>
            <p:ph idx="1"/>
          </p:nvPr>
        </p:nvSpPr>
        <p:spPr/>
        <p:txBody>
          <a:bodyPr/>
          <a:lstStyle/>
          <a:p>
            <a:r>
              <a:rPr lang="zh-CN" altLang="en-US" dirty="0"/>
              <a:t>维护一个长为 </a:t>
            </a:r>
            <a:r>
              <a:rPr lang="en-US" altLang="zh-CN" dirty="0"/>
              <a:t>n </a:t>
            </a:r>
            <a:r>
              <a:rPr lang="zh-CN" altLang="en-US" dirty="0"/>
              <a:t>的序列 </a:t>
            </a:r>
            <a:r>
              <a:rPr lang="en-US" altLang="zh-CN" dirty="0"/>
              <a:t>a[</a:t>
            </a:r>
            <a:r>
              <a:rPr lang="en-US" altLang="zh-CN" dirty="0" err="1"/>
              <a:t>i</a:t>
            </a:r>
            <a:r>
              <a:rPr lang="en-US" altLang="zh-CN" dirty="0"/>
              <a:t>]​</a:t>
            </a:r>
            <a:r>
              <a:rPr lang="zh-CN" altLang="en-US" dirty="0"/>
              <a:t>，有 </a:t>
            </a:r>
            <a:r>
              <a:rPr lang="en-US" altLang="zh-CN" dirty="0"/>
              <a:t>m </a:t>
            </a:r>
            <a:r>
              <a:rPr lang="zh-CN" altLang="en-US" dirty="0"/>
              <a:t>次操作。</a:t>
            </a:r>
          </a:p>
          <a:p>
            <a:r>
              <a:rPr lang="en-US" altLang="zh-CN" dirty="0"/>
              <a:t>1.</a:t>
            </a:r>
            <a:r>
              <a:rPr lang="zh-CN" altLang="en-US" dirty="0"/>
              <a:t>将区间 </a:t>
            </a:r>
            <a:r>
              <a:rPr lang="en-US" altLang="zh-CN" dirty="0"/>
              <a:t>[</a:t>
            </a:r>
            <a:r>
              <a:rPr lang="en-US" altLang="zh-CN" dirty="0" err="1"/>
              <a:t>l,r</a:t>
            </a:r>
            <a:r>
              <a:rPr lang="en-US" altLang="zh-CN" dirty="0"/>
              <a:t>] </a:t>
            </a:r>
            <a:r>
              <a:rPr lang="zh-CN" altLang="en-US" dirty="0"/>
              <a:t>的值修改为 </a:t>
            </a:r>
            <a:r>
              <a:rPr lang="en-US" altLang="zh-CN" dirty="0"/>
              <a:t>x</a:t>
            </a:r>
            <a:r>
              <a:rPr lang="zh-CN" altLang="en-US" dirty="0"/>
              <a:t>。</a:t>
            </a:r>
          </a:p>
          <a:p>
            <a:r>
              <a:rPr lang="en-US" altLang="zh-CN" dirty="0"/>
              <a:t>2.</a:t>
            </a:r>
            <a:r>
              <a:rPr lang="zh-CN" altLang="en-US" dirty="0"/>
              <a:t>询问区间 </a:t>
            </a:r>
            <a:r>
              <a:rPr lang="en-US" altLang="zh-CN" dirty="0"/>
              <a:t>[</a:t>
            </a:r>
            <a:r>
              <a:rPr lang="en-US" altLang="zh-CN" dirty="0" err="1"/>
              <a:t>l,r</a:t>
            </a:r>
            <a:r>
              <a:rPr lang="en-US" altLang="zh-CN" dirty="0"/>
              <a:t>] </a:t>
            </a:r>
            <a:r>
              <a:rPr lang="zh-CN" altLang="en-US" dirty="0"/>
              <a:t>出现了多少种不同的数。</a:t>
            </a:r>
          </a:p>
          <a:p>
            <a:r>
              <a:rPr lang="zh-CN" altLang="en-US" dirty="0"/>
              <a:t>也就是说同一个数出现多次只算一个。</a:t>
            </a:r>
          </a:p>
          <a:p>
            <a:endParaRPr lang="zh-CN" altLang="en-US" dirty="0"/>
          </a:p>
        </p:txBody>
      </p:sp>
    </p:spTree>
    <p:extLst>
      <p:ext uri="{BB962C8B-B14F-4D97-AF65-F5344CB8AC3E}">
        <p14:creationId xmlns:p14="http://schemas.microsoft.com/office/powerpoint/2010/main" val="4141120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这个是个裸的区间染色段数均摊</a:t>
            </a:r>
            <a:endParaRPr lang="en-US" altLang="zh-CN" dirty="0"/>
          </a:p>
          <a:p>
            <a:r>
              <a:rPr lang="zh-CN" altLang="en-US" dirty="0"/>
              <a:t>考虑维护每个点与其颜色相同的前驱</a:t>
            </a:r>
            <a:endParaRPr lang="en-US" altLang="zh-CN" dirty="0"/>
          </a:p>
          <a:p>
            <a:r>
              <a:rPr lang="zh-CN" altLang="en-US" dirty="0"/>
              <a:t>用平衡树维护颜色连续段，然后考虑一个颜色连续段里面除了第一个点以外，后面的点</a:t>
            </a:r>
            <a:r>
              <a:rPr lang="en-US" altLang="zh-CN" dirty="0" err="1"/>
              <a:t>i</a:t>
            </a:r>
            <a:r>
              <a:rPr lang="zh-CN" altLang="en-US" dirty="0"/>
              <a:t>的前驱都是</a:t>
            </a:r>
            <a:r>
              <a:rPr lang="en-US" altLang="zh-CN" dirty="0"/>
              <a:t>i-1</a:t>
            </a:r>
          </a:p>
          <a:p>
            <a:r>
              <a:rPr lang="zh-CN" altLang="en-US" dirty="0"/>
              <a:t>用树套树</a:t>
            </a:r>
            <a:r>
              <a:rPr lang="en-US" altLang="zh-CN" dirty="0"/>
              <a:t>/</a:t>
            </a:r>
            <a:r>
              <a:rPr lang="zh-CN" altLang="en-US" dirty="0"/>
              <a:t>分治维护，于是这个颜色段的变化可以</a:t>
            </a:r>
            <a:r>
              <a:rPr lang="en-US" altLang="zh-CN" dirty="0"/>
              <a:t>O( log^2n )</a:t>
            </a:r>
            <a:r>
              <a:rPr lang="zh-CN" altLang="en-US" dirty="0"/>
              <a:t>维护</a:t>
            </a:r>
            <a:endParaRPr lang="en-US" altLang="zh-CN" dirty="0"/>
          </a:p>
          <a:p>
            <a:r>
              <a:rPr lang="zh-CN" altLang="en-US" dirty="0"/>
              <a:t>总复杂度</a:t>
            </a:r>
            <a:r>
              <a:rPr lang="en-US" altLang="zh-CN" dirty="0"/>
              <a:t>O( (</a:t>
            </a:r>
            <a:r>
              <a:rPr lang="en-US" altLang="zh-CN" dirty="0" err="1"/>
              <a:t>n+m</a:t>
            </a:r>
            <a:r>
              <a:rPr lang="en-US" altLang="zh-CN" dirty="0"/>
              <a:t>)log^2n )</a:t>
            </a:r>
          </a:p>
          <a:p>
            <a:endParaRPr lang="en-US" altLang="zh-CN" dirty="0"/>
          </a:p>
          <a:p>
            <a:r>
              <a:rPr lang="zh-CN" altLang="en-US" dirty="0"/>
              <a:t>注意常数</a:t>
            </a:r>
            <a:r>
              <a:rPr lang="en-US" altLang="zh-CN" dirty="0"/>
              <a:t>…</a:t>
            </a:r>
          </a:p>
          <a:p>
            <a:r>
              <a:rPr lang="zh-CN" altLang="en-US" dirty="0"/>
              <a:t>小心细节</a:t>
            </a:r>
            <a:r>
              <a:rPr lang="en-US" altLang="zh-CN" dirty="0"/>
              <a:t>…</a:t>
            </a:r>
            <a:endParaRPr lang="zh-CN" altLang="en-US" dirty="0"/>
          </a:p>
        </p:txBody>
      </p:sp>
    </p:spTree>
    <p:extLst>
      <p:ext uri="{BB962C8B-B14F-4D97-AF65-F5344CB8AC3E}">
        <p14:creationId xmlns:p14="http://schemas.microsoft.com/office/powerpoint/2010/main" val="923255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[Ynoi2013]</a:t>
            </a:r>
            <a:r>
              <a:rPr lang="zh-CN" altLang="en-US" dirty="0"/>
              <a:t>大学</a:t>
            </a:r>
            <a:endParaRPr lang="en-US" altLang="zh-CN" dirty="0"/>
          </a:p>
        </p:txBody>
      </p:sp>
      <p:sp>
        <p:nvSpPr>
          <p:cNvPr id="3" name="内容占位符 2"/>
          <p:cNvSpPr>
            <a:spLocks noGrp="1"/>
          </p:cNvSpPr>
          <p:nvPr>
            <p:ph idx="1"/>
          </p:nvPr>
        </p:nvSpPr>
        <p:spPr/>
        <p:txBody>
          <a:bodyPr/>
          <a:lstStyle/>
          <a:p>
            <a:r>
              <a:rPr lang="zh-CN" altLang="en-US" dirty="0"/>
              <a:t>序列</a:t>
            </a:r>
            <a:endParaRPr lang="en-US" altLang="zh-CN" dirty="0"/>
          </a:p>
          <a:p>
            <a:r>
              <a:rPr lang="en-US" altLang="zh-CN" dirty="0"/>
              <a:t>1.</a:t>
            </a:r>
            <a:r>
              <a:rPr lang="zh-CN" altLang="en-US" dirty="0"/>
              <a:t>区间</a:t>
            </a:r>
            <a:r>
              <a:rPr lang="en-US" altLang="zh-CN" dirty="0"/>
              <a:t>x</a:t>
            </a:r>
            <a:r>
              <a:rPr lang="zh-CN" altLang="en-US" dirty="0"/>
              <a:t>倍数</a:t>
            </a:r>
            <a:r>
              <a:rPr lang="en-US" altLang="zh-CN" dirty="0"/>
              <a:t>/x</a:t>
            </a:r>
          </a:p>
          <a:p>
            <a:r>
              <a:rPr lang="en-US" altLang="zh-CN" dirty="0"/>
              <a:t>2.</a:t>
            </a:r>
            <a:r>
              <a:rPr lang="zh-CN" altLang="en-US" dirty="0"/>
              <a:t>区间和</a:t>
            </a:r>
            <a:endParaRPr lang="en-US" altLang="zh-CN" dirty="0"/>
          </a:p>
          <a:p>
            <a:endParaRPr lang="en-US" altLang="zh-CN" dirty="0"/>
          </a:p>
          <a:p>
            <a:r>
              <a:rPr lang="zh-CN" altLang="en-US" dirty="0"/>
              <a:t>序列长度</a:t>
            </a:r>
            <a:r>
              <a:rPr lang="en-US" altLang="zh-CN" dirty="0"/>
              <a:t>&lt;=1e5</a:t>
            </a:r>
            <a:r>
              <a:rPr lang="zh-CN" altLang="en-US" dirty="0"/>
              <a:t>，值域</a:t>
            </a:r>
            <a:r>
              <a:rPr lang="en-US" altLang="zh-CN" dirty="0"/>
              <a:t>&lt;=5e5</a:t>
            </a:r>
            <a:endParaRPr lang="zh-CN" altLang="en-US" dirty="0"/>
          </a:p>
        </p:txBody>
      </p:sp>
    </p:spTree>
    <p:extLst>
      <p:ext uri="{BB962C8B-B14F-4D97-AF65-F5344CB8AC3E}">
        <p14:creationId xmlns:p14="http://schemas.microsoft.com/office/powerpoint/2010/main" val="1786897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考虑到一个数最多被除</a:t>
            </a:r>
            <a:r>
              <a:rPr lang="en-US" altLang="zh-CN" dirty="0"/>
              <a:t>log</a:t>
            </a:r>
            <a:r>
              <a:rPr lang="zh-CN" altLang="en-US" dirty="0"/>
              <a:t>次</a:t>
            </a:r>
            <a:endParaRPr lang="en-US" altLang="zh-CN" dirty="0"/>
          </a:p>
          <a:p>
            <a:r>
              <a:rPr lang="zh-CN" altLang="en-US" dirty="0"/>
              <a:t>所以问题变成了如何快速找出</a:t>
            </a:r>
            <a:r>
              <a:rPr lang="en-US" altLang="zh-CN" dirty="0"/>
              <a:t>x</a:t>
            </a:r>
            <a:r>
              <a:rPr lang="zh-CN" altLang="en-US" dirty="0"/>
              <a:t>的倍数</a:t>
            </a:r>
          </a:p>
        </p:txBody>
      </p:sp>
    </p:spTree>
    <p:extLst>
      <p:ext uri="{BB962C8B-B14F-4D97-AF65-F5344CB8AC3E}">
        <p14:creationId xmlns:p14="http://schemas.microsoft.com/office/powerpoint/2010/main" val="3737223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我只会一个很无聊很幼稚很简单很暴力的做法</a:t>
            </a:r>
            <a:endParaRPr lang="en-US" altLang="zh-CN" dirty="0"/>
          </a:p>
          <a:p>
            <a:r>
              <a:rPr lang="zh-CN" altLang="en-US" dirty="0"/>
              <a:t>就是把每个下标插入到其倍数的所有平衡树里</a:t>
            </a:r>
            <a:endParaRPr lang="en-US" altLang="zh-CN" dirty="0"/>
          </a:p>
          <a:p>
            <a:r>
              <a:rPr lang="zh-CN" altLang="en-US" dirty="0"/>
              <a:t>然后每次</a:t>
            </a:r>
            <a:r>
              <a:rPr lang="en-US" altLang="zh-CN" dirty="0"/>
              <a:t>x</a:t>
            </a:r>
            <a:r>
              <a:rPr lang="zh-CN" altLang="en-US" dirty="0"/>
              <a:t>的倍数</a:t>
            </a:r>
            <a:r>
              <a:rPr lang="en-US" altLang="zh-CN" dirty="0"/>
              <a:t>/x</a:t>
            </a:r>
            <a:r>
              <a:rPr lang="zh-CN" altLang="en-US" dirty="0"/>
              <a:t>，就在</a:t>
            </a:r>
            <a:r>
              <a:rPr lang="en-US" altLang="zh-CN" dirty="0"/>
              <a:t>x</a:t>
            </a:r>
            <a:r>
              <a:rPr lang="zh-CN" altLang="en-US" dirty="0"/>
              <a:t>对应的平衡树里面暴力查询一段区间的每个数是否是</a:t>
            </a:r>
            <a:r>
              <a:rPr lang="en-US" altLang="zh-CN" dirty="0"/>
              <a:t>x</a:t>
            </a:r>
            <a:r>
              <a:rPr lang="zh-CN" altLang="en-US" dirty="0"/>
              <a:t>倍数</a:t>
            </a:r>
            <a:endParaRPr lang="en-US" altLang="zh-CN" dirty="0"/>
          </a:p>
          <a:p>
            <a:r>
              <a:rPr lang="zh-CN" altLang="en-US" dirty="0"/>
              <a:t>由于平衡树的复杂度是</a:t>
            </a:r>
            <a:r>
              <a:rPr lang="en-US" altLang="zh-CN" dirty="0"/>
              <a:t>O( </a:t>
            </a:r>
            <a:r>
              <a:rPr lang="en-US" altLang="zh-CN" dirty="0" err="1"/>
              <a:t>logn</a:t>
            </a:r>
            <a:r>
              <a:rPr lang="en-US" altLang="zh-CN" dirty="0"/>
              <a:t> + s )</a:t>
            </a:r>
            <a:r>
              <a:rPr lang="zh-CN" altLang="en-US" dirty="0"/>
              <a:t>（</a:t>
            </a:r>
            <a:r>
              <a:rPr lang="en-US" altLang="zh-CN" dirty="0"/>
              <a:t>s</a:t>
            </a:r>
            <a:r>
              <a:rPr lang="zh-CN" altLang="en-US" dirty="0"/>
              <a:t>是这个区间的点数）</a:t>
            </a:r>
            <a:endParaRPr lang="en-US" altLang="zh-CN" dirty="0"/>
          </a:p>
          <a:p>
            <a:r>
              <a:rPr lang="zh-CN" altLang="en-US" dirty="0"/>
              <a:t>所以总复杂度是</a:t>
            </a:r>
            <a:r>
              <a:rPr lang="en-US" altLang="zh-CN" dirty="0"/>
              <a:t>O( </a:t>
            </a:r>
            <a:r>
              <a:rPr lang="en-US" altLang="zh-CN" dirty="0" err="1"/>
              <a:t>nd</a:t>
            </a:r>
            <a:r>
              <a:rPr lang="en-US" altLang="zh-CN" dirty="0"/>
              <a:t>(n) + nlog^2n + </a:t>
            </a:r>
            <a:r>
              <a:rPr lang="en-US" altLang="zh-CN" dirty="0" err="1"/>
              <a:t>mlogn</a:t>
            </a:r>
            <a:r>
              <a:rPr lang="en-US" altLang="zh-CN" dirty="0"/>
              <a:t> )</a:t>
            </a:r>
            <a:endParaRPr lang="zh-CN" altLang="en-US" dirty="0"/>
          </a:p>
        </p:txBody>
      </p:sp>
    </p:spTree>
    <p:extLst>
      <p:ext uri="{BB962C8B-B14F-4D97-AF65-F5344CB8AC3E}">
        <p14:creationId xmlns:p14="http://schemas.microsoft.com/office/powerpoint/2010/main" val="885838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atinLnBrk="1"/>
            <a:r>
              <a:rPr lang="en-US" altLang="zh-CN" dirty="0"/>
              <a:t>Codeforces#250 D</a:t>
            </a:r>
          </a:p>
        </p:txBody>
      </p:sp>
      <p:sp>
        <p:nvSpPr>
          <p:cNvPr id="3" name="内容占位符 2"/>
          <p:cNvSpPr>
            <a:spLocks noGrp="1"/>
          </p:cNvSpPr>
          <p:nvPr>
            <p:ph idx="1"/>
          </p:nvPr>
        </p:nvSpPr>
        <p:spPr/>
        <p:txBody>
          <a:bodyPr/>
          <a:lstStyle/>
          <a:p>
            <a:r>
              <a:rPr lang="zh-CN" altLang="en-US" dirty="0"/>
              <a:t>单点修改</a:t>
            </a:r>
            <a:endParaRPr lang="en-US" altLang="zh-CN" dirty="0"/>
          </a:p>
          <a:p>
            <a:r>
              <a:rPr lang="zh-CN" altLang="en-US" dirty="0"/>
              <a:t>区间</a:t>
            </a:r>
            <a:r>
              <a:rPr lang="en-US" altLang="zh-CN" dirty="0"/>
              <a:t>mod p</a:t>
            </a:r>
          </a:p>
          <a:p>
            <a:r>
              <a:rPr lang="zh-CN" altLang="en-US" dirty="0"/>
              <a:t>区间和</a:t>
            </a:r>
          </a:p>
        </p:txBody>
      </p:sp>
    </p:spTree>
    <p:extLst>
      <p:ext uri="{BB962C8B-B14F-4D97-AF65-F5344CB8AC3E}">
        <p14:creationId xmlns:p14="http://schemas.microsoft.com/office/powerpoint/2010/main" val="1720205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a:t>If( x &gt;= p ) -&gt; x mod p &lt;= x – p -&gt; x mod p &lt;= x/2</a:t>
            </a:r>
          </a:p>
          <a:p>
            <a:r>
              <a:rPr lang="zh-CN" altLang="en-US" dirty="0"/>
              <a:t>所以每个数每次会减半，最多</a:t>
            </a:r>
            <a:r>
              <a:rPr lang="en-US" altLang="zh-CN" dirty="0" err="1"/>
              <a:t>logv</a:t>
            </a:r>
            <a:r>
              <a:rPr lang="zh-CN" altLang="en-US" dirty="0"/>
              <a:t>次之后就变成</a:t>
            </a:r>
            <a:r>
              <a:rPr lang="en-US" altLang="zh-CN" dirty="0"/>
              <a:t>0</a:t>
            </a:r>
            <a:r>
              <a:rPr lang="zh-CN" altLang="en-US" dirty="0"/>
              <a:t>了</a:t>
            </a:r>
            <a:endParaRPr lang="en-US" altLang="zh-CN" dirty="0"/>
          </a:p>
          <a:p>
            <a:r>
              <a:rPr lang="zh-CN" altLang="en-US" dirty="0"/>
              <a:t>线段树维护一个区间最大值，能减就减</a:t>
            </a:r>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lognlogv</a:t>
            </a:r>
            <a:r>
              <a:rPr lang="en-US" altLang="zh-CN" dirty="0"/>
              <a:t> )</a:t>
            </a:r>
            <a:endParaRPr lang="zh-CN" altLang="en-US" dirty="0"/>
          </a:p>
        </p:txBody>
      </p:sp>
    </p:spTree>
    <p:extLst>
      <p:ext uri="{BB962C8B-B14F-4D97-AF65-F5344CB8AC3E}">
        <p14:creationId xmlns:p14="http://schemas.microsoft.com/office/powerpoint/2010/main" val="1671373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 6315 Naive Operations</a:t>
            </a:r>
            <a:endParaRPr lang="zh-CN" altLang="en-US" dirty="0"/>
          </a:p>
        </p:txBody>
      </p:sp>
      <p:sp>
        <p:nvSpPr>
          <p:cNvPr id="3" name="内容占位符 2"/>
          <p:cNvSpPr>
            <a:spLocks noGrp="1"/>
          </p:cNvSpPr>
          <p:nvPr>
            <p:ph idx="1"/>
          </p:nvPr>
        </p:nvSpPr>
        <p:spPr/>
        <p:txBody>
          <a:bodyPr/>
          <a:lstStyle/>
          <a:p>
            <a:r>
              <a:rPr lang="zh-CN" altLang="en-US" dirty="0"/>
              <a:t>给两个序列</a:t>
            </a:r>
            <a:r>
              <a:rPr lang="en-US" altLang="zh-CN" dirty="0"/>
              <a:t>a</a:t>
            </a:r>
            <a:r>
              <a:rPr lang="zh-CN" altLang="en-US" dirty="0"/>
              <a:t>和</a:t>
            </a:r>
            <a:r>
              <a:rPr lang="en-US" altLang="zh-CN" dirty="0"/>
              <a:t>b</a:t>
            </a:r>
            <a:r>
              <a:rPr lang="zh-CN" altLang="en-US" dirty="0"/>
              <a:t>，</a:t>
            </a:r>
            <a:r>
              <a:rPr lang="en-US" altLang="zh-CN" dirty="0"/>
              <a:t>b</a:t>
            </a:r>
            <a:r>
              <a:rPr lang="zh-CN" altLang="en-US" dirty="0"/>
              <a:t>是排列</a:t>
            </a:r>
            <a:endParaRPr lang="en-US" altLang="zh-CN" dirty="0"/>
          </a:p>
          <a:p>
            <a:r>
              <a:rPr lang="en-US" altLang="zh-CN" dirty="0"/>
              <a:t>1.a</a:t>
            </a:r>
            <a:r>
              <a:rPr lang="zh-CN" altLang="en-US" dirty="0"/>
              <a:t>区间加</a:t>
            </a:r>
            <a:r>
              <a:rPr lang="en-US" altLang="zh-CN" dirty="0"/>
              <a:t>1</a:t>
            </a:r>
          </a:p>
          <a:p>
            <a:r>
              <a:rPr lang="en-US" altLang="zh-CN" dirty="0"/>
              <a:t>2.</a:t>
            </a:r>
            <a:r>
              <a:rPr lang="zh-CN" altLang="en-US" dirty="0"/>
              <a:t>求区间内所有</a:t>
            </a:r>
            <a:r>
              <a:rPr lang="en-US" altLang="zh-CN" dirty="0"/>
              <a:t>[</a:t>
            </a:r>
            <a:r>
              <a:rPr lang="en-US" altLang="zh-CN" dirty="0" err="1"/>
              <a:t>ai</a:t>
            </a:r>
            <a:r>
              <a:rPr lang="en-US" altLang="zh-CN" dirty="0"/>
              <a:t>/bi]</a:t>
            </a:r>
            <a:r>
              <a:rPr lang="zh-CN" altLang="en-US" dirty="0"/>
              <a:t>的和</a:t>
            </a:r>
          </a:p>
        </p:txBody>
      </p:sp>
    </p:spTree>
    <p:extLst>
      <p:ext uri="{BB962C8B-B14F-4D97-AF65-F5344CB8AC3E}">
        <p14:creationId xmlns:p14="http://schemas.microsoft.com/office/powerpoint/2010/main" val="3801655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假设进行了</a:t>
            </a:r>
            <a:r>
              <a:rPr lang="en-US" altLang="zh-CN" dirty="0"/>
              <a:t>n</a:t>
            </a:r>
            <a:r>
              <a:rPr lang="zh-CN" altLang="en-US" dirty="0"/>
              <a:t>次全局加</a:t>
            </a:r>
            <a:endParaRPr lang="en-US" altLang="zh-CN" dirty="0"/>
          </a:p>
          <a:p>
            <a:r>
              <a:rPr lang="zh-CN" altLang="en-US" dirty="0"/>
              <a:t>发现全局的和是</a:t>
            </a:r>
            <a:r>
              <a:rPr lang="en-US" altLang="zh-CN" dirty="0"/>
              <a:t>sigma( n/1 + n/2 + … + n/n ) = O( </a:t>
            </a:r>
            <a:r>
              <a:rPr lang="en-US" altLang="zh-CN" dirty="0" err="1"/>
              <a:t>logn</a:t>
            </a:r>
            <a:r>
              <a:rPr lang="en-US" altLang="zh-CN" dirty="0"/>
              <a:t> )</a:t>
            </a:r>
          </a:p>
          <a:p>
            <a:r>
              <a:rPr lang="zh-CN" altLang="en-US" dirty="0"/>
              <a:t>用树状数组维护答案序列</a:t>
            </a:r>
            <a:endParaRPr lang="en-US" altLang="zh-CN" dirty="0"/>
          </a:p>
          <a:p>
            <a:r>
              <a:rPr lang="zh-CN" altLang="en-US" dirty="0"/>
              <a:t>于是每次如果有一个点的答案发生变化，就在一个点位置</a:t>
            </a:r>
            <a:r>
              <a:rPr lang="en-US" altLang="zh-CN" dirty="0"/>
              <a:t>+1</a:t>
            </a:r>
            <a:r>
              <a:rPr lang="zh-CN" altLang="en-US" dirty="0"/>
              <a:t>即可</a:t>
            </a:r>
            <a:endParaRPr lang="en-US" altLang="zh-CN" dirty="0"/>
          </a:p>
          <a:p>
            <a:r>
              <a:rPr lang="zh-CN" altLang="en-US" dirty="0"/>
              <a:t>总复杂度</a:t>
            </a:r>
            <a:r>
              <a:rPr lang="en-US" altLang="zh-CN" dirty="0"/>
              <a:t>O( mlog^2n )</a:t>
            </a:r>
            <a:endParaRPr lang="zh-CN" altLang="en-US" dirty="0"/>
          </a:p>
        </p:txBody>
      </p:sp>
    </p:spTree>
    <p:extLst>
      <p:ext uri="{BB962C8B-B14F-4D97-AF65-F5344CB8AC3E}">
        <p14:creationId xmlns:p14="http://schemas.microsoft.com/office/powerpoint/2010/main" val="3957772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UOJ228. </a:t>
            </a:r>
            <a:r>
              <a:rPr lang="zh-CN" altLang="en-US" dirty="0"/>
              <a:t>基础数据结构练习题</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28650" y="2226468"/>
            <a:ext cx="6382471" cy="1356091"/>
          </a:xfrm>
          <a:prstGeom prst="rect">
            <a:avLst/>
          </a:prstGeom>
        </p:spPr>
      </p:pic>
    </p:spTree>
    <p:extLst>
      <p:ext uri="{BB962C8B-B14F-4D97-AF65-F5344CB8AC3E}">
        <p14:creationId xmlns:p14="http://schemas.microsoft.com/office/powerpoint/2010/main" val="376229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en-US" altLang="zh-CN" sz="2800" dirty="0" err="1"/>
              <a:t>Treap</a:t>
            </a:r>
            <a:r>
              <a:rPr lang="zh-CN" altLang="en-US" sz="2800" dirty="0"/>
              <a:t>维护权值的时候一般会把相同的权值放在同一个节点上</a:t>
            </a:r>
            <a:endParaRPr lang="en-US" altLang="zh-CN" sz="2800" dirty="0"/>
          </a:p>
          <a:p>
            <a:r>
              <a:rPr lang="zh-CN" altLang="en-US" sz="2800" dirty="0"/>
              <a:t>所以一个</a:t>
            </a:r>
            <a:r>
              <a:rPr lang="en-US" altLang="zh-CN" sz="2800" dirty="0" err="1"/>
              <a:t>treap</a:t>
            </a:r>
            <a:r>
              <a:rPr lang="zh-CN" altLang="en-US" sz="2800" dirty="0"/>
              <a:t>节点需要维护以下信息：</a:t>
            </a:r>
            <a:endParaRPr lang="en-US" altLang="zh-CN" sz="2800" dirty="0"/>
          </a:p>
          <a:p>
            <a:r>
              <a:rPr lang="zh-CN" altLang="en-US" sz="2800" dirty="0"/>
              <a:t>左右儿子</a:t>
            </a:r>
            <a:endParaRPr lang="en-US" altLang="zh-CN" sz="2800" dirty="0"/>
          </a:p>
          <a:p>
            <a:r>
              <a:rPr lang="zh-CN" altLang="en-US" sz="2800" dirty="0"/>
              <a:t>关键字</a:t>
            </a:r>
            <a:endParaRPr lang="en-US" altLang="zh-CN" sz="2800" dirty="0"/>
          </a:p>
          <a:p>
            <a:r>
              <a:rPr lang="zh-CN" altLang="en-US" sz="2800" dirty="0"/>
              <a:t>关键字出现次数</a:t>
            </a:r>
            <a:endParaRPr lang="en-US" altLang="zh-CN" sz="2800" dirty="0"/>
          </a:p>
          <a:p>
            <a:r>
              <a:rPr lang="zh-CN" altLang="en-US" sz="2800" dirty="0"/>
              <a:t>堆随机值</a:t>
            </a:r>
            <a:endParaRPr lang="en-US" altLang="zh-CN" sz="2800" dirty="0"/>
          </a:p>
          <a:p>
            <a:r>
              <a:rPr lang="zh-CN" altLang="en-US" sz="2800" dirty="0"/>
              <a:t>节点大小（即子树大小）</a:t>
            </a:r>
            <a:endParaRPr lang="en-US" altLang="zh-CN" sz="2800" dirty="0"/>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err="1"/>
              <a:t>sqrt</a:t>
            </a:r>
            <a:r>
              <a:rPr lang="zh-CN" altLang="en-US" dirty="0"/>
              <a:t>这个操作肯定是一个均摊，因为下降很快</a:t>
            </a:r>
            <a:endParaRPr lang="en-US" altLang="zh-CN" dirty="0"/>
          </a:p>
          <a:p>
            <a:r>
              <a:rPr lang="zh-CN" altLang="en-US" dirty="0"/>
              <a:t>但是有区间加，怎么办呢</a:t>
            </a:r>
            <a:endParaRPr lang="en-US" altLang="zh-CN" dirty="0"/>
          </a:p>
          <a:p>
            <a:r>
              <a:rPr lang="zh-CN" altLang="en-US" dirty="0"/>
              <a:t>想一想感觉可以维护值相同的连续段试试？</a:t>
            </a:r>
          </a:p>
        </p:txBody>
      </p:sp>
    </p:spTree>
    <p:extLst>
      <p:ext uri="{BB962C8B-B14F-4D97-AF65-F5344CB8AC3E}">
        <p14:creationId xmlns:p14="http://schemas.microsoft.com/office/powerpoint/2010/main" val="4266494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然后就</a:t>
            </a:r>
            <a:r>
              <a:rPr lang="en-US" altLang="zh-CN" dirty="0"/>
              <a:t>TLE</a:t>
            </a:r>
            <a:r>
              <a:rPr lang="zh-CN" altLang="en-US" dirty="0"/>
              <a:t>了</a:t>
            </a:r>
            <a:endParaRPr lang="en-US" altLang="zh-CN" dirty="0"/>
          </a:p>
          <a:p>
            <a:r>
              <a:rPr lang="zh-CN" altLang="en-US" dirty="0"/>
              <a:t>发现会被奇怪的数据卡</a:t>
            </a:r>
            <a:endParaRPr lang="en-US" altLang="zh-CN" dirty="0"/>
          </a:p>
          <a:p>
            <a:r>
              <a:rPr lang="zh-CN" altLang="en-US" dirty="0"/>
              <a:t>比如</a:t>
            </a:r>
            <a:r>
              <a:rPr lang="en-US" altLang="zh-CN" dirty="0"/>
              <a:t>3 4 3 4 3 4</a:t>
            </a:r>
          </a:p>
          <a:p>
            <a:r>
              <a:rPr lang="zh-CN" altLang="en-US" dirty="0"/>
              <a:t>开</a:t>
            </a:r>
            <a:r>
              <a:rPr lang="en-US" altLang="zh-CN" dirty="0" err="1"/>
              <a:t>sqrt</a:t>
            </a:r>
            <a:r>
              <a:rPr lang="zh-CN" altLang="en-US" dirty="0"/>
              <a:t>后变成</a:t>
            </a:r>
            <a:r>
              <a:rPr lang="en-US" altLang="zh-CN" dirty="0"/>
              <a:t>1 2 1 2 1 2</a:t>
            </a:r>
          </a:p>
          <a:p>
            <a:r>
              <a:rPr lang="zh-CN" altLang="en-US" dirty="0"/>
              <a:t>然后加</a:t>
            </a:r>
            <a:r>
              <a:rPr lang="en-US" altLang="zh-CN" dirty="0"/>
              <a:t>2</a:t>
            </a:r>
            <a:r>
              <a:rPr lang="zh-CN" altLang="en-US" dirty="0"/>
              <a:t>又变成</a:t>
            </a:r>
            <a:r>
              <a:rPr lang="en-US" altLang="zh-CN" dirty="0"/>
              <a:t>3 4 3 4 3 4</a:t>
            </a:r>
          </a:p>
          <a:p>
            <a:r>
              <a:rPr lang="en-US" altLang="zh-CN" dirty="0"/>
              <a:t>Oh no</a:t>
            </a:r>
            <a:r>
              <a:rPr lang="zh-CN" altLang="en-US" dirty="0"/>
              <a:t>！</a:t>
            </a:r>
          </a:p>
        </p:txBody>
      </p:sp>
    </p:spTree>
    <p:extLst>
      <p:ext uri="{BB962C8B-B14F-4D97-AF65-F5344CB8AC3E}">
        <p14:creationId xmlns:p14="http://schemas.microsoft.com/office/powerpoint/2010/main" val="1229586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发现这种情况仅当</a:t>
            </a:r>
            <a:r>
              <a:rPr lang="en-US" altLang="zh-CN" dirty="0"/>
              <a:t>a=b-1</a:t>
            </a:r>
            <a:r>
              <a:rPr lang="zh-CN" altLang="en-US" dirty="0"/>
              <a:t>且</a:t>
            </a:r>
            <a:r>
              <a:rPr lang="en-US" altLang="zh-CN" dirty="0"/>
              <a:t>b</a:t>
            </a:r>
            <a:r>
              <a:rPr lang="zh-CN" altLang="en-US" dirty="0"/>
              <a:t>是完全平方数的时候会出现</a:t>
            </a:r>
            <a:endParaRPr lang="en-US" altLang="zh-CN" dirty="0"/>
          </a:p>
          <a:p>
            <a:r>
              <a:rPr lang="zh-CN" altLang="en-US" dirty="0"/>
              <a:t>于是想办法维护一下区间极差就可以判掉这种情况</a:t>
            </a:r>
            <a:endParaRPr lang="en-US" altLang="zh-CN" dirty="0"/>
          </a:p>
          <a:p>
            <a:r>
              <a:rPr lang="zh-CN" altLang="en-US" dirty="0"/>
              <a:t>由于取</a:t>
            </a:r>
            <a:r>
              <a:rPr lang="en-US" altLang="zh-CN" dirty="0" err="1"/>
              <a:t>sqrt</a:t>
            </a:r>
            <a:r>
              <a:rPr lang="zh-CN" altLang="en-US" dirty="0"/>
              <a:t>的次数是</a:t>
            </a:r>
            <a:r>
              <a:rPr lang="en-US" altLang="zh-CN" dirty="0"/>
              <a:t>O( </a:t>
            </a:r>
            <a:r>
              <a:rPr lang="en-US" altLang="zh-CN" dirty="0" err="1"/>
              <a:t>loglogv</a:t>
            </a:r>
            <a:r>
              <a:rPr lang="en-US" altLang="zh-CN" dirty="0"/>
              <a:t> )</a:t>
            </a:r>
            <a:r>
              <a:rPr lang="zh-CN" altLang="en-US" dirty="0"/>
              <a:t>的</a:t>
            </a:r>
            <a:endParaRPr lang="en-US" altLang="zh-CN" dirty="0"/>
          </a:p>
          <a:p>
            <a:r>
              <a:rPr lang="zh-CN" altLang="en-US" dirty="0"/>
              <a:t>所以总复杂度是</a:t>
            </a:r>
            <a:r>
              <a:rPr lang="en-US" altLang="zh-CN" dirty="0"/>
              <a:t>O( (</a:t>
            </a:r>
            <a:r>
              <a:rPr lang="en-US" altLang="zh-CN" dirty="0" err="1"/>
              <a:t>n+m</a:t>
            </a:r>
            <a:r>
              <a:rPr lang="en-US" altLang="zh-CN" dirty="0"/>
              <a:t>)</a:t>
            </a:r>
            <a:r>
              <a:rPr lang="en-US" altLang="zh-CN" dirty="0" err="1"/>
              <a:t>lognloglogv</a:t>
            </a:r>
            <a:r>
              <a:rPr lang="en-US" altLang="zh-CN" dirty="0"/>
              <a:t> )</a:t>
            </a:r>
            <a:endParaRPr lang="zh-CN" altLang="en-US" dirty="0"/>
          </a:p>
        </p:txBody>
      </p:sp>
    </p:spTree>
    <p:extLst>
      <p:ext uri="{BB962C8B-B14F-4D97-AF65-F5344CB8AC3E}">
        <p14:creationId xmlns:p14="http://schemas.microsoft.com/office/powerpoint/2010/main" val="985167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Luogu3747 [</a:t>
            </a:r>
            <a:r>
              <a:rPr lang="zh-CN" altLang="en-US" dirty="0"/>
              <a:t>六省联考</a:t>
            </a:r>
            <a:r>
              <a:rPr lang="en-US" altLang="zh-CN" dirty="0"/>
              <a:t>2017]</a:t>
            </a:r>
            <a:r>
              <a:rPr lang="zh-CN" altLang="en-US" dirty="0"/>
              <a:t>相逢是问候</a:t>
            </a:r>
          </a:p>
        </p:txBody>
      </p:sp>
      <p:pic>
        <p:nvPicPr>
          <p:cNvPr id="4" name="内容占位符 3"/>
          <p:cNvPicPr>
            <a:picLocks noGrp="1" noChangeAspect="1"/>
          </p:cNvPicPr>
          <p:nvPr>
            <p:ph idx="1"/>
          </p:nvPr>
        </p:nvPicPr>
        <p:blipFill>
          <a:blip r:embed="rId2"/>
          <a:stretch>
            <a:fillRect/>
          </a:stretch>
        </p:blipFill>
        <p:spPr>
          <a:xfrm>
            <a:off x="82456" y="1844824"/>
            <a:ext cx="8975626" cy="4608512"/>
          </a:xfrm>
          <a:prstGeom prst="rect">
            <a:avLst/>
          </a:prstGeom>
        </p:spPr>
      </p:pic>
    </p:spTree>
    <p:extLst>
      <p:ext uri="{BB962C8B-B14F-4D97-AF65-F5344CB8AC3E}">
        <p14:creationId xmlns:p14="http://schemas.microsoft.com/office/powerpoint/2010/main" val="2044209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a:t>由欧</a:t>
            </a:r>
            <a:r>
              <a:rPr lang="zh-CN" altLang="en-US" dirty="0"/>
              <a:t>拉定理，每个数最多变换</a:t>
            </a:r>
            <a:r>
              <a:rPr lang="en-US" altLang="zh-CN" dirty="0"/>
              <a:t>O( </a:t>
            </a:r>
            <a:r>
              <a:rPr lang="en-US" altLang="zh-CN" dirty="0" err="1"/>
              <a:t>logv</a:t>
            </a:r>
            <a:r>
              <a:rPr lang="en-US" altLang="zh-CN" dirty="0"/>
              <a:t> )</a:t>
            </a:r>
            <a:r>
              <a:rPr lang="zh-CN" altLang="en-US" dirty="0"/>
              <a:t>次</a:t>
            </a:r>
            <a:endParaRPr lang="en-US" altLang="zh-CN" dirty="0"/>
          </a:p>
          <a:p>
            <a:r>
              <a:rPr lang="zh-CN" altLang="en-US" dirty="0"/>
              <a:t>于是暴力即可</a:t>
            </a:r>
            <a:endParaRPr lang="en-US" altLang="zh-CN" dirty="0"/>
          </a:p>
          <a:p>
            <a:r>
              <a:rPr lang="zh-CN" altLang="en-US" dirty="0"/>
              <a:t>总复杂度</a:t>
            </a:r>
            <a:r>
              <a:rPr lang="en-US" altLang="zh-CN" dirty="0"/>
              <a:t>O( (</a:t>
            </a:r>
            <a:r>
              <a:rPr lang="en-US" altLang="zh-CN" dirty="0" err="1"/>
              <a:t>n+m</a:t>
            </a:r>
            <a:r>
              <a:rPr lang="en-US" altLang="zh-CN" dirty="0"/>
              <a:t>)lognlog^2v )</a:t>
            </a:r>
            <a:r>
              <a:rPr lang="zh-CN" altLang="en-US" dirty="0"/>
              <a:t>或</a:t>
            </a:r>
            <a:r>
              <a:rPr lang="en-US" altLang="zh-CN" dirty="0"/>
              <a:t>O( (</a:t>
            </a:r>
            <a:r>
              <a:rPr lang="en-US" altLang="zh-CN" dirty="0" err="1"/>
              <a:t>n+m</a:t>
            </a:r>
            <a:r>
              <a:rPr lang="en-US" altLang="zh-CN" dirty="0"/>
              <a:t>)</a:t>
            </a:r>
            <a:r>
              <a:rPr lang="en-US" altLang="zh-CN" dirty="0" err="1"/>
              <a:t>lognlogv</a:t>
            </a:r>
            <a:r>
              <a:rPr lang="en-US" altLang="zh-CN" dirty="0"/>
              <a:t> + </a:t>
            </a:r>
            <a:r>
              <a:rPr lang="en-US" altLang="zh-CN" dirty="0" err="1"/>
              <a:t>sqrt</a:t>
            </a:r>
            <a:r>
              <a:rPr lang="en-US" altLang="zh-CN" dirty="0"/>
              <a:t>(v) )</a:t>
            </a:r>
            <a:endParaRPr lang="zh-CN" altLang="en-US" dirty="0"/>
          </a:p>
        </p:txBody>
      </p:sp>
    </p:spTree>
    <p:extLst>
      <p:ext uri="{BB962C8B-B14F-4D97-AF65-F5344CB8AC3E}">
        <p14:creationId xmlns:p14="http://schemas.microsoft.com/office/powerpoint/2010/main" val="374037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00D5E-49FE-4834-A109-55E17A6020B4}"/>
              </a:ext>
            </a:extLst>
          </p:cNvPr>
          <p:cNvSpPr>
            <a:spLocks noGrp="1"/>
          </p:cNvSpPr>
          <p:nvPr>
            <p:ph type="title"/>
          </p:nvPr>
        </p:nvSpPr>
        <p:spPr/>
        <p:txBody>
          <a:bodyPr>
            <a:normAutofit fontScale="90000"/>
          </a:bodyPr>
          <a:lstStyle/>
          <a:p>
            <a:r>
              <a:rPr lang="en-US" altLang="zh-CN" dirty="0">
                <a:solidFill>
                  <a:srgbClr val="FF0000"/>
                </a:solidFill>
              </a:rPr>
              <a:t>(</a:t>
            </a:r>
            <a:r>
              <a:rPr lang="zh-CN" altLang="en-US" dirty="0">
                <a:solidFill>
                  <a:srgbClr val="FF0000"/>
                </a:solidFill>
              </a:rPr>
              <a:t>习题</a:t>
            </a:r>
            <a:r>
              <a:rPr lang="en-US" altLang="zh-CN" dirty="0">
                <a:solidFill>
                  <a:srgbClr val="FF0000"/>
                </a:solidFill>
              </a:rPr>
              <a:t>)</a:t>
            </a:r>
            <a:r>
              <a:rPr lang="en-US" altLang="zh-CN" dirty="0"/>
              <a:t>[Ynoi2014]</a:t>
            </a:r>
            <a:r>
              <a:rPr lang="ja-JP" altLang="en-US" dirty="0"/>
              <a:t>誰も彼もが、正義の名のもとに</a:t>
            </a:r>
            <a:endParaRPr lang="zh-CN" altLang="en-US" dirty="0"/>
          </a:p>
        </p:txBody>
      </p:sp>
      <p:pic>
        <p:nvPicPr>
          <p:cNvPr id="7" name="内容占位符 6">
            <a:extLst>
              <a:ext uri="{FF2B5EF4-FFF2-40B4-BE49-F238E27FC236}">
                <a16:creationId xmlns:a16="http://schemas.microsoft.com/office/drawing/2014/main" id="{5A71A09E-7A41-4C4A-920B-5C7E87C668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587" y="2491581"/>
            <a:ext cx="8124825" cy="2743200"/>
          </a:xfrm>
        </p:spPr>
      </p:pic>
    </p:spTree>
    <p:extLst>
      <p:ext uri="{BB962C8B-B14F-4D97-AF65-F5344CB8AC3E}">
        <p14:creationId xmlns:p14="http://schemas.microsoft.com/office/powerpoint/2010/main" val="2964823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3CD99-01CF-43C2-AD20-44EDD5226D1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1DCD936-2700-4065-AB70-3F83580C38ED}"/>
              </a:ext>
            </a:extLst>
          </p:cNvPr>
          <p:cNvSpPr>
            <a:spLocks noGrp="1"/>
          </p:cNvSpPr>
          <p:nvPr>
            <p:ph idx="1"/>
          </p:nvPr>
        </p:nvSpPr>
        <p:spPr/>
        <p:txBody>
          <a:bodyPr/>
          <a:lstStyle/>
          <a:p>
            <a:r>
              <a:rPr lang="zh-CN" altLang="en-US" dirty="0"/>
              <a:t>考虑用平衡树维护序列，将一段连续的同色极长段缩为一个点</a:t>
            </a:r>
          </a:p>
          <a:p>
            <a:r>
              <a:rPr lang="zh-CN" altLang="en-US" dirty="0"/>
              <a:t>发现操作具有对称性，本质上只有</a:t>
            </a:r>
          </a:p>
          <a:p>
            <a:r>
              <a:rPr lang="zh-CN" altLang="en-US" dirty="0"/>
              <a:t>区间染色为</a:t>
            </a:r>
            <a:r>
              <a:rPr lang="en-US" altLang="zh-CN" dirty="0"/>
              <a:t>0/1</a:t>
            </a:r>
          </a:p>
          <a:p>
            <a:r>
              <a:rPr lang="zh-CN" altLang="en-US" dirty="0"/>
              <a:t>区间每个数</a:t>
            </a:r>
            <a:r>
              <a:rPr lang="en-US" altLang="zh-CN" dirty="0"/>
              <a:t>or/and</a:t>
            </a:r>
            <a:r>
              <a:rPr lang="zh-CN" altLang="en-US" dirty="0"/>
              <a:t>上左</a:t>
            </a:r>
            <a:r>
              <a:rPr lang="en-US" altLang="zh-CN" dirty="0"/>
              <a:t>/</a:t>
            </a:r>
            <a:r>
              <a:rPr lang="zh-CN" altLang="en-US" dirty="0"/>
              <a:t>右</a:t>
            </a:r>
          </a:p>
          <a:p>
            <a:r>
              <a:rPr lang="zh-CN" altLang="en-US" dirty="0"/>
              <a:t>区间和</a:t>
            </a:r>
          </a:p>
          <a:p>
            <a:r>
              <a:rPr lang="zh-CN" altLang="en-US" dirty="0"/>
              <a:t>这三种操作</a:t>
            </a:r>
          </a:p>
        </p:txBody>
      </p:sp>
    </p:spTree>
    <p:extLst>
      <p:ext uri="{BB962C8B-B14F-4D97-AF65-F5344CB8AC3E}">
        <p14:creationId xmlns:p14="http://schemas.microsoft.com/office/powerpoint/2010/main" val="1527499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384EA-B83F-4F0C-8D69-3DA688FA234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31E04CA-82AA-4C17-8843-8B5F18231465}"/>
              </a:ext>
            </a:extLst>
          </p:cNvPr>
          <p:cNvSpPr>
            <a:spLocks noGrp="1"/>
          </p:cNvSpPr>
          <p:nvPr>
            <p:ph idx="1"/>
          </p:nvPr>
        </p:nvSpPr>
        <p:spPr/>
        <p:txBody>
          <a:bodyPr>
            <a:normAutofit fontScale="92500" lnSpcReduction="10000"/>
          </a:bodyPr>
          <a:lstStyle/>
          <a:p>
            <a:r>
              <a:rPr lang="zh-CN" altLang="en-US" dirty="0"/>
              <a:t>发现第二种操作其实就是让区间中</a:t>
            </a:r>
            <a:r>
              <a:rPr lang="en-US" altLang="zh-CN" dirty="0"/>
              <a:t>0/1</a:t>
            </a:r>
            <a:r>
              <a:rPr lang="zh-CN" altLang="en-US" dirty="0"/>
              <a:t>的同色极长段各自向左</a:t>
            </a:r>
            <a:r>
              <a:rPr lang="en-US" altLang="zh-CN" dirty="0"/>
              <a:t>/</a:t>
            </a:r>
            <a:r>
              <a:rPr lang="zh-CN" altLang="en-US" dirty="0"/>
              <a:t>右扩散一格的位置</a:t>
            </a:r>
          </a:p>
          <a:p>
            <a:r>
              <a:rPr lang="zh-CN" altLang="en-US" dirty="0"/>
              <a:t>我们修改的时候不修改这个给定的区间，而是让区间两端点根据操作种类和所在的同色极长段的颜色进行调整，具体来说就是检查一下是否包含这个同色极长段，然后调节我们这次修改的区间的位置</a:t>
            </a:r>
          </a:p>
          <a:p>
            <a:r>
              <a:rPr lang="zh-CN" altLang="en-US" dirty="0"/>
              <a:t>然后问题便转化为，每次区间中</a:t>
            </a:r>
            <a:r>
              <a:rPr lang="en-US" altLang="zh-CN" dirty="0"/>
              <a:t>0/1</a:t>
            </a:r>
            <a:r>
              <a:rPr lang="zh-CN" altLang="en-US" dirty="0"/>
              <a:t>的同色极长段各自变大</a:t>
            </a:r>
            <a:r>
              <a:rPr lang="en-US" altLang="zh-CN" dirty="0"/>
              <a:t>1</a:t>
            </a:r>
            <a:r>
              <a:rPr lang="zh-CN" altLang="en-US" dirty="0"/>
              <a:t>或者缩小</a:t>
            </a:r>
            <a:r>
              <a:rPr lang="en-US" altLang="zh-CN" dirty="0"/>
              <a:t>1</a:t>
            </a:r>
            <a:r>
              <a:rPr lang="zh-CN" altLang="en-US" dirty="0"/>
              <a:t>，这个可以通过在缩点平衡树结构上打标记来实现</a:t>
            </a:r>
          </a:p>
          <a:p>
            <a:endParaRPr lang="zh-CN" altLang="en-US" dirty="0"/>
          </a:p>
        </p:txBody>
      </p:sp>
    </p:spTree>
    <p:extLst>
      <p:ext uri="{BB962C8B-B14F-4D97-AF65-F5344CB8AC3E}">
        <p14:creationId xmlns:p14="http://schemas.microsoft.com/office/powerpoint/2010/main" val="1842596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8FFE3-714B-4628-9298-1FC68C3ADC3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3F7B63B-B19F-4505-ABB6-D36DD65C27F1}"/>
              </a:ext>
            </a:extLst>
          </p:cNvPr>
          <p:cNvSpPr>
            <a:spLocks noGrp="1"/>
          </p:cNvSpPr>
          <p:nvPr>
            <p:ph idx="1"/>
          </p:nvPr>
        </p:nvSpPr>
        <p:spPr/>
        <p:txBody>
          <a:bodyPr>
            <a:normAutofit lnSpcReduction="10000"/>
          </a:bodyPr>
          <a:lstStyle/>
          <a:p>
            <a:r>
              <a:rPr lang="zh-CN" altLang="en-US" dirty="0"/>
              <a:t>因为有可能一个同色极长段在缩了之后变成</a:t>
            </a:r>
            <a:r>
              <a:rPr lang="en-US" altLang="zh-CN" dirty="0"/>
              <a:t>0</a:t>
            </a:r>
            <a:r>
              <a:rPr lang="zh-CN" altLang="en-US" dirty="0"/>
              <a:t>，所以我们需要维护一下区间内最小的同色极长段长度，如果是</a:t>
            </a:r>
            <a:r>
              <a:rPr lang="en-US" altLang="zh-CN" dirty="0"/>
              <a:t>0</a:t>
            </a:r>
            <a:r>
              <a:rPr lang="zh-CN" altLang="en-US" dirty="0"/>
              <a:t>则暴力将其删去，同时合并两边的段</a:t>
            </a:r>
          </a:p>
          <a:p>
            <a:r>
              <a:rPr lang="zh-CN" altLang="en-US" dirty="0"/>
              <a:t>可以发现每次修改只会增加</a:t>
            </a:r>
            <a:r>
              <a:rPr lang="en-US" altLang="zh-CN" dirty="0"/>
              <a:t>O(1)</a:t>
            </a:r>
            <a:r>
              <a:rPr lang="zh-CN" altLang="en-US" dirty="0"/>
              <a:t>个同色极长段，每次删除可以花</a:t>
            </a:r>
            <a:r>
              <a:rPr lang="en-US" altLang="zh-CN" dirty="0"/>
              <a:t>O(</a:t>
            </a:r>
            <a:r>
              <a:rPr lang="en-US" altLang="zh-CN" dirty="0" err="1"/>
              <a:t>logn</a:t>
            </a:r>
            <a:r>
              <a:rPr lang="en-US" altLang="zh-CN" dirty="0"/>
              <a:t>) </a:t>
            </a:r>
            <a:r>
              <a:rPr lang="zh-CN" altLang="en-US" dirty="0"/>
              <a:t>的代价减少一个同色极长段</a:t>
            </a:r>
          </a:p>
          <a:p>
            <a:r>
              <a:rPr lang="zh-CN" altLang="en-US" dirty="0"/>
              <a:t>总时间复杂度</a:t>
            </a:r>
            <a:r>
              <a:rPr lang="en-US" altLang="zh-CN" dirty="0"/>
              <a:t>O((</a:t>
            </a:r>
            <a:r>
              <a:rPr lang="en-US" altLang="zh-CN" dirty="0" err="1"/>
              <a:t>n+m</a:t>
            </a:r>
            <a:r>
              <a:rPr lang="en-US" altLang="zh-CN" dirty="0"/>
              <a:t>)</a:t>
            </a:r>
            <a:r>
              <a:rPr lang="en-US" altLang="zh-CN" dirty="0" err="1"/>
              <a:t>logn</a:t>
            </a:r>
            <a:r>
              <a:rPr lang="en-US" altLang="zh-CN" dirty="0"/>
              <a:t>) </a:t>
            </a:r>
            <a:r>
              <a:rPr lang="zh-CN" altLang="en-US" dirty="0"/>
              <a:t>，空间复杂度</a:t>
            </a:r>
            <a:r>
              <a:rPr lang="en-US" altLang="zh-CN" dirty="0"/>
              <a:t>O(n)</a:t>
            </a:r>
            <a:endParaRPr lang="zh-CN" altLang="en-US" dirty="0"/>
          </a:p>
        </p:txBody>
      </p:sp>
    </p:spTree>
    <p:extLst>
      <p:ext uri="{BB962C8B-B14F-4D97-AF65-F5344CB8AC3E}">
        <p14:creationId xmlns:p14="http://schemas.microsoft.com/office/powerpoint/2010/main" val="26924990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在有类区间染色操作，以及保证数据随机的情况下</a:t>
            </a:r>
            <a:endParaRPr lang="en-US" altLang="zh-CN" dirty="0"/>
          </a:p>
          <a:p>
            <a:r>
              <a:rPr lang="zh-CN" altLang="en-US" dirty="0"/>
              <a:t>可以用一个平衡树维护颜色连续段的暴力来解决</a:t>
            </a:r>
            <a:endParaRPr lang="en-US" altLang="zh-CN" dirty="0"/>
          </a:p>
          <a:p>
            <a:r>
              <a:rPr lang="zh-CN" altLang="en-US" dirty="0"/>
              <a:t>复杂度期望</a:t>
            </a:r>
            <a:r>
              <a:rPr lang="en-US" altLang="zh-CN" dirty="0"/>
              <a:t>O( (</a:t>
            </a:r>
            <a:r>
              <a:rPr lang="en-US" altLang="zh-CN" dirty="0" err="1"/>
              <a:t>n+m</a:t>
            </a:r>
            <a:r>
              <a:rPr lang="en-US" altLang="zh-CN" dirty="0"/>
              <a:t>) </a:t>
            </a:r>
            <a:r>
              <a:rPr lang="en-US" altLang="zh-CN" dirty="0" err="1"/>
              <a:t>logn</a:t>
            </a:r>
            <a:r>
              <a:rPr lang="en-US" altLang="zh-CN" dirty="0"/>
              <a:t> )</a:t>
            </a:r>
          </a:p>
          <a:p>
            <a:r>
              <a:rPr lang="zh-CN" altLang="en-US" dirty="0"/>
              <a:t>可能是</a:t>
            </a:r>
            <a:r>
              <a:rPr lang="en-US" altLang="zh-CN" dirty="0"/>
              <a:t>O( (</a:t>
            </a:r>
            <a:r>
              <a:rPr lang="en-US" altLang="zh-CN" dirty="0" err="1"/>
              <a:t>n+m</a:t>
            </a:r>
            <a:r>
              <a:rPr lang="en-US" altLang="zh-CN" dirty="0"/>
              <a:t>)</a:t>
            </a:r>
            <a:r>
              <a:rPr lang="en-US" altLang="zh-CN" dirty="0" err="1"/>
              <a:t>loglogn</a:t>
            </a:r>
            <a:r>
              <a:rPr lang="en-US" altLang="zh-CN" dirty="0"/>
              <a:t> )</a:t>
            </a:r>
            <a:r>
              <a:rPr lang="zh-CN" altLang="en-US" dirty="0"/>
              <a:t>（不会证）</a:t>
            </a:r>
          </a:p>
        </p:txBody>
      </p:sp>
    </p:spTree>
    <p:extLst>
      <p:ext uri="{BB962C8B-B14F-4D97-AF65-F5344CB8AC3E}">
        <p14:creationId xmlns:p14="http://schemas.microsoft.com/office/powerpoint/2010/main" val="33982996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22795</Words>
  <Application>Microsoft Office PowerPoint</Application>
  <PresentationFormat>全屏显示(4:3)</PresentationFormat>
  <Paragraphs>1908</Paragraphs>
  <Slides>405</Slides>
  <Notes>3</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405</vt:i4>
      </vt:variant>
    </vt:vector>
  </HeadingPairs>
  <TitlesOfParts>
    <vt:vector size="411" baseType="lpstr">
      <vt:lpstr>宋体</vt:lpstr>
      <vt:lpstr>Arial</vt:lpstr>
      <vt:lpstr>Calibri</vt:lpstr>
      <vt:lpstr>Cambria Math</vt:lpstr>
      <vt:lpstr>Office 主题</vt:lpstr>
      <vt:lpstr>Bitmap Image</vt:lpstr>
      <vt:lpstr>简单数据结构</vt:lpstr>
      <vt:lpstr>1.序列维护（线段树&amp;平衡树）</vt:lpstr>
      <vt:lpstr>线段树</vt:lpstr>
      <vt:lpstr>平衡树</vt:lpstr>
      <vt:lpstr>二叉搜索树</vt:lpstr>
      <vt:lpstr>平衡树</vt:lpstr>
      <vt:lpstr>treap</vt:lpstr>
      <vt:lpstr>treap</vt:lpstr>
      <vt:lpstr>treap</vt:lpstr>
      <vt:lpstr>kkk说要讲模板，这里就利用一下hzwer的吧</vt:lpstr>
      <vt:lpstr>旋转</vt:lpstr>
      <vt:lpstr>Treap的旋转</vt:lpstr>
      <vt:lpstr>Treap的插入</vt:lpstr>
      <vt:lpstr>Code</vt:lpstr>
      <vt:lpstr>Treap的删除</vt:lpstr>
      <vt:lpstr>Treap的删除</vt:lpstr>
      <vt:lpstr>Code</vt:lpstr>
      <vt:lpstr>Treap的查询</vt:lpstr>
      <vt:lpstr>Treap维护权值</vt:lpstr>
      <vt:lpstr>Treap的其他功能</vt:lpstr>
      <vt:lpstr>splay</vt:lpstr>
      <vt:lpstr>splay</vt:lpstr>
      <vt:lpstr>splay</vt:lpstr>
      <vt:lpstr>Disadvantage</vt:lpstr>
      <vt:lpstr>Advantage</vt:lpstr>
      <vt:lpstr>打个广告——WBLT</vt:lpstr>
      <vt:lpstr>打个广告——WBLT</vt:lpstr>
      <vt:lpstr>PowerPoint 演示文稿</vt:lpstr>
      <vt:lpstr>大概拿来解决什么样的题</vt:lpstr>
      <vt:lpstr>Key</vt:lpstr>
      <vt:lpstr>Fact</vt:lpstr>
      <vt:lpstr>Luogu2023 [AHOI2009]维护序列</vt:lpstr>
      <vt:lpstr>Problem</vt:lpstr>
      <vt:lpstr>Solution</vt:lpstr>
      <vt:lpstr>常见的打标记的操作</vt:lpstr>
      <vt:lpstr>Luogu4513 小白逛公园</vt:lpstr>
      <vt:lpstr>Solution</vt:lpstr>
      <vt:lpstr>Solution</vt:lpstr>
      <vt:lpstr>Luogu2042 [NOI2005]维护数列</vt:lpstr>
      <vt:lpstr>Solution</vt:lpstr>
      <vt:lpstr>Luogu5482 [JLOI2011]不等式组</vt:lpstr>
      <vt:lpstr>Solution</vt:lpstr>
      <vt:lpstr>Luogu4198 楼房重建</vt:lpstr>
      <vt:lpstr>Solution1</vt:lpstr>
      <vt:lpstr>Solution1</vt:lpstr>
      <vt:lpstr>Solution2</vt:lpstr>
      <vt:lpstr>Solution2</vt:lpstr>
      <vt:lpstr>Solution2</vt:lpstr>
      <vt:lpstr>Solution2</vt:lpstr>
      <vt:lpstr>Solution2</vt:lpstr>
      <vt:lpstr>Solution2</vt:lpstr>
      <vt:lpstr>BZOJ4373: 算术天才⑨与等差数列</vt:lpstr>
      <vt:lpstr>Solution1</vt:lpstr>
      <vt:lpstr>Solution1</vt:lpstr>
      <vt:lpstr>Solution1</vt:lpstr>
      <vt:lpstr>Solution1</vt:lpstr>
      <vt:lpstr>Solution1</vt:lpstr>
      <vt:lpstr>Solution2</vt:lpstr>
      <vt:lpstr>Luogu1471 方差</vt:lpstr>
      <vt:lpstr>Solution</vt:lpstr>
      <vt:lpstr>Solution</vt:lpstr>
      <vt:lpstr>某经典问题</vt:lpstr>
      <vt:lpstr>Solution</vt:lpstr>
      <vt:lpstr>Solution</vt:lpstr>
      <vt:lpstr>Luogu3586 [POI2015]Logistyka</vt:lpstr>
      <vt:lpstr>Solution</vt:lpstr>
      <vt:lpstr>Proof</vt:lpstr>
      <vt:lpstr>Proof</vt:lpstr>
      <vt:lpstr>Solution</vt:lpstr>
      <vt:lpstr>“李超线段树”</vt:lpstr>
      <vt:lpstr>Solution</vt:lpstr>
      <vt:lpstr>Solution</vt:lpstr>
      <vt:lpstr>Solution</vt:lpstr>
      <vt:lpstr>Solution</vt:lpstr>
      <vt:lpstr>2.简单的均摊复杂度问题</vt:lpstr>
      <vt:lpstr>序列染色段数均摊</vt:lpstr>
      <vt:lpstr>序列染色段数均摊</vt:lpstr>
      <vt:lpstr>“重量”平衡树</vt:lpstr>
      <vt:lpstr>“重量”平衡树</vt:lpstr>
      <vt:lpstr>Luogu 4690 [Ynoi2016]镜中的昆虫</vt:lpstr>
      <vt:lpstr>Solution</vt:lpstr>
      <vt:lpstr>[Ynoi2013]大学</vt:lpstr>
      <vt:lpstr>Solution</vt:lpstr>
      <vt:lpstr>Solution</vt:lpstr>
      <vt:lpstr>Codeforces#250 D</vt:lpstr>
      <vt:lpstr>Solution</vt:lpstr>
      <vt:lpstr>HDU 6315 Naive Operations</vt:lpstr>
      <vt:lpstr>Solution</vt:lpstr>
      <vt:lpstr>UOJ228. 基础数据结构练习题</vt:lpstr>
      <vt:lpstr>Solution</vt:lpstr>
      <vt:lpstr>Solution</vt:lpstr>
      <vt:lpstr>Solution</vt:lpstr>
      <vt:lpstr>Luogu3747 [六省联考2017]相逢是问候</vt:lpstr>
      <vt:lpstr>Solution</vt:lpstr>
      <vt:lpstr>(习题)[Ynoi2014]誰も彼もが、正義の名のもとに</vt:lpstr>
      <vt:lpstr>Solution</vt:lpstr>
      <vt:lpstr>Solution</vt:lpstr>
      <vt:lpstr>Solution</vt:lpstr>
      <vt:lpstr>Old Driver Tree</vt:lpstr>
      <vt:lpstr>Old Driver Tree</vt:lpstr>
      <vt:lpstr>Old Driver Tree</vt:lpstr>
      <vt:lpstr>Effect</vt:lpstr>
      <vt:lpstr>PowerPoint 演示文稿</vt:lpstr>
      <vt:lpstr>3.根号数据结构</vt:lpstr>
      <vt:lpstr>分块的分类</vt:lpstr>
      <vt:lpstr>动态分块基础</vt:lpstr>
      <vt:lpstr>分块基础</vt:lpstr>
      <vt:lpstr>分块基础</vt:lpstr>
      <vt:lpstr>分块基础</vt:lpstr>
      <vt:lpstr>分块</vt:lpstr>
      <vt:lpstr>分块</vt:lpstr>
      <vt:lpstr>分块的作用</vt:lpstr>
      <vt:lpstr>经典问题</vt:lpstr>
      <vt:lpstr>Solution</vt:lpstr>
      <vt:lpstr>Solution</vt:lpstr>
      <vt:lpstr>Complexity</vt:lpstr>
      <vt:lpstr>Solution</vt:lpstr>
      <vt:lpstr>[Ynoi2017]舌尖上的由乃</vt:lpstr>
      <vt:lpstr>Solution</vt:lpstr>
      <vt:lpstr>Solution</vt:lpstr>
      <vt:lpstr>Solution</vt:lpstr>
      <vt:lpstr>Solution</vt:lpstr>
      <vt:lpstr>用根号平衡来优化数据结构复杂度</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CodeChef Chef and Churu</vt:lpstr>
      <vt:lpstr>Solution</vt:lpstr>
      <vt:lpstr>简单莫队算法</vt:lpstr>
      <vt:lpstr>普通莫队算法</vt:lpstr>
      <vt:lpstr>普通莫队的本质</vt:lpstr>
      <vt:lpstr>普通莫队的本质</vt:lpstr>
      <vt:lpstr>普通莫队的本质</vt:lpstr>
      <vt:lpstr>普通莫队的本质</vt:lpstr>
      <vt:lpstr>普通莫队的本质</vt:lpstr>
      <vt:lpstr>普通莫队的优秀写法</vt:lpstr>
      <vt:lpstr>普通莫队卡常数的基本方法</vt:lpstr>
      <vt:lpstr>经典问题</vt:lpstr>
      <vt:lpstr>Solution</vt:lpstr>
      <vt:lpstr>Notice</vt:lpstr>
      <vt:lpstr>Luogu4396 [Ahoi2013]作业</vt:lpstr>
      <vt:lpstr>Solution1</vt:lpstr>
      <vt:lpstr>Solution1</vt:lpstr>
      <vt:lpstr>Solution1</vt:lpstr>
      <vt:lpstr>Solution1</vt:lpstr>
      <vt:lpstr>Solution2</vt:lpstr>
      <vt:lpstr>(习题)[Ynoi2016]这是我自己的发明</vt:lpstr>
      <vt:lpstr>Hint</vt:lpstr>
      <vt:lpstr>Solution</vt:lpstr>
      <vt:lpstr>Solution</vt:lpstr>
      <vt:lpstr>Bzoj3920 Yunna的礼物</vt:lpstr>
      <vt:lpstr>Technology</vt:lpstr>
      <vt:lpstr>Technology</vt:lpstr>
      <vt:lpstr>Solution</vt:lpstr>
      <vt:lpstr>Bzoj4241历史研究</vt:lpstr>
      <vt:lpstr>Solution</vt:lpstr>
      <vt:lpstr>[Ynoi2015]いずれその陽は落ちるとしても</vt:lpstr>
      <vt:lpstr>Solution</vt:lpstr>
      <vt:lpstr>Solution</vt:lpstr>
      <vt:lpstr>Solution</vt:lpstr>
      <vt:lpstr>Solution1</vt:lpstr>
      <vt:lpstr>Solution2</vt:lpstr>
      <vt:lpstr>Luogu3245 HNOI2016大数</vt:lpstr>
      <vt:lpstr>Solution</vt:lpstr>
      <vt:lpstr>Solution</vt:lpstr>
      <vt:lpstr>经典问题</vt:lpstr>
      <vt:lpstr>吐槽</vt:lpstr>
      <vt:lpstr>Brute</vt:lpstr>
      <vt:lpstr>Solution</vt:lpstr>
      <vt:lpstr>Solution1</vt:lpstr>
      <vt:lpstr>Solution1</vt:lpstr>
      <vt:lpstr>Solution1</vt:lpstr>
      <vt:lpstr>Solution2</vt:lpstr>
      <vt:lpstr>But</vt:lpstr>
      <vt:lpstr>Question</vt:lpstr>
      <vt:lpstr>Answer</vt:lpstr>
      <vt:lpstr>Notice</vt:lpstr>
      <vt:lpstr>莫队二次离线</vt:lpstr>
      <vt:lpstr>莫队二次离线</vt:lpstr>
      <vt:lpstr>莫队二次离线</vt:lpstr>
      <vt:lpstr>具体实现：区间逆序对的Solution2</vt:lpstr>
      <vt:lpstr>Problem</vt:lpstr>
      <vt:lpstr>Possibility</vt:lpstr>
      <vt:lpstr>Optimization</vt:lpstr>
      <vt:lpstr>Optimization</vt:lpstr>
      <vt:lpstr>Optimization</vt:lpstr>
      <vt:lpstr>Optimization</vt:lpstr>
      <vt:lpstr>树上莫队</vt:lpstr>
      <vt:lpstr>树上莫队</vt:lpstr>
      <vt:lpstr>括号序</vt:lpstr>
      <vt:lpstr>带修改莫队</vt:lpstr>
      <vt:lpstr>不删除莫队</vt:lpstr>
      <vt:lpstr>经典问题</vt:lpstr>
      <vt:lpstr>Brute</vt:lpstr>
      <vt:lpstr>Possibility</vt:lpstr>
      <vt:lpstr>Solution</vt:lpstr>
      <vt:lpstr>Solution</vt:lpstr>
      <vt:lpstr>Solution</vt:lpstr>
      <vt:lpstr>Solution</vt:lpstr>
      <vt:lpstr>Solution</vt:lpstr>
      <vt:lpstr>Solution</vt:lpstr>
      <vt:lpstr>Solution</vt:lpstr>
      <vt:lpstr>Notice</vt:lpstr>
      <vt:lpstr>Notice</vt:lpstr>
      <vt:lpstr>Notice</vt:lpstr>
      <vt:lpstr>Bzoj4358 permu</vt:lpstr>
      <vt:lpstr>Solution 引用自ccz181078博客</vt:lpstr>
      <vt:lpstr>CodeChef QCHEF</vt:lpstr>
      <vt:lpstr>Solution</vt:lpstr>
      <vt:lpstr>静态分块基础</vt:lpstr>
      <vt:lpstr>分块的本质</vt:lpstr>
      <vt:lpstr>经典问题</vt:lpstr>
      <vt:lpstr>Solution1</vt:lpstr>
      <vt:lpstr>Solution1</vt:lpstr>
      <vt:lpstr>Solution1</vt:lpstr>
      <vt:lpstr>Solution1</vt:lpstr>
      <vt:lpstr>Solution1</vt:lpstr>
      <vt:lpstr>Solution1</vt:lpstr>
      <vt:lpstr>Solution1</vt:lpstr>
      <vt:lpstr>Technology</vt:lpstr>
      <vt:lpstr>Solution2</vt:lpstr>
      <vt:lpstr>经典问题</vt:lpstr>
      <vt:lpstr>Solution</vt:lpstr>
      <vt:lpstr>Solution</vt:lpstr>
      <vt:lpstr>Solution</vt:lpstr>
      <vt:lpstr>Solution</vt:lpstr>
      <vt:lpstr>Solution</vt:lpstr>
      <vt:lpstr>Solution</vt:lpstr>
      <vt:lpstr>经典问题</vt:lpstr>
      <vt:lpstr>Solution</vt:lpstr>
      <vt:lpstr>Solution</vt:lpstr>
      <vt:lpstr>根号分治</vt:lpstr>
      <vt:lpstr>根号分治</vt:lpstr>
      <vt:lpstr>经典问题</vt:lpstr>
      <vt:lpstr>Solution</vt:lpstr>
      <vt:lpstr>Solution</vt:lpstr>
      <vt:lpstr>经典问题</vt:lpstr>
      <vt:lpstr>Solution</vt:lpstr>
      <vt:lpstr>Solution</vt:lpstr>
      <vt:lpstr>Solution</vt:lpstr>
      <vt:lpstr>IOI2009 Regions</vt:lpstr>
      <vt:lpstr>Solution</vt:lpstr>
      <vt:lpstr>Bzoj4320 ShangHai2006 Homework</vt:lpstr>
      <vt:lpstr>Solution</vt:lpstr>
      <vt:lpstr>POI2015 Odwiedziny</vt:lpstr>
      <vt:lpstr>Brute</vt:lpstr>
      <vt:lpstr>Improved Algorithm</vt:lpstr>
      <vt:lpstr>[Ynoi2015]いまこの時の輝きを</vt:lpstr>
      <vt:lpstr>Brute</vt:lpstr>
      <vt:lpstr>Brute</vt:lpstr>
      <vt:lpstr>Improved Brute</vt:lpstr>
      <vt:lpstr>Solution</vt:lpstr>
      <vt:lpstr>Solution</vt:lpstr>
      <vt:lpstr>根号重构</vt:lpstr>
      <vt:lpstr>根号重构</vt:lpstr>
      <vt:lpstr>经典问题</vt:lpstr>
      <vt:lpstr>Solution</vt:lpstr>
      <vt:lpstr>树上分块</vt:lpstr>
      <vt:lpstr>Topology cluster partition</vt:lpstr>
      <vt:lpstr>Topology cluster partition</vt:lpstr>
      <vt:lpstr>Topology cluster partition</vt:lpstr>
      <vt:lpstr>树分块</vt:lpstr>
      <vt:lpstr>COT</vt:lpstr>
      <vt:lpstr>Solution</vt:lpstr>
      <vt:lpstr>Solution</vt:lpstr>
      <vt:lpstr>简单的例题</vt:lpstr>
      <vt:lpstr>(习题)[Ynoi2011]D1T1</vt:lpstr>
      <vt:lpstr>Solution</vt:lpstr>
      <vt:lpstr>Solution</vt:lpstr>
      <vt:lpstr>[Ynoi2011]D2T2</vt:lpstr>
      <vt:lpstr>Solution</vt:lpstr>
      <vt:lpstr>Solution</vt:lpstr>
      <vt:lpstr>(习题) [Ynoi2012]WC,THUWC,CTSC与APIO2017</vt:lpstr>
      <vt:lpstr>Solution</vt:lpstr>
      <vt:lpstr>Solution</vt:lpstr>
      <vt:lpstr>Solution</vt:lpstr>
      <vt:lpstr>Solution</vt:lpstr>
      <vt:lpstr>Hdu 6615</vt:lpstr>
      <vt:lpstr>Solution</vt:lpstr>
      <vt:lpstr>Solution</vt:lpstr>
      <vt:lpstr>[Ynoi2013]D1T2</vt:lpstr>
      <vt:lpstr>Solution</vt:lpstr>
      <vt:lpstr>区间值修改</vt:lpstr>
      <vt:lpstr>区间符号修改</vt:lpstr>
      <vt:lpstr>区间符号修改</vt:lpstr>
      <vt:lpstr>区间信息合并</vt:lpstr>
      <vt:lpstr>Complexity</vt:lpstr>
      <vt:lpstr>Complexity</vt:lpstr>
      <vt:lpstr>[Ynoi2013]D2T2</vt:lpstr>
      <vt:lpstr>Solution</vt:lpstr>
      <vt:lpstr>Solution</vt:lpstr>
      <vt:lpstr>(习题)[Ynoi2014]空の上の森の中の</vt:lpstr>
      <vt:lpstr>Solution</vt:lpstr>
      <vt:lpstr>Solution</vt:lpstr>
      <vt:lpstr>[Ynoi2016]D1T1掉进兔子洞</vt:lpstr>
      <vt:lpstr>Brute</vt:lpstr>
      <vt:lpstr>Solution</vt:lpstr>
      <vt:lpstr>Solution</vt:lpstr>
      <vt:lpstr>Note</vt:lpstr>
      <vt:lpstr>[Ynoi2017]D1T1由乃的玉米田</vt:lpstr>
      <vt:lpstr>Solution</vt:lpstr>
      <vt:lpstr>Solution</vt:lpstr>
      <vt:lpstr>Solution</vt:lpstr>
      <vt:lpstr>Solution</vt:lpstr>
      <vt:lpstr>Solution</vt:lpstr>
      <vt:lpstr>矩阵乘法相关规约</vt:lpstr>
      <vt:lpstr>Why</vt:lpstr>
      <vt:lpstr>Reason</vt:lpstr>
      <vt:lpstr>目前有规约的问题</vt:lpstr>
      <vt:lpstr>目前有规约的问题</vt:lpstr>
      <vt:lpstr>例子</vt:lpstr>
      <vt:lpstr>规约</vt:lpstr>
      <vt:lpstr>规约</vt:lpstr>
      <vt:lpstr>规约</vt:lpstr>
      <vt:lpstr>大分块</vt:lpstr>
      <vt:lpstr>[Ynoi2018]未来日记</vt:lpstr>
      <vt:lpstr>[Ynoi2018]未来日记</vt:lpstr>
      <vt:lpstr>Solution</vt:lpstr>
      <vt:lpstr>Solution</vt:lpstr>
      <vt:lpstr>Solution</vt:lpstr>
      <vt:lpstr>Solution</vt:lpstr>
      <vt:lpstr>Solution</vt:lpstr>
      <vt:lpstr>[Ynoi2018]五彩斑斓的世界</vt:lpstr>
      <vt:lpstr>[Ynoi2018]五彩斑斓的世界</vt:lpstr>
      <vt:lpstr>Solution</vt:lpstr>
      <vt:lpstr>Solution</vt:lpstr>
      <vt:lpstr>Solution</vt:lpstr>
      <vt:lpstr>Complexity</vt:lpstr>
      <vt:lpstr>Solution</vt:lpstr>
      <vt:lpstr>Solution1</vt:lpstr>
      <vt:lpstr>Solution1</vt:lpstr>
      <vt:lpstr>Solution2</vt:lpstr>
      <vt:lpstr>Solution3</vt:lpstr>
      <vt:lpstr>[Ynoi2019]Another</vt:lpstr>
      <vt:lpstr>[Ynoi2019]Another</vt:lpstr>
      <vt:lpstr>Solution</vt:lpstr>
      <vt:lpstr>Solution</vt:lpstr>
      <vt:lpstr>Solution</vt:lpstr>
      <vt:lpstr>Solution</vt:lpstr>
      <vt:lpstr>[Ynoi2018]天降之物</vt:lpstr>
      <vt:lpstr>[Ynoi2018]天降之物</vt:lpstr>
      <vt:lpstr>Solution</vt:lpstr>
      <vt:lpstr>Solution</vt:lpstr>
      <vt:lpstr>Solution</vt:lpstr>
      <vt:lpstr>Solution</vt:lpstr>
      <vt:lpstr>Solution</vt:lpstr>
      <vt:lpstr>[Ynoi2018]末日时在做什么？有没有空？可以来拯救吗？</vt:lpstr>
      <vt:lpstr>[Ynoi2018]末日时在做什么？有没有空？可以来拯救吗？</vt:lpstr>
      <vt:lpstr>[Ynoi2015]世界で一番幸せな女の子</vt:lpstr>
      <vt:lpstr>Solution1</vt:lpstr>
      <vt:lpstr>Solution1</vt:lpstr>
      <vt:lpstr>Solution1</vt:lpstr>
      <vt:lpstr>Solution2</vt:lpstr>
      <vt:lpstr>Solution2</vt:lpstr>
      <vt:lpstr>Solution2</vt:lpstr>
      <vt:lpstr>Solution2</vt:lpstr>
      <vt:lpstr>Solution2</vt:lpstr>
      <vt:lpstr>Solution</vt:lpstr>
      <vt:lpstr>Solution</vt:lpstr>
      <vt:lpstr>Solution</vt:lpstr>
      <vt:lpstr>Solution</vt:lpstr>
      <vt:lpstr>[Ynoi2018]馱作</vt:lpstr>
      <vt:lpstr>[Ynoi2018]馱作</vt:lpstr>
      <vt:lpstr>一些记号和定义 </vt:lpstr>
      <vt:lpstr>Preknowledge</vt:lpstr>
      <vt:lpstr>Preknowledge</vt:lpstr>
      <vt:lpstr>Solution1</vt:lpstr>
      <vt:lpstr>Solution1</vt:lpstr>
      <vt:lpstr>Solution1</vt:lpstr>
      <vt:lpstr>Solution1</vt:lpstr>
      <vt:lpstr>Solution1</vt:lpstr>
      <vt:lpstr>Solution2</vt:lpstr>
      <vt:lpstr>[Ynoi2019]魔法少女site</vt:lpstr>
      <vt:lpstr>[Ynoi2019]魔法少女site</vt:lpstr>
      <vt:lpstr>Solution</vt:lpstr>
      <vt:lpstr>Solution</vt:lpstr>
      <vt:lpstr>Solution</vt:lpstr>
      <vt:lpstr>Solution</vt:lpstr>
      <vt:lpstr>[Ynoi2018]GOSICK</vt:lpstr>
      <vt:lpstr>[Ynoi2018]GOSICK</vt:lpstr>
      <vt:lpstr>Solution</vt:lpstr>
      <vt:lpstr>Solution</vt:lpstr>
      <vt:lpstr>Solution</vt:lpstr>
      <vt:lpstr>Solution</vt:lpstr>
      <vt:lpstr>Solution</vt:lpstr>
      <vt:lpstr>Solution</vt:lpstr>
      <vt:lpstr>Thanks for listening</vt:lpstr>
      <vt:lpstr>Assignment</vt:lpstr>
      <vt:lpstr>讲累了休息一会qwq</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Cai Chengze</cp:lastModifiedBy>
  <cp:revision>187</cp:revision>
  <dcterms:created xsi:type="dcterms:W3CDTF">2019-01-25T09:16:00Z</dcterms:created>
  <dcterms:modified xsi:type="dcterms:W3CDTF">2020-01-27T16:42:15Z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